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  <a:endParaRPr lang="en-US" altLang="zh-CN" sz="46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70A5D45-F773-F2A9-F872-29B79A8CDA0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786079347"/>
              </p:ext>
            </p:extLst>
          </p:nvPr>
        </p:nvGraphicFramePr>
        <p:xfrm>
          <a:off x="797437" y="1589518"/>
          <a:ext cx="10833100" cy="3442970"/>
        </p:xfrm>
        <a:graphic>
          <a:graphicData uri="http://schemas.openxmlformats.org/drawingml/2006/table">
            <a:tbl>
              <a:tblPr/>
              <a:tblGrid>
                <a:gridCol w="677402">
                  <a:extLst>
                    <a:ext uri="{9D8B030D-6E8A-4147-A177-3AD203B41FA5}">
                      <a16:colId xmlns:a16="http://schemas.microsoft.com/office/drawing/2014/main" val="1284145921"/>
                    </a:ext>
                  </a:extLst>
                </a:gridCol>
                <a:gridCol w="10155698">
                  <a:extLst>
                    <a:ext uri="{9D8B030D-6E8A-4147-A177-3AD203B41FA5}">
                      <a16:colId xmlns:a16="http://schemas.microsoft.com/office/drawing/2014/main" val="3865114694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通假字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请找出下列句子中的通假字并解释。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亲戚畔之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军士吏被甲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入则无法家拂士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32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altLang="en-US" sz="3200" b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1896728"/>
                  </a:ext>
                </a:extLst>
              </a:tr>
            </a:tbl>
          </a:graphicData>
        </a:graphic>
      </p:graphicFrame>
      <p:sp>
        <p:nvSpPr>
          <p:cNvPr id="11" name="A_67717"/>
          <p:cNvSpPr/>
          <p:nvPr/>
        </p:nvSpPr>
        <p:spPr>
          <a:xfrm>
            <a:off x="6358209" y="4538799"/>
            <a:ext cx="1324038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辅佐</a:t>
            </a:r>
            <a:endParaRPr lang="zh-CN" altLang="en-US"/>
          </a:p>
        </p:txBody>
      </p:sp>
      <p:sp>
        <p:nvSpPr>
          <p:cNvPr id="10" name="A_b60a5"/>
          <p:cNvSpPr/>
          <p:nvPr/>
        </p:nvSpPr>
        <p:spPr>
          <a:xfrm>
            <a:off x="2992758" y="4538799"/>
            <a:ext cx="10176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弼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05d5f"/>
          <p:cNvSpPr/>
          <p:nvPr/>
        </p:nvSpPr>
        <p:spPr>
          <a:xfrm>
            <a:off x="1252629" y="4538799"/>
            <a:ext cx="10176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拂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8f3c8"/>
          <p:cNvSpPr/>
          <p:nvPr/>
        </p:nvSpPr>
        <p:spPr>
          <a:xfrm>
            <a:off x="6358209" y="3563439"/>
            <a:ext cx="1324038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穿着</a:t>
            </a:r>
            <a:endParaRPr lang="zh-CN" altLang="en-US"/>
          </a:p>
        </p:txBody>
      </p:sp>
      <p:sp>
        <p:nvSpPr>
          <p:cNvPr id="7" name="A_59473"/>
          <p:cNvSpPr/>
          <p:nvPr/>
        </p:nvSpPr>
        <p:spPr>
          <a:xfrm>
            <a:off x="2992758" y="3563439"/>
            <a:ext cx="101765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披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a147d"/>
          <p:cNvSpPr/>
          <p:nvPr/>
        </p:nvSpPr>
        <p:spPr>
          <a:xfrm>
            <a:off x="1252629" y="3563439"/>
            <a:ext cx="101765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被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a3519"/>
          <p:cNvSpPr/>
          <p:nvPr/>
        </p:nvSpPr>
        <p:spPr>
          <a:xfrm>
            <a:off x="6358209" y="2588079"/>
            <a:ext cx="1324038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背叛</a:t>
            </a:r>
            <a:endParaRPr lang="zh-CN" altLang="en-US" dirty="0"/>
          </a:p>
        </p:txBody>
      </p:sp>
      <p:sp>
        <p:nvSpPr>
          <p:cNvPr id="4" name="A_407ec"/>
          <p:cNvSpPr/>
          <p:nvPr/>
        </p:nvSpPr>
        <p:spPr>
          <a:xfrm>
            <a:off x="2992758" y="2588079"/>
            <a:ext cx="10176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叛</a:t>
            </a:r>
            <a:r>
              <a:rPr lang="zh-CN" altLang="en-US" sz="3200" b="1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6dd15"/>
          <p:cNvSpPr/>
          <p:nvPr/>
        </p:nvSpPr>
        <p:spPr>
          <a:xfrm>
            <a:off x="1252629" y="2588079"/>
            <a:ext cx="10176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畔</a:t>
            </a:r>
            <a:r>
              <a:rPr lang="zh-CN" altLang="en-US" sz="3200" b="1" dirty="0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7DE7335-315F-9156-F366-AF6E25D527BA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80936559"/>
              </p:ext>
            </p:extLst>
          </p:nvPr>
        </p:nvGraphicFramePr>
        <p:xfrm>
          <a:off x="679450" y="1951355"/>
          <a:ext cx="10833100" cy="2467610"/>
        </p:xfrm>
        <a:graphic>
          <a:graphicData uri="http://schemas.openxmlformats.org/drawingml/2006/table">
            <a:tbl>
              <a:tblPr/>
              <a:tblGrid>
                <a:gridCol w="721647">
                  <a:extLst>
                    <a:ext uri="{9D8B030D-6E8A-4147-A177-3AD203B41FA5}">
                      <a16:colId xmlns:a16="http://schemas.microsoft.com/office/drawing/2014/main" val="3490127213"/>
                    </a:ext>
                  </a:extLst>
                </a:gridCol>
                <a:gridCol w="10111453">
                  <a:extLst>
                    <a:ext uri="{9D8B030D-6E8A-4147-A177-3AD203B41FA5}">
                      <a16:colId xmlns:a16="http://schemas.microsoft.com/office/drawing/2014/main" val="4055526942"/>
                    </a:ext>
                  </a:extLst>
                </a:gridCol>
              </a:tblGrid>
              <a:tr h="8051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一词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多义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写出下列句子中加点词的意思。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行天下之大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道</a:t>
                      </a:r>
                      <a:r>
                        <a:rPr lang="zh-CN" altLang="en-US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妾妇之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道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戒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曰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必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敬必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戒</a:t>
                      </a:r>
                      <a:r>
                        <a:rPr lang="zh-CN" altLang="en-US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上自劳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</a:t>
                      </a:r>
                      <a:r>
                        <a:rPr lang="zh-CN" altLang="en-US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柳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zh-CN" altLang="en-US" sz="32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702811"/>
                  </a:ext>
                </a:extLst>
              </a:tr>
            </a:tbl>
          </a:graphicData>
        </a:graphic>
      </p:graphicFrame>
      <p:sp>
        <p:nvSpPr>
          <p:cNvPr id="8" name="A_c0163"/>
          <p:cNvSpPr/>
          <p:nvPr/>
        </p:nvSpPr>
        <p:spPr>
          <a:xfrm>
            <a:off x="7664736" y="3925276"/>
            <a:ext cx="3771964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动词，驻军、驻扎</a:t>
            </a:r>
            <a:endParaRPr lang="zh-CN" altLang="en-US"/>
          </a:p>
        </p:txBody>
      </p:sp>
      <p:sp>
        <p:nvSpPr>
          <p:cNvPr id="7" name="A_728a5"/>
          <p:cNvSpPr/>
          <p:nvPr/>
        </p:nvSpPr>
        <p:spPr>
          <a:xfrm>
            <a:off x="3448655" y="3925276"/>
            <a:ext cx="366560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名词，军队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6c033"/>
          <p:cNvSpPr/>
          <p:nvPr/>
        </p:nvSpPr>
        <p:spPr>
          <a:xfrm>
            <a:off x="8071136" y="3437596"/>
            <a:ext cx="2955989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形容词，谨慎</a:t>
            </a:r>
            <a:endParaRPr lang="zh-CN" altLang="en-US" dirty="0"/>
          </a:p>
        </p:txBody>
      </p:sp>
      <p:sp>
        <p:nvSpPr>
          <p:cNvPr id="5" name="A_21df0"/>
          <p:cNvSpPr/>
          <p:nvPr/>
        </p:nvSpPr>
        <p:spPr>
          <a:xfrm>
            <a:off x="3040667" y="3437596"/>
            <a:ext cx="40720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动词，告诫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c29e"/>
          <p:cNvSpPr/>
          <p:nvPr/>
        </p:nvSpPr>
        <p:spPr>
          <a:xfrm>
            <a:off x="3793142" y="2949916"/>
            <a:ext cx="4587939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名词，原则，行为准则</a:t>
            </a:r>
            <a:endParaRPr lang="zh-CN" altLang="en-US"/>
          </a:p>
        </p:txBody>
      </p:sp>
      <p:sp>
        <p:nvSpPr>
          <p:cNvPr id="3" name="A_f48ee"/>
          <p:cNvSpPr/>
          <p:nvPr/>
        </p:nvSpPr>
        <p:spPr>
          <a:xfrm>
            <a:off x="4264630" y="2462236"/>
            <a:ext cx="39767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名词，喻指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>
                <a:solidFill>
                  <a:prstClr val="white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82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1B9F714-9915-49C5-4850-5D5FEE155A3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59582932"/>
              </p:ext>
            </p:extLst>
          </p:nvPr>
        </p:nvGraphicFramePr>
        <p:xfrm>
          <a:off x="679450" y="1768342"/>
          <a:ext cx="10833100" cy="3442970"/>
        </p:xfrm>
        <a:graphic>
          <a:graphicData uri="http://schemas.openxmlformats.org/drawingml/2006/table">
            <a:tbl>
              <a:tblPr/>
              <a:tblGrid>
                <a:gridCol w="904194">
                  <a:extLst>
                    <a:ext uri="{9D8B030D-6E8A-4147-A177-3AD203B41FA5}">
                      <a16:colId xmlns:a16="http://schemas.microsoft.com/office/drawing/2014/main" val="3538629727"/>
                    </a:ext>
                  </a:extLst>
                </a:gridCol>
                <a:gridCol w="9928906">
                  <a:extLst>
                    <a:ext uri="{9D8B030D-6E8A-4147-A177-3AD203B41FA5}">
                      <a16:colId xmlns:a16="http://schemas.microsoft.com/office/drawing/2014/main" val="1541155048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重点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虚词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写出下列句子中加点虚词的意思。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生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于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忧患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舜发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于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畎亩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之中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君之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力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且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九十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已而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细柳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军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(6)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备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胡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466519"/>
                  </a:ext>
                </a:extLst>
              </a:tr>
            </a:tbl>
          </a:graphicData>
        </a:graphic>
      </p:graphicFrame>
      <p:sp>
        <p:nvSpPr>
          <p:cNvPr id="8" name="A_79d20"/>
          <p:cNvSpPr/>
          <p:nvPr/>
        </p:nvSpPr>
        <p:spPr>
          <a:xfrm>
            <a:off x="3279486" y="4717623"/>
            <a:ext cx="2140014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连词，来</a:t>
            </a:r>
            <a:endParaRPr lang="zh-CN" altLang="en-US"/>
          </a:p>
        </p:txBody>
      </p:sp>
      <p:sp>
        <p:nvSpPr>
          <p:cNvPr id="7" name="A_c310e"/>
          <p:cNvSpPr/>
          <p:nvPr/>
        </p:nvSpPr>
        <p:spPr>
          <a:xfrm>
            <a:off x="4503449" y="4229943"/>
            <a:ext cx="2955988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动词，到，往</a:t>
            </a:r>
            <a:endParaRPr lang="zh-CN" altLang="en-US"/>
          </a:p>
        </p:txBody>
      </p:sp>
      <p:sp>
        <p:nvSpPr>
          <p:cNvPr id="6" name="A_ef096"/>
          <p:cNvSpPr/>
          <p:nvPr/>
        </p:nvSpPr>
        <p:spPr>
          <a:xfrm>
            <a:off x="3687474" y="3742263"/>
            <a:ext cx="25480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副词，将近</a:t>
            </a:r>
            <a:endParaRPr lang="zh-CN" altLang="en-US"/>
          </a:p>
        </p:txBody>
      </p:sp>
      <p:sp>
        <p:nvSpPr>
          <p:cNvPr id="5" name="A_7823a"/>
          <p:cNvSpPr/>
          <p:nvPr/>
        </p:nvSpPr>
        <p:spPr>
          <a:xfrm>
            <a:off x="3687474" y="3254583"/>
            <a:ext cx="25480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介词，凭借</a:t>
            </a:r>
            <a:endParaRPr lang="zh-CN" altLang="en-US"/>
          </a:p>
        </p:txBody>
      </p:sp>
      <p:sp>
        <p:nvSpPr>
          <p:cNvPr id="4" name="A_b84e8"/>
          <p:cNvSpPr/>
          <p:nvPr/>
        </p:nvSpPr>
        <p:spPr>
          <a:xfrm>
            <a:off x="4911436" y="2766903"/>
            <a:ext cx="2140014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介词，从</a:t>
            </a:r>
            <a:endParaRPr lang="zh-CN" altLang="en-US"/>
          </a:p>
        </p:txBody>
      </p:sp>
      <p:sp>
        <p:nvSpPr>
          <p:cNvPr id="3" name="A_1273b"/>
          <p:cNvSpPr/>
          <p:nvPr/>
        </p:nvSpPr>
        <p:spPr>
          <a:xfrm>
            <a:off x="3687474" y="2279223"/>
            <a:ext cx="2140013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介词，在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334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_ba737"/>
          <p:cNvSpPr/>
          <p:nvPr/>
        </p:nvSpPr>
        <p:spPr>
          <a:xfrm>
            <a:off x="5481656" y="5144476"/>
            <a:ext cx="417995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名词用作动词，限制</a:t>
            </a:r>
            <a:endParaRPr lang="zh-CN" altLang="en-US"/>
          </a:p>
        </p:txBody>
      </p:sp>
      <p:sp>
        <p:nvSpPr>
          <p:cNvPr id="9" name="A_2a07f"/>
          <p:cNvSpPr/>
          <p:nvPr/>
        </p:nvSpPr>
        <p:spPr>
          <a:xfrm>
            <a:off x="5073668" y="4656796"/>
            <a:ext cx="58119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形容词用作名词，险峻的大山</a:t>
            </a:r>
            <a:endParaRPr lang="zh-CN" altLang="en-US"/>
          </a:p>
        </p:txBody>
      </p:sp>
      <p:sp>
        <p:nvSpPr>
          <p:cNvPr id="8" name="A_24431"/>
          <p:cNvSpPr/>
          <p:nvPr/>
        </p:nvSpPr>
        <p:spPr>
          <a:xfrm>
            <a:off x="3849706" y="4169116"/>
            <a:ext cx="417995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动词用作状语，跳着</a:t>
            </a:r>
            <a:endParaRPr lang="zh-CN" altLang="en-US"/>
          </a:p>
        </p:txBody>
      </p:sp>
      <p:sp>
        <p:nvSpPr>
          <p:cNvPr id="7" name="A_fdd4e"/>
          <p:cNvSpPr/>
          <p:nvPr/>
        </p:nvSpPr>
        <p:spPr>
          <a:xfrm>
            <a:off x="3441718" y="3681436"/>
            <a:ext cx="6219889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形容词的使动用法，使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锋利</a:t>
            </a:r>
            <a:endParaRPr lang="zh-CN" altLang="en-US"/>
          </a:p>
        </p:txBody>
      </p:sp>
      <p:sp>
        <p:nvSpPr>
          <p:cNvPr id="6" name="A_d8bb4"/>
          <p:cNvSpPr/>
          <p:nvPr/>
        </p:nvSpPr>
        <p:spPr>
          <a:xfrm>
            <a:off x="4683143" y="3193756"/>
            <a:ext cx="4995926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名词用作动词，披甲戴盔</a:t>
            </a:r>
            <a:endParaRPr lang="zh-CN" altLang="en-US"/>
          </a:p>
        </p:txBody>
      </p:sp>
      <p:sp>
        <p:nvSpPr>
          <p:cNvPr id="5" name="A_208d8"/>
          <p:cNvSpPr/>
          <p:nvPr/>
        </p:nvSpPr>
        <p:spPr>
          <a:xfrm>
            <a:off x="3849706" y="2706076"/>
            <a:ext cx="41799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名词用作动词，面对</a:t>
            </a:r>
            <a:endParaRPr lang="zh-CN" altLang="en-US"/>
          </a:p>
        </p:txBody>
      </p:sp>
      <p:sp>
        <p:nvSpPr>
          <p:cNvPr id="4" name="A_3f3e9"/>
          <p:cNvSpPr/>
          <p:nvPr/>
        </p:nvSpPr>
        <p:spPr>
          <a:xfrm>
            <a:off x="3849706" y="2218396"/>
            <a:ext cx="6219888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形容词的使动用法，使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劳累</a:t>
            </a:r>
            <a:endParaRPr lang="zh-CN" altLang="en-US"/>
          </a:p>
        </p:txBody>
      </p:sp>
      <p:sp>
        <p:nvSpPr>
          <p:cNvPr id="3" name="A_e4949"/>
          <p:cNvSpPr/>
          <p:nvPr/>
        </p:nvSpPr>
        <p:spPr>
          <a:xfrm>
            <a:off x="4257693" y="1730716"/>
            <a:ext cx="581190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动词的使动用法，使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屈服</a:t>
            </a:r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987BDE2-A1D7-1FC0-DDB5-CB655541842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36344276"/>
              </p:ext>
            </p:extLst>
          </p:nvPr>
        </p:nvGraphicFramePr>
        <p:xfrm>
          <a:off x="841682" y="1219835"/>
          <a:ext cx="10833100" cy="4418330"/>
        </p:xfrm>
        <a:graphic>
          <a:graphicData uri="http://schemas.openxmlformats.org/drawingml/2006/table">
            <a:tbl>
              <a:tblPr/>
              <a:tblGrid>
                <a:gridCol w="904194">
                  <a:extLst>
                    <a:ext uri="{9D8B030D-6E8A-4147-A177-3AD203B41FA5}">
                      <a16:colId xmlns:a16="http://schemas.microsoft.com/office/drawing/2014/main" val="1851997565"/>
                    </a:ext>
                  </a:extLst>
                </a:gridCol>
                <a:gridCol w="9928906">
                  <a:extLst>
                    <a:ext uri="{9D8B030D-6E8A-4147-A177-3AD203B41FA5}">
                      <a16:colId xmlns:a16="http://schemas.microsoft.com/office/drawing/2014/main" val="925132250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活用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写出下列句子中加点词活用的意思。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威武不能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屈</a:t>
                      </a:r>
                      <a:r>
                        <a:rPr lang="zh-CN" altLang="en-US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en-US" altLang="zh-CN" sz="3200" b="1" u="sng" dirty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劳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筋骨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面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山而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居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介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胄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之士不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拜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锐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兵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刃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lang="zh-CN" altLang="en-US" sz="32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(6)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跳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往助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(7)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吾与汝毕力平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险</a:t>
                      </a:r>
                      <a:r>
                        <a:rPr lang="zh-CN" altLang="en-US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(8)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域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民不以封疆之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界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349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04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C3367E1-BC80-8307-B4FD-98436100710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45861856"/>
              </p:ext>
            </p:extLst>
          </p:nvPr>
        </p:nvGraphicFramePr>
        <p:xfrm>
          <a:off x="576211" y="854075"/>
          <a:ext cx="10833100" cy="5149850"/>
        </p:xfrm>
        <a:graphic>
          <a:graphicData uri="http://schemas.openxmlformats.org/drawingml/2006/table">
            <a:tbl>
              <a:tblPr/>
              <a:tblGrid>
                <a:gridCol w="677402">
                  <a:extLst>
                    <a:ext uri="{9D8B030D-6E8A-4147-A177-3AD203B41FA5}">
                      <a16:colId xmlns:a16="http://schemas.microsoft.com/office/drawing/2014/main" val="3312489750"/>
                    </a:ext>
                  </a:extLst>
                </a:gridCol>
                <a:gridCol w="10155698">
                  <a:extLst>
                    <a:ext uri="{9D8B030D-6E8A-4147-A177-3AD203B41FA5}">
                      <a16:colId xmlns:a16="http://schemas.microsoft.com/office/drawing/2014/main" val="3361306489"/>
                    </a:ext>
                  </a:extLst>
                </a:gridCol>
              </a:tblGrid>
              <a:tr h="22053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28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重点句</a:t>
                      </a:r>
                      <a:endParaRPr lang="zh-CN" altLang="en-US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28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子翻译</a:t>
                      </a:r>
                      <a:endParaRPr lang="zh-CN" altLang="en-US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请把下列句子翻译成现代汉语。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天时不如地利，地利不如人和。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</a:t>
                      </a:r>
                      <a:endParaRPr lang="en-US" altLang="zh-CN" sz="28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</a:t>
                      </a:r>
                      <a:r>
                        <a:rPr lang="zh-CN" altLang="en-US" sz="28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居天下之广居，立天下之正位，行天下之大道。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altLang="zh-CN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endParaRPr lang="en-US" altLang="zh-CN" sz="28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lang="zh-CN" altLang="en-US" sz="28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汝心之固，固不可彻，曾不若孀妻弱子。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</a:t>
                      </a:r>
                      <a:r>
                        <a:rPr lang="zh-CN" altLang="en-US" sz="28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28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壁门士吏谓从属车骑曰：“将军约，军中不得驱驰。”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endParaRPr lang="en-US" altLang="zh-CN" sz="28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zh-CN" altLang="en-US" sz="28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8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28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6394354"/>
                  </a:ext>
                </a:extLst>
              </a:tr>
            </a:tbl>
          </a:graphicData>
        </a:graphic>
      </p:graphicFrame>
      <p:sp>
        <p:nvSpPr>
          <p:cNvPr id="16" name="A_25e99"/>
          <p:cNvSpPr/>
          <p:nvPr/>
        </p:nvSpPr>
        <p:spPr>
          <a:xfrm>
            <a:off x="1178683" y="5585264"/>
            <a:ext cx="3365564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不准纵马奔驰。</a:t>
            </a:r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/>
          </a:p>
        </p:txBody>
      </p:sp>
      <p:sp>
        <p:nvSpPr>
          <p:cNvPr id="15" name="A_71fea"/>
          <p:cNvSpPr/>
          <p:nvPr/>
        </p:nvSpPr>
        <p:spPr>
          <a:xfrm>
            <a:off x="1178683" y="5172612"/>
            <a:ext cx="11045952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守营门的官兵对跟着文帝的车马随从说：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周将军规定，军营中</a:t>
            </a:r>
            <a:endParaRPr lang="zh-CN" altLang="en-US"/>
          </a:p>
        </p:txBody>
      </p:sp>
      <p:sp>
        <p:nvSpPr>
          <p:cNvPr id="14" name="A_09718"/>
          <p:cNvSpPr/>
          <p:nvPr/>
        </p:nvSpPr>
        <p:spPr>
          <a:xfrm>
            <a:off x="1178683" y="4305104"/>
            <a:ext cx="9794939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你思想顽固，顽固到了不可改变的地步，竟不如寡妇幼儿。</a:t>
            </a:r>
            <a:endParaRPr lang="zh-CN" altLang="en-US" dirty="0"/>
          </a:p>
        </p:txBody>
      </p:sp>
      <p:sp>
        <p:nvSpPr>
          <p:cNvPr id="13" name="A_30eab"/>
          <p:cNvSpPr/>
          <p:nvPr/>
        </p:nvSpPr>
        <p:spPr>
          <a:xfrm>
            <a:off x="1178683" y="3451664"/>
            <a:ext cx="7651814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位置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礼，走着天下最正确的道路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义。</a:t>
            </a:r>
            <a:endParaRPr lang="zh-CN" altLang="en-US"/>
          </a:p>
        </p:txBody>
      </p:sp>
      <p:sp>
        <p:nvSpPr>
          <p:cNvPr id="12" name="A_0face"/>
          <p:cNvSpPr/>
          <p:nvPr/>
        </p:nvSpPr>
        <p:spPr>
          <a:xfrm>
            <a:off x="1178683" y="3039012"/>
            <a:ext cx="10926890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大丈夫应该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住进天下最宽广的住宅</a:t>
            </a:r>
            <a:r>
              <a:rPr lang="en-US" altLang="zh-CN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仁，站在天下最正确的</a:t>
            </a:r>
            <a:endParaRPr lang="zh-CN" altLang="en-US"/>
          </a:p>
        </p:txBody>
      </p:sp>
      <p:sp>
        <p:nvSpPr>
          <p:cNvPr id="11" name="A_d9bc8"/>
          <p:cNvSpPr/>
          <p:nvPr/>
        </p:nvSpPr>
        <p:spPr>
          <a:xfrm>
            <a:off x="1178683" y="2171504"/>
            <a:ext cx="8366189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作战的地理形势，比不上作战中众人的团结一致。</a:t>
            </a:r>
            <a:endParaRPr lang="zh-CN" altLang="en-US" dirty="0"/>
          </a:p>
        </p:txBody>
      </p:sp>
      <p:sp>
        <p:nvSpPr>
          <p:cNvPr id="10" name="A_219e8"/>
          <p:cNvSpPr/>
          <p:nvPr/>
        </p:nvSpPr>
        <p:spPr>
          <a:xfrm>
            <a:off x="1178683" y="1758852"/>
            <a:ext cx="11045952" cy="29870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有利于作战的气候条件，比不上有利于作战的地理形势；有利于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51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71594B7-9E90-B5B8-9B56-7758C2A64CCD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092211015"/>
              </p:ext>
            </p:extLst>
          </p:nvPr>
        </p:nvGraphicFramePr>
        <p:xfrm>
          <a:off x="679450" y="1128395"/>
          <a:ext cx="10833100" cy="4601210"/>
        </p:xfrm>
        <a:graphic>
          <a:graphicData uri="http://schemas.openxmlformats.org/drawingml/2006/table">
            <a:tbl>
              <a:tblPr/>
              <a:tblGrid>
                <a:gridCol w="904194">
                  <a:extLst>
                    <a:ext uri="{9D8B030D-6E8A-4147-A177-3AD203B41FA5}">
                      <a16:colId xmlns:a16="http://schemas.microsoft.com/office/drawing/2014/main" val="2895480371"/>
                    </a:ext>
                  </a:extLst>
                </a:gridCol>
                <a:gridCol w="9928906">
                  <a:extLst>
                    <a:ext uri="{9D8B030D-6E8A-4147-A177-3AD203B41FA5}">
                      <a16:colId xmlns:a16="http://schemas.microsoft.com/office/drawing/2014/main" val="2456636408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0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文学</a:t>
                      </a:r>
                      <a:endParaRPr lang="zh-CN" altLang="en-US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0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常识</a:t>
                      </a:r>
                      <a:endParaRPr lang="zh-CN" altLang="en-US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3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下列对文学、文化常识的表述有误的一项是</a:t>
                      </a: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0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周亚夫军细柳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节选自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史记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，该书是西汉司马光编写的我国第一部纪传体通史。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愚公移山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选自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汤问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。本文是一篇寓言，反映了我国古代劳动人民改造自然的伟大气魄和坚定毅力，也说明了要克服困难，就必须下定决心坚持奋斗的道理。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．古人的年龄有时候不用数字表示，而用其他称谓来表示，如“始龀”指七八岁。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．古人把山的南面，水的北面称为“阳”，山的北面、水的南面称为“阴”。如“江阴”指的就是长江的南岸。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728852"/>
                  </a:ext>
                </a:extLst>
              </a:tr>
            </a:tbl>
          </a:graphicData>
        </a:graphic>
      </p:graphicFrame>
      <p:sp>
        <p:nvSpPr>
          <p:cNvPr id="3" name="A_8adcb"/>
          <p:cNvSpPr/>
          <p:nvPr/>
        </p:nvSpPr>
        <p:spPr>
          <a:xfrm>
            <a:off x="9393558" y="1193800"/>
            <a:ext cx="1121663" cy="41148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5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114</TotalTime>
  <Words>770</Words>
  <Application>Microsoft Office PowerPoint</Application>
  <PresentationFormat>宽屏</PresentationFormat>
  <Paragraphs>99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26</cp:revision>
  <dcterms:created xsi:type="dcterms:W3CDTF">2025-07-26T00:40:55Z</dcterms:created>
  <dcterms:modified xsi:type="dcterms:W3CDTF">2025-07-30T09:16:22Z</dcterms:modified>
</cp:coreProperties>
</file>