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7" r:id="rId7"/>
    <p:sldId id="875" r:id="rId8"/>
    <p:sldId id="876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0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44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10823"/>
            <a:ext cx="12192000" cy="1620513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648510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59668244"/>
              </p:ext>
            </p:extLst>
          </p:nvPr>
        </p:nvGraphicFramePr>
        <p:xfrm>
          <a:off x="692150" y="1352395"/>
          <a:ext cx="10807700" cy="391953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2127043350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3202104375"/>
                    </a:ext>
                  </a:extLst>
                </a:gridCol>
              </a:tblGrid>
              <a:tr h="622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易读错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给加点的字注音。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致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解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剖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订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疙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瘩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驳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率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诘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责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蔼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教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诲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吹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嘘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尴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尬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32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炽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深恶痛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疾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　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杳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无消息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筋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疲力尽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瞠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目结舌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lang="zh-CN" sz="3200" b="1" spc="-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览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无余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457215"/>
                  </a:ext>
                </a:extLst>
              </a:tr>
            </a:tbl>
          </a:graphicData>
        </a:graphic>
      </p:graphicFrame>
      <p:sp>
        <p:nvSpPr>
          <p:cNvPr id="19" name="A_05298"/>
          <p:cNvSpPr/>
          <p:nvPr/>
        </p:nvSpPr>
        <p:spPr>
          <a:xfrm>
            <a:off x="3600897" y="4826000"/>
            <a:ext cx="115258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18" name="A_5bf14"/>
          <p:cNvSpPr/>
          <p:nvPr/>
        </p:nvSpPr>
        <p:spPr>
          <a:xfrm>
            <a:off x="8268298" y="4338320"/>
            <a:ext cx="1649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en-US"/>
          </a:p>
        </p:txBody>
      </p:sp>
      <p:sp>
        <p:nvSpPr>
          <p:cNvPr id="17" name="A_46016"/>
          <p:cNvSpPr/>
          <p:nvPr/>
        </p:nvSpPr>
        <p:spPr>
          <a:xfrm>
            <a:off x="3600897" y="4338320"/>
            <a:ext cx="117481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16" name="A_1830d"/>
          <p:cNvSpPr/>
          <p:nvPr/>
        </p:nvSpPr>
        <p:spPr>
          <a:xfrm>
            <a:off x="8299705" y="3850640"/>
            <a:ext cx="12208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/>
          </a:p>
        </p:txBody>
      </p:sp>
      <p:sp>
        <p:nvSpPr>
          <p:cNvPr id="15" name="A_edc71"/>
          <p:cNvSpPr/>
          <p:nvPr/>
        </p:nvSpPr>
        <p:spPr>
          <a:xfrm>
            <a:off x="3600897" y="3850640"/>
            <a:ext cx="94938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endParaRPr lang="zh-CN" altLang="en-US"/>
          </a:p>
        </p:txBody>
      </p:sp>
      <p:sp>
        <p:nvSpPr>
          <p:cNvPr id="14" name="A_4a0a6"/>
          <p:cNvSpPr/>
          <p:nvPr/>
        </p:nvSpPr>
        <p:spPr>
          <a:xfrm>
            <a:off x="9378832" y="3362960"/>
            <a:ext cx="12208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zh-CN" altLang="en-US"/>
          </a:p>
        </p:txBody>
      </p:sp>
      <p:sp>
        <p:nvSpPr>
          <p:cNvPr id="13" name="A_614a3"/>
          <p:cNvSpPr/>
          <p:nvPr/>
        </p:nvSpPr>
        <p:spPr>
          <a:xfrm>
            <a:off x="6106549" y="3362960"/>
            <a:ext cx="10176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endParaRPr lang="zh-CN" altLang="en-US"/>
          </a:p>
        </p:txBody>
      </p:sp>
      <p:sp>
        <p:nvSpPr>
          <p:cNvPr id="12" name="A_f4a49"/>
          <p:cNvSpPr/>
          <p:nvPr/>
        </p:nvSpPr>
        <p:spPr>
          <a:xfrm>
            <a:off x="2784666" y="3362960"/>
            <a:ext cx="10176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endParaRPr lang="zh-CN" altLang="en-US"/>
          </a:p>
        </p:txBody>
      </p:sp>
      <p:sp>
        <p:nvSpPr>
          <p:cNvPr id="11" name="A_63bd9"/>
          <p:cNvSpPr/>
          <p:nvPr/>
        </p:nvSpPr>
        <p:spPr>
          <a:xfrm>
            <a:off x="9351845" y="2875280"/>
            <a:ext cx="12653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zh-CN" altLang="en-US"/>
          </a:p>
        </p:txBody>
      </p:sp>
      <p:sp>
        <p:nvSpPr>
          <p:cNvPr id="10" name="A_9e741"/>
          <p:cNvSpPr/>
          <p:nvPr/>
        </p:nvSpPr>
        <p:spPr>
          <a:xfrm>
            <a:off x="6127896" y="2875280"/>
            <a:ext cx="92716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/>
          </a:p>
        </p:txBody>
      </p:sp>
      <p:sp>
        <p:nvSpPr>
          <p:cNvPr id="9" name="A_47a8a"/>
          <p:cNvSpPr/>
          <p:nvPr/>
        </p:nvSpPr>
        <p:spPr>
          <a:xfrm>
            <a:off x="2784666" y="2875280"/>
            <a:ext cx="10621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endParaRPr lang="zh-CN" altLang="en-US"/>
          </a:p>
        </p:txBody>
      </p:sp>
      <p:sp>
        <p:nvSpPr>
          <p:cNvPr id="8" name="A_bc84e"/>
          <p:cNvSpPr/>
          <p:nvPr/>
        </p:nvSpPr>
        <p:spPr>
          <a:xfrm>
            <a:off x="9388847" y="2387600"/>
            <a:ext cx="153676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/>
          </a:p>
        </p:txBody>
      </p:sp>
      <p:sp>
        <p:nvSpPr>
          <p:cNvPr id="7" name="A_50f97"/>
          <p:cNvSpPr/>
          <p:nvPr/>
        </p:nvSpPr>
        <p:spPr>
          <a:xfrm>
            <a:off x="6086621" y="2387600"/>
            <a:ext cx="10398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endParaRPr lang="zh-CN" altLang="en-US"/>
          </a:p>
        </p:txBody>
      </p:sp>
      <p:sp>
        <p:nvSpPr>
          <p:cNvPr id="6" name="A_c8a44"/>
          <p:cNvSpPr/>
          <p:nvPr/>
        </p:nvSpPr>
        <p:spPr>
          <a:xfrm>
            <a:off x="2784666" y="2387600"/>
            <a:ext cx="10176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endParaRPr lang="zh-CN" altLang="en-US"/>
          </a:p>
        </p:txBody>
      </p:sp>
      <p:sp>
        <p:nvSpPr>
          <p:cNvPr id="5" name="A_4f714"/>
          <p:cNvSpPr/>
          <p:nvPr/>
        </p:nvSpPr>
        <p:spPr>
          <a:xfrm>
            <a:off x="9351845" y="1899920"/>
            <a:ext cx="14685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en-US"/>
          </a:p>
        </p:txBody>
      </p:sp>
      <p:sp>
        <p:nvSpPr>
          <p:cNvPr id="4" name="A_e6406"/>
          <p:cNvSpPr/>
          <p:nvPr/>
        </p:nvSpPr>
        <p:spPr>
          <a:xfrm>
            <a:off x="6091823" y="1899920"/>
            <a:ext cx="12653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endParaRPr lang="zh-CN" altLang="en-US" dirty="0"/>
          </a:p>
        </p:txBody>
      </p:sp>
      <p:sp>
        <p:nvSpPr>
          <p:cNvPr id="3" name="A_00a19"/>
          <p:cNvSpPr/>
          <p:nvPr/>
        </p:nvSpPr>
        <p:spPr>
          <a:xfrm>
            <a:off x="2784666" y="1899920"/>
            <a:ext cx="135578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17" grpId="0" animBg="1"/>
      <p:bldP spid="16" grpId="0" animBg="1"/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94386885"/>
              </p:ext>
            </p:extLst>
          </p:nvPr>
        </p:nvGraphicFramePr>
        <p:xfrm>
          <a:off x="628142" y="1562245"/>
          <a:ext cx="10807700" cy="294417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1262376886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2329097715"/>
                    </a:ext>
                  </a:extLst>
                </a:gridCol>
              </a:tblGrid>
              <a:tr h="622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易写错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根据拼音写出相应的汉字。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ē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红　　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32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　　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ī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　　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落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羹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ǒ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杀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qi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质</a:t>
                      </a:r>
                      <a:r>
                        <a:rPr lang="en-US" altLang="zh-CN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sz="3200" b="1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sz="3200" b="1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热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息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青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托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严丝合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3200" b="1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è</a:t>
                      </a:r>
                      <a:r>
                        <a:rPr lang="en-US" sz="3200" b="1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7164515"/>
                  </a:ext>
                </a:extLst>
              </a:tr>
            </a:tbl>
          </a:graphicData>
        </a:graphic>
      </p:graphicFrame>
      <p:sp>
        <p:nvSpPr>
          <p:cNvPr id="15" name="A_0b00e"/>
          <p:cNvSpPr/>
          <p:nvPr/>
        </p:nvSpPr>
        <p:spPr>
          <a:xfrm>
            <a:off x="3487977" y="407455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缝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A_3b144"/>
          <p:cNvSpPr/>
          <p:nvPr/>
        </p:nvSpPr>
        <p:spPr>
          <a:xfrm>
            <a:off x="9102795" y="358687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辞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28bc8"/>
          <p:cNvSpPr/>
          <p:nvPr/>
        </p:nvSpPr>
        <p:spPr>
          <a:xfrm>
            <a:off x="5214298" y="358687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沥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64ac1"/>
          <p:cNvSpPr/>
          <p:nvPr/>
        </p:nvSpPr>
        <p:spPr>
          <a:xfrm>
            <a:off x="2106852" y="358687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窒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85819"/>
          <p:cNvSpPr/>
          <p:nvPr/>
        </p:nvSpPr>
        <p:spPr>
          <a:xfrm>
            <a:off x="8899595" y="309919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燥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b362d"/>
          <p:cNvSpPr/>
          <p:nvPr/>
        </p:nvSpPr>
        <p:spPr>
          <a:xfrm>
            <a:off x="5654036" y="309919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潜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eea8e"/>
          <p:cNvSpPr/>
          <p:nvPr/>
        </p:nvSpPr>
        <p:spPr>
          <a:xfrm>
            <a:off x="2197340" y="309919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筛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fe05e"/>
          <p:cNvSpPr/>
          <p:nvPr/>
        </p:nvSpPr>
        <p:spPr>
          <a:xfrm>
            <a:off x="8847209" y="261151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抹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f1b9"/>
          <p:cNvSpPr/>
          <p:nvPr/>
        </p:nvSpPr>
        <p:spPr>
          <a:xfrm>
            <a:off x="5514336" y="261151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调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43b7"/>
          <p:cNvSpPr/>
          <p:nvPr/>
        </p:nvSpPr>
        <p:spPr>
          <a:xfrm>
            <a:off x="2333865" y="261151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第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ad51"/>
          <p:cNvSpPr/>
          <p:nvPr/>
        </p:nvSpPr>
        <p:spPr>
          <a:xfrm>
            <a:off x="8612259" y="212383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畸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e4cc"/>
          <p:cNvSpPr/>
          <p:nvPr/>
        </p:nvSpPr>
        <p:spPr>
          <a:xfrm>
            <a:off x="5376223" y="212383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匿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5043"/>
          <p:cNvSpPr/>
          <p:nvPr/>
        </p:nvSpPr>
        <p:spPr>
          <a:xfrm>
            <a:off x="1948102" y="2123838"/>
            <a:ext cx="11414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绯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61885266"/>
              </p:ext>
            </p:extLst>
          </p:nvPr>
        </p:nvGraphicFramePr>
        <p:xfrm>
          <a:off x="692150" y="1596235"/>
          <a:ext cx="10807700" cy="391953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1975725370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2073518950"/>
                    </a:ext>
                  </a:extLst>
                </a:gridCol>
              </a:tblGrid>
              <a:tr h="1365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写出下列词语的意思，根据意思写词语。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标致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油光可鉴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诘责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杳无消息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瞠目结舌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304237"/>
                  </a:ext>
                </a:extLst>
              </a:tr>
            </a:tbl>
          </a:graphicData>
        </a:graphic>
      </p:graphicFrame>
      <p:sp>
        <p:nvSpPr>
          <p:cNvPr id="9" name="A_f9ba4"/>
          <p:cNvSpPr/>
          <p:nvPr/>
        </p:nvSpPr>
        <p:spPr>
          <a:xfrm>
            <a:off x="1509142" y="5041704"/>
            <a:ext cx="17320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样子。</a:t>
            </a:r>
            <a:endParaRPr lang="zh-CN" altLang="en-US"/>
          </a:p>
        </p:txBody>
      </p:sp>
      <p:sp>
        <p:nvSpPr>
          <p:cNvPr id="8" name="A_26175"/>
          <p:cNvSpPr/>
          <p:nvPr/>
        </p:nvSpPr>
        <p:spPr>
          <a:xfrm>
            <a:off x="4022155" y="4554024"/>
            <a:ext cx="8372602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瞪着眼睛说不出话来，形容受窘或惊呆的</a:t>
            </a:r>
            <a:endParaRPr lang="zh-CN" altLang="en-US"/>
          </a:p>
        </p:txBody>
      </p:sp>
      <p:sp>
        <p:nvSpPr>
          <p:cNvPr id="7" name="A_c967e"/>
          <p:cNvSpPr/>
          <p:nvPr/>
        </p:nvSpPr>
        <p:spPr>
          <a:xfrm>
            <a:off x="4022155" y="4066344"/>
            <a:ext cx="45879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长时间没有一点消息。</a:t>
            </a:r>
            <a:endParaRPr lang="zh-CN" altLang="en-US"/>
          </a:p>
        </p:txBody>
      </p:sp>
      <p:sp>
        <p:nvSpPr>
          <p:cNvPr id="6" name="A_44375"/>
          <p:cNvSpPr/>
          <p:nvPr/>
        </p:nvSpPr>
        <p:spPr>
          <a:xfrm>
            <a:off x="3206180" y="3578664"/>
            <a:ext cx="17320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责问。</a:t>
            </a:r>
            <a:endParaRPr lang="zh-CN" altLang="en-US"/>
          </a:p>
        </p:txBody>
      </p:sp>
      <p:sp>
        <p:nvSpPr>
          <p:cNvPr id="5" name="A_c45bc"/>
          <p:cNvSpPr/>
          <p:nvPr/>
        </p:nvSpPr>
        <p:spPr>
          <a:xfrm>
            <a:off x="1509142" y="3090984"/>
            <a:ext cx="377196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子一样可以照人。</a:t>
            </a:r>
            <a:endParaRPr lang="zh-CN" altLang="en-US" dirty="0"/>
          </a:p>
        </p:txBody>
      </p:sp>
      <p:sp>
        <p:nvSpPr>
          <p:cNvPr id="4" name="A_5a6ac"/>
          <p:cNvSpPr/>
          <p:nvPr/>
        </p:nvSpPr>
        <p:spPr>
          <a:xfrm>
            <a:off x="4022155" y="2603304"/>
            <a:ext cx="8372602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文中是说头发上抹油，梳得很光亮，像镜</a:t>
            </a:r>
            <a:endParaRPr lang="zh-CN" altLang="en-US" dirty="0"/>
          </a:p>
        </p:txBody>
      </p:sp>
      <p:sp>
        <p:nvSpPr>
          <p:cNvPr id="3" name="A_61e55"/>
          <p:cNvSpPr/>
          <p:nvPr/>
        </p:nvSpPr>
        <p:spPr>
          <a:xfrm>
            <a:off x="3206180" y="2115624"/>
            <a:ext cx="621988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漂亮，文中是反语，用来讽刺。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8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49539924"/>
              </p:ext>
            </p:extLst>
          </p:nvPr>
        </p:nvGraphicFramePr>
        <p:xfrm>
          <a:off x="692150" y="2327755"/>
          <a:ext cx="10807700" cy="245649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1975725370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2073518950"/>
                    </a:ext>
                  </a:extLst>
                </a:gridCol>
              </a:tblGrid>
              <a:tr h="1365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不逊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(7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：厌恶、痛恨到了极点。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：一概不计；完全勾销。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(9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：不认为是对的，表示不同意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多含轻视意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(10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：潜在的素质。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2304237"/>
                  </a:ext>
                </a:extLst>
              </a:tr>
            </a:tbl>
          </a:graphicData>
        </a:graphic>
      </p:graphicFrame>
      <p:sp>
        <p:nvSpPr>
          <p:cNvPr id="7" name="A_d0c5d"/>
          <p:cNvSpPr/>
          <p:nvPr/>
        </p:nvSpPr>
        <p:spPr>
          <a:xfrm>
            <a:off x="2185417" y="4310184"/>
            <a:ext cx="141611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潜质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d02cc"/>
          <p:cNvSpPr/>
          <p:nvPr/>
        </p:nvSpPr>
        <p:spPr>
          <a:xfrm>
            <a:off x="1982217" y="3822504"/>
            <a:ext cx="223208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不以为然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81ec"/>
          <p:cNvSpPr/>
          <p:nvPr/>
        </p:nvSpPr>
        <p:spPr>
          <a:xfrm>
            <a:off x="1982217" y="3334824"/>
            <a:ext cx="141611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抹杀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ab6b"/>
          <p:cNvSpPr/>
          <p:nvPr/>
        </p:nvSpPr>
        <p:spPr>
          <a:xfrm>
            <a:off x="1982217" y="2847144"/>
            <a:ext cx="223208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深恶痛疾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c7d9"/>
          <p:cNvSpPr/>
          <p:nvPr/>
        </p:nvSpPr>
        <p:spPr>
          <a:xfrm>
            <a:off x="3206180" y="2359464"/>
            <a:ext cx="25480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傲慢无礼。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4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65370912"/>
              </p:ext>
            </p:extLst>
          </p:nvPr>
        </p:nvGraphicFramePr>
        <p:xfrm>
          <a:off x="692150" y="1840075"/>
          <a:ext cx="10807700" cy="343185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4000433200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1078703988"/>
                    </a:ext>
                  </a:extLst>
                </a:gridCol>
              </a:tblGrid>
              <a:tr h="622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下列各句中，加点的词语使用有误的一项是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．他出国两年了，至今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杳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息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．这部小说情节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抑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扬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顿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挫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，读来激动人心。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．对于邻居的盛情邀约，我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好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难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却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，不得不与他们一起吃饭。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．人民群众对社会上以权谋私、贪污受贿等不正之风是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深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恶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痛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疾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691842"/>
                  </a:ext>
                </a:extLst>
              </a:tr>
            </a:tbl>
          </a:graphicData>
        </a:graphic>
      </p:graphicFrame>
      <p:sp>
        <p:nvSpPr>
          <p:cNvPr id="3" name="A_53c8b"/>
          <p:cNvSpPr/>
          <p:nvPr/>
        </p:nvSpPr>
        <p:spPr>
          <a:xfrm>
            <a:off x="9908556" y="1913988"/>
            <a:ext cx="11859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83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93136639"/>
              </p:ext>
            </p:extLst>
          </p:nvPr>
        </p:nvGraphicFramePr>
        <p:xfrm>
          <a:off x="692150" y="1209139"/>
          <a:ext cx="10807700" cy="471201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2963143235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2329310931"/>
                    </a:ext>
                  </a:extLst>
                </a:gridCol>
              </a:tblGrid>
              <a:tr h="1118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常识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45" marR="9045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下列关于文学、文化常识的表述错误的一项是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1937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年，美国作家埃德加·斯诺所著的《红星照耀中国》在英国问世，立即轰动世界。从此，西方人才开始了解中国共产党人的真实生活。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．萧红，中国近现代女作家，“民国四大才女”之一，被誉为“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年代的文学洛神”。代表作有小说《生死场》《狂人日记》《呼兰河传》等。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．《藤野先生》选自《朝花夕拾》，作者鲁迅，浙江绍兴人，原名周树人，伟大的无产阶级文学家、思想家、革命家。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．一则新闻可分为标题、导语、主体、背景、结语五个部分，其中主体是新闻的躯干，它用充足的事实表现主题。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517" marR="16517" marT="9045" marB="90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233861"/>
                  </a:ext>
                </a:extLst>
              </a:tr>
            </a:tbl>
          </a:graphicData>
        </a:graphic>
      </p:graphicFrame>
      <p:sp>
        <p:nvSpPr>
          <p:cNvPr id="3" name="A_31eaa"/>
          <p:cNvSpPr/>
          <p:nvPr/>
        </p:nvSpPr>
        <p:spPr>
          <a:xfrm>
            <a:off x="9222536" y="1283052"/>
            <a:ext cx="1100201" cy="32004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43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8F63F166-D874-45F0-8030-5F3C8EDF0CEB}" vid="{4732C8E6-CB43-4E91-95D8-7ED5984B6D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38</TotalTime>
  <Words>698</Words>
  <Application>Microsoft Office PowerPoint</Application>
  <PresentationFormat>宽屏</PresentationFormat>
  <Paragraphs>96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4</cp:revision>
  <dcterms:created xsi:type="dcterms:W3CDTF">2025-07-29T02:58:09Z</dcterms:created>
  <dcterms:modified xsi:type="dcterms:W3CDTF">2025-07-30T07:44:20Z</dcterms:modified>
</cp:coreProperties>
</file>