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259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92" r:id="rId23"/>
    <p:sldId id="893" r:id="rId24"/>
    <p:sldId id="894" r:id="rId25"/>
    <p:sldId id="895" r:id="rId26"/>
    <p:sldId id="896" r:id="rId27"/>
    <p:sldId id="874" r:id="rId28"/>
    <p:sldId id="897" r:id="rId29"/>
    <p:sldId id="87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苏州园林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D6AFABE-E5F8-F7F4-4651-36F731D476C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小雅参加的“江浙文化夏令营”，每天都开设了丰富的文化主题活动。下面几项活动中，她最不可能体验的一项是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．欣赏苏州园林的建筑之美。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．品尝宁波的著名小吃猪油汤圆。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．扮演京剧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贵妃醉酒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中的杨玉环。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．走进鲁迅的故乡，坐坐乌篷船，听听社戏。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d406"/>
          <p:cNvSpPr/>
          <p:nvPr/>
        </p:nvSpPr>
        <p:spPr>
          <a:xfrm>
            <a:off x="804228" y="2727024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84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2BCDCE5-33FF-A4B6-4847-8E512B44A87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293172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课内精读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苏州园林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，回答问题。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本文采用了怎样的说明顺序？请具体说明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18892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采用了由概括到具体、由主要到次要的逻辑顺序。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文章第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段和第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段先总写了苏州园林的特征，再从亭台轩榭的布局、假山池沼的配合、花草树木的映衬、近景远景的层次这四个方面进行介绍，然后从角落的构图美、门窗的图案美、建筑的色彩美三个细微方面具体说明。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苏州园林的总体特征是什么？请用原文回答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说明文的语言要求准确、严密，体会下列加点词的表达效果。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至于池沼，</a:t>
            </a:r>
            <a:r>
              <a:rPr lang="zh-CN" altLang="en-US" sz="3200" b="1" spc="-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zh-CN" altLang="en-US" sz="3200" b="1" baseline="-25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lang="zh-CN" altLang="en-US" sz="3200" b="1" baseline="-25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引用活水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1654678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总体特征：务必使游览者无论站在哪个点上，眼前总是一幅完美的图画。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9450" y="4819909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大多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是大部分、大多数的意思，表达得有分寸，有余地，说明并不是全部。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18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DA719CF-A5DC-AFA9-8C0C-0AA93CD3B92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09054"/>
            <a:ext cx="10833100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假如安排两座以上的桥梁，那就一座一个样，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决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雷同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41AD30-784C-5784-B922-0A9635A7B03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429000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倘若要我说说总的印象，我觉得苏州园林是我国各地园林的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标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，各地园林或多或少都受到苏州园林的影响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1724453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决不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是一定不的意思，说得很肯定，毫不含糊，体现了设计者和匠师们独创设计的决心和信心。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685177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标本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准确地指出了苏州园林在我国园林中的地位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是众多园林仿效的对象、追捧的典范。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29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EBE672A-4176-DA73-4C18-DE44BE9B604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8122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本文为说明苏州园林的特点，将之与哪些事物进行了比较？各说明了什么特点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064918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将苏州园林与古代的宫殿和近代的一般住房作比较，突出苏州园林不讲究对称的建筑特点。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将苏州园林与北京的园林作比较，突出苏州园林极少使用彩绘的特点。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23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447F028-38B7-1F9D-1C3E-0E2B1F57986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设计者和匠师们讲究假山堆叠的艺术性、追求池沼布局的自然之趣，这样做的目的是什么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258285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使游览者无论站在哪个点上，眼前总是一幅完美的图画。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一切都要为构成完美的图画而存在，决不容许有欠美伤美的败笔。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65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2071154-4712-88E2-0F42-ECE1856FE57D}"/>
              </a:ext>
            </a:extLst>
          </p:cNvPr>
          <p:cNvSpPr txBox="1">
            <a:spLocks noChangeAspect="1"/>
          </p:cNvSpPr>
          <p:nvPr/>
        </p:nvSpPr>
        <p:spPr>
          <a:xfrm>
            <a:off x="484751" y="608750"/>
            <a:ext cx="11222498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阅读短文，回答问题。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廊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亭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桥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陈从周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廊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别梦依依到谢家，小廊回合曲阑斜。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千多年前的唐诗，就点出了廊在庭院中的妙用。我国古代建筑的单体与单体之间，必依靠廊来作联系，才能成为一个整体。在园林等风景区，则更是因地制宜，巧于安排，构筑了曲直、高低、爬山、临水等多种式样的廊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57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DA7A548-AE48-500E-8D7D-6AF55053F01C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642624"/>
            <a:ext cx="10957027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廊在园林中是游览线，又起着分隔空间、组合景物的作用。廊引人随，水石其间，移步换影，幅幅成图。像驰名中外的北京颐和园的长廊，漫步其间，得以饱览昆明湖的湖光景色。而苏州拙政园的水廊，则轻盈婉约，人行其上，宛如凌波漫步。扬州西园前的香影廊，未至其境，名已醉人。至于苏州沧浪亭的复廊，用花墙分隔，使园有界非界，似隔非隔，令人遐思无限。扬州园林主体建筑用楼，其廊亦作楼式，即复道廊，形成了多层的游览线，寄啸山庄是为佳例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廊之运用得当与否，有关全局，高下得宜，曲折有度，尤其在可有可无之间，益见功力。即竹廊三折，雅素无华，亦必婉转宜人。至于千步长廊，闿爽平直，则又为别调了。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67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EEE6CDC-43A9-428B-BA4E-54927DEE1F1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亭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人们在旅途间，或在游览中，每见一亭，总想小憩片刻，借以恢复暂时的疲劳与观赏四周的景色，即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亭者，停也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。同时，因为它本身形式的丰富多彩，成为点缀风景的主要建筑小品之一。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亭之美，除造型外，还在于所处之景与所对之景，水边亭、山际亭、林间亭、花畔亭、桥上亭、廊中亭，地位不同，景因而异。伫云亭、快雪亭、待霜亭、牡丹亭之类，又因时而殊。可见亭之构筑非孤立的一座建筑物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84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0B1F8A5-C4B5-B854-6CD7-C32290A8471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亭在园林等风景区中，起着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点景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引景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的作用。北京的景山五亭，为城内的最高点，每到北京的人，常为它所吸引，必登高一快，以饱览首都景色。苏州拙政园的扇面亭，亭名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与谁同坐轩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，小亭临流，静观自得。笠亭如盖，半枕山腰。而网师园之月到风来亭又正点出此亭观景之妙。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至于亭的形式，真是变化多端，可分方、圆、多边、海棠、梅花等多种。按材料的不同，又有饶多野趣的茅亭、雅洁玲珑的竹亭、庄严凝重的石亭与翚飞多姿的木构亭，它在园林建筑中展示了最美丽的一页。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45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r>
              <a:rPr lang="zh-CN" altLang="en-US" sz="34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苏州园林</a:t>
            </a:r>
            <a:endParaRPr lang="zh-CN" altLang="en-US" sz="34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第五单元　文明印迹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27E8364-40D0-02D2-DB88-7E1A32DF7F70}"/>
              </a:ext>
            </a:extLst>
          </p:cNvPr>
          <p:cNvGrpSpPr/>
          <p:nvPr/>
        </p:nvGrpSpPr>
        <p:grpSpPr>
          <a:xfrm>
            <a:off x="4706901" y="5629493"/>
            <a:ext cx="4476446" cy="640508"/>
            <a:chOff x="1145233" y="1930184"/>
            <a:chExt cx="4476446" cy="64050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6F1BF6E-6EBE-15F2-3D98-AC1CB0C98B8B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5435A23A-00D7-5443-7148-CE48ACDD3B50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核心素养</a:t>
              </a:r>
            </a:p>
          </p:txBody>
        </p:sp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F388DAAB-8692-7DB2-1664-04222D0AD003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B6BE710-B355-9704-C8C5-FFF816B03BC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桥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桥，古代称为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河梁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，是架在水上的行道，虽属解决交通问题的一项工程，但是聪敏的我国古代人民，总是设法把它和生活、感情、艺术结合起来，是那么富于诗情画意。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小桥流水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足以令人想望江南水乡景色，而风景区的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断桥残雪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、交通要道的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卢沟晓月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，又使人必与四周的风物人情联系在一起。而园林中的桥，正是建筑艺术中的精品。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3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A6434F9-1361-D8C6-7B4D-EC53B194DFFB}"/>
              </a:ext>
            </a:extLst>
          </p:cNvPr>
          <p:cNvSpPr txBox="1">
            <a:spLocks noChangeAspect="1"/>
          </p:cNvSpPr>
          <p:nvPr/>
        </p:nvSpPr>
        <p:spPr>
          <a:xfrm>
            <a:off x="211905" y="710050"/>
            <a:ext cx="11768189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北京颐和园十七孔长桥卧波，陆水之间，平分秋色，为该园增添上几许光彩。晶莹如雪的玉带桥，一亭翼然的石桥，轻轻地划破了湖面的平整，淡淡地点醒了山影的静穆，又烘托了四时佳景。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江南园林之桥，以雅洁精巧取胜。玲珑空透的拱桥，崛起空间，人桥倒影，更显得山高水阔，而水平线条的梁板石桥，则贴水而过，观赏游鳞莲蕖，益得情趣。苏州拙政园是以动观为主的园林，曲桥不但使水面分隔空间，更与曲廊一样起着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桥引人随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的作用，其分庭妙运，思致相同。网师园园小而精，以静观为主，廉泉桥小小一拱，横枕涧上，隐处园隅，安排得那么妥帖，游者至此，往往留步。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17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52E8FBE-EC06-D0C9-AE57-BE62E767DCA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美丽的中国园林桥梁，形式丰富多姿，有梁式桥、拱桥、浮桥、廊桥、亭桥等，在世界建筑艺术上放出一种独特光彩。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08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B779354-B110-7D76-6917-9D7AC9321A5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根据文章内容，回答问题。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园林等风景区中的廊、亭、桥各有怎样的作用？它们在形式上有什么共同特点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250817"/>
            <a:ext cx="10833100" cy="259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作用：廊在园林中是游览线，又起着分隔空间、组合景物的作用。亭在园林等风景区中，起着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点景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引景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的作用。桥将人与四周的风物人情联系在一起，使风景区更具诗情画意。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共同特点：形式多样，富于变化。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03948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96AD1C8-F03A-3E7C-5739-9C02C0B964B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廊的运用有哪些原则？亭之美体现在哪些方面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938198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廊的运用原则：因地制宜，考虑全局，高下得宜，曲折有度。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亭之美的体现：造型美，以及与所处之景、所对之景和谐相融之美。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68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74F7EE3-43AE-A8D9-84BB-18575D6A6DB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文章多处运用了举例子的说明方法，请选一处具体分析其作用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618110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示例一：在介绍亭时，以北京景山五亭、苏州拙政园的扇面亭为例，具体说明了亭在园林等风景区中的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点景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引景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作用，增强了文章的说服力。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示例二：在介绍桥时，以苏州拙政园曲桥为例，具体说明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桥引人随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的作用，增强了文章的说服力。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41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E81FC0-E6E2-AD29-9205-23CD410443F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文中大量的四字短语，不仅概括力强，而且使文章的语言典雅而富有韵味，试简要分析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258285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示例：如介绍廊时，用了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廊引人随，水石其间，移步换影，幅幅成图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等四字短语，准确地概括了廊在园林中所起的作用，用语典雅，富有韵味。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317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.jpeg">
            <a:extLst>
              <a:ext uri="{FF2B5EF4-FFF2-40B4-BE49-F238E27FC236}">
                <a16:creationId xmlns:a16="http://schemas.microsoft.com/office/drawing/2014/main" id="{DD020717-96FF-7DBC-E422-0C846D8EC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944" y="686193"/>
            <a:ext cx="2141987" cy="4676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DF19DFD-7FBF-ACCB-0CB7-FB6DAAE5683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274670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．［核心素养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文化自信］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小秦和小淮学完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苏州园林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后，相约周末上午同游瞻园，感受江南园林的雅致。游览过程中遇到了一位导游正在介绍瞻园中的古代家具，他们便跟上游客一起听讲解。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05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693B937-1427-6556-2F11-8C7DBC08E1B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导游：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榫卯被称作中式家具的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灵魂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木构件上凸出的榫头与凹进去的卯眼，简单地咬合，便将木构件结合在一起，由于连接构件的形态不同，衍生出千变万化的组合方式，大家现在看到的是榫卯结构中常见的燕尾榫，两块平板直角相接，为防止受拉力时脱开，榫头做成接近梯形台的形状，故名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燕尾榫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小秦：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这真是功能与结构的完美统一啊！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小淮：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你能识别出图片中哪一种榫卯是燕尾榫吗？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小秦：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这可难不倒我，</a:t>
            </a:r>
            <a:r>
              <a:rPr lang="zh-CN" altLang="en-US" sz="28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zh-CN" altLang="en-US" sz="2800" b="1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是燕尾榫。</a:t>
            </a:r>
            <a:r>
              <a:rPr lang="zh-CN" altLang="en-US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5df8"/>
          <p:cNvSpPr/>
          <p:nvPr/>
        </p:nvSpPr>
        <p:spPr>
          <a:xfrm>
            <a:off x="4598353" y="4702033"/>
            <a:ext cx="1298638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CA2AAE8-971E-1B4E-319C-ED416327E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223" y="5243663"/>
            <a:ext cx="3976687" cy="121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01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7893EA7-84ED-68DF-A225-15488973C90D}"/>
              </a:ext>
            </a:extLst>
          </p:cNvPr>
          <p:cNvSpPr txBox="1">
            <a:spLocks noChangeAspect="1"/>
          </p:cNvSpPr>
          <p:nvPr/>
        </p:nvSpPr>
        <p:spPr>
          <a:xfrm>
            <a:off x="545529" y="1192548"/>
            <a:ext cx="11310989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(1)~(4)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我国的建筑，从古代的宫殿到近代的一般住房，绝大部分是对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称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的，左边怎么样，右边也怎么样。苏州园林可绝不讲究对称，好像故意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似的。东边有了一个亭子或者一道回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廊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，西边决不会来一个同样的亭子或者一道同样的回廊。这是为什么？我想，用图画来比方，对称的建筑是图案画，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美术画，而园林是美术画，美术画要求自然之趣，是不讲究对称的。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ADB5D4B-C7C0-DC3C-392F-B7D584CAA7C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游览苏州园林必然会注意到花墙和廊子。有墙壁隔着，有廊子界着，层次多了，景致就见得深了。可是墙壁上有砖砌的各式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空图案，廊子大多是两边无所依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的，实际是隔而不隔，界而未界，因而更增加了景致的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。有几个园林还在适当的位置装上一面大镜子，层次就更多了，几乎可以说把整个园林翻了一番。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37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871AC29-32A7-8216-7BEB-9091ABEBCB7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给加点的字注音，根据拼音写出相应的汉字。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称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回</a:t>
            </a:r>
            <a:r>
              <a:rPr lang="zh-CN" altLang="en-US" sz="3200" b="1" spc="-200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廊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空     </a:t>
            </a:r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所依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依次填入文中横线处的词语，全都正确的一项是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．避免 不是 深度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．避开 不是 升度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．避免 不仅 升度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．避开 不仅 深度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36fc"/>
          <p:cNvSpPr/>
          <p:nvPr/>
        </p:nvSpPr>
        <p:spPr>
          <a:xfrm>
            <a:off x="9845040" y="3040921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a1b86"/>
          <p:cNvSpPr/>
          <p:nvPr/>
        </p:nvSpPr>
        <p:spPr>
          <a:xfrm>
            <a:off x="6544628" y="2406937"/>
            <a:ext cx="11192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傍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c4741"/>
          <p:cNvSpPr/>
          <p:nvPr/>
        </p:nvSpPr>
        <p:spPr>
          <a:xfrm>
            <a:off x="1347153" y="2406937"/>
            <a:ext cx="11192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镂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12f0e"/>
          <p:cNvSpPr/>
          <p:nvPr/>
        </p:nvSpPr>
        <p:spPr>
          <a:xfrm>
            <a:off x="5646864" y="1772953"/>
            <a:ext cx="145738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87385"/>
          <p:cNvSpPr/>
          <p:nvPr/>
        </p:nvSpPr>
        <p:spPr>
          <a:xfrm>
            <a:off x="1934914" y="1772953"/>
            <a:ext cx="15478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51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AE24007-E167-BCD7-EC98-B4836CB7C98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苏州园林的花墙的特点是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，廊子的特点是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写出选段第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段中最后一句话运用的说明方法，并分析其作用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566730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说明方法：打比方和作比较。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作用：运用打比方、作比较的说明方法，将各式建筑比作各类图画，将苏州园林与对称性建筑相比较，说明苏州园林不讲究对称的原因。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72f9"/>
          <p:cNvSpPr/>
          <p:nvPr/>
        </p:nvSpPr>
        <p:spPr>
          <a:xfrm>
            <a:off x="3117215" y="1772953"/>
            <a:ext cx="56071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廊子大多是两边无所依傍的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cf730"/>
          <p:cNvSpPr/>
          <p:nvPr/>
        </p:nvSpPr>
        <p:spPr>
          <a:xfrm>
            <a:off x="5630228" y="1138969"/>
            <a:ext cx="60151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墙壁上有砖砌的各式镂空图案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23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63AC64-2928-F6F0-3F8F-1125BBB8269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写出下列句子所运用的说明方法。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游览者来到园里，没有一个不心里想着口头说着“如在画图中”的。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有几个园里有古老的藤萝，盘曲嶙峋的枝干就是一幅好画。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有几个园林还在适当的位置装上一面大镜子，层次就更多了，几乎可以说把整个园林翻了一番。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342a"/>
          <p:cNvSpPr/>
          <p:nvPr/>
        </p:nvSpPr>
        <p:spPr>
          <a:xfrm>
            <a:off x="8148003" y="5262960"/>
            <a:ext cx="19352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举例子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8d368"/>
          <p:cNvSpPr/>
          <p:nvPr/>
        </p:nvSpPr>
        <p:spPr>
          <a:xfrm>
            <a:off x="1620203" y="3994992"/>
            <a:ext cx="35671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举例子、打比方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d2c17"/>
          <p:cNvSpPr/>
          <p:nvPr/>
        </p:nvSpPr>
        <p:spPr>
          <a:xfrm>
            <a:off x="3252153" y="2727024"/>
            <a:ext cx="1527238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引用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77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B2B511C-D870-BF21-A1B1-29D7C8CDC6F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苏州园林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选自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，作者是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，原名叶绍钧，字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，江苏苏州人，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家、教育家。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学习了本文，班内开展了“话说园林”专题学习活动，请你参与。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苏州园林的美景令人陶醉，小张同学为了表达对它的赞美，拟写了一副上联，请你根据上联写出下联。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上联：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桂林山水甲天下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下联：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fa77a"/>
          <p:cNvSpPr/>
          <p:nvPr/>
        </p:nvSpPr>
        <p:spPr>
          <a:xfrm>
            <a:off x="1893253" y="5890753"/>
            <a:ext cx="46895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示例：苏州园林冠江南</a:t>
            </a:r>
            <a:endParaRPr lang="zh-CN" altLang="en-US"/>
          </a:p>
        </p:txBody>
      </p:sp>
      <p:sp>
        <p:nvSpPr>
          <p:cNvPr id="6" name="A_f0df5"/>
          <p:cNvSpPr/>
          <p:nvPr/>
        </p:nvSpPr>
        <p:spPr>
          <a:xfrm>
            <a:off x="6992303" y="2086849"/>
            <a:ext cx="11192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ba3aa"/>
          <p:cNvSpPr/>
          <p:nvPr/>
        </p:nvSpPr>
        <p:spPr>
          <a:xfrm>
            <a:off x="3117215" y="2086849"/>
            <a:ext cx="1527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圣陶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295c7"/>
          <p:cNvSpPr/>
          <p:nvPr/>
        </p:nvSpPr>
        <p:spPr>
          <a:xfrm>
            <a:off x="8701723" y="1452865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叶圣陶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62378"/>
          <p:cNvSpPr/>
          <p:nvPr/>
        </p:nvSpPr>
        <p:spPr>
          <a:xfrm>
            <a:off x="4826635" y="1452865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百科知识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50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D5C492E-C69B-BD36-099C-4F4F471532DA}"/>
              </a:ext>
            </a:extLst>
          </p:cNvPr>
          <p:cNvSpPr txBox="1">
            <a:spLocks noChangeAspect="1"/>
          </p:cNvSpPr>
          <p:nvPr/>
        </p:nvSpPr>
        <p:spPr>
          <a:xfrm>
            <a:off x="546715" y="760612"/>
            <a:ext cx="10833100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下面是某同学游览苏州园林后写的一段文字，请你帮助她修改。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很早以前就听别人说过素有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天下园林之母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美誉的苏州园林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拙政园。我内心向往已久，这次利用假期，［甲］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我乘车南下，来到号称东方威尼斯的苏州，终于目睹了拙政园的美丽风采，那可真是叫鬼斧神工！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［乙］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园林的结构、布局、内容等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无不给人以美感。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①［甲］处画线句中有用词不当问题，应将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28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”改为</a:t>
            </a:r>
            <a:endParaRPr lang="en-US" altLang="zh-CN" sz="28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r>
              <a:rPr lang="zh-CN" altLang="en-US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②［乙］处画线句子有重复赘余的问题，应把“</a:t>
            </a:r>
            <a:r>
              <a:rPr lang="zh-CN" altLang="en-US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”删去。</a:t>
            </a:r>
            <a:r>
              <a:rPr lang="zh-CN" altLang="en-US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9ef67"/>
          <p:cNvSpPr/>
          <p:nvPr/>
        </p:nvSpPr>
        <p:spPr>
          <a:xfrm>
            <a:off x="8037493" y="5266884"/>
            <a:ext cx="3067113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3d88"/>
          <p:cNvSpPr/>
          <p:nvPr/>
        </p:nvSpPr>
        <p:spPr>
          <a:xfrm>
            <a:off x="893743" y="4726216"/>
            <a:ext cx="6996176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匠心独运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独具匠心、秀美绝伦等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4bdf8"/>
          <p:cNvSpPr/>
          <p:nvPr/>
        </p:nvSpPr>
        <p:spPr>
          <a:xfrm>
            <a:off x="7778778" y="4171480"/>
            <a:ext cx="2114614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鬼斧神工</a:t>
            </a:r>
            <a:r>
              <a:rPr lang="zh-CN" altLang="en-US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1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408</TotalTime>
  <Words>2820</Words>
  <Application>Microsoft Office PowerPoint</Application>
  <PresentationFormat>宽屏</PresentationFormat>
  <Paragraphs>131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22</cp:revision>
  <dcterms:created xsi:type="dcterms:W3CDTF">2025-07-27T01:04:36Z</dcterms:created>
  <dcterms:modified xsi:type="dcterms:W3CDTF">2025-07-30T09:14:20Z</dcterms:modified>
</cp:coreProperties>
</file>