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docx" ContentType="application/vnd.openxmlformats-officedocument.wordprocessingml.document"/>
  <Default Extension="wdp" ContentType="image/vnd.ms-photo"/>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8" r:id="rId3"/>
    <p:sldId id="257" r:id="rId4"/>
    <p:sldId id="875" r:id="rId5"/>
    <p:sldId id="876" r:id="rId6"/>
    <p:sldId id="877" r:id="rId7"/>
    <p:sldId id="880" r:id="rId8"/>
    <p:sldId id="878" r:id="rId9"/>
    <p:sldId id="879" r:id="rId10"/>
    <p:sldId id="881" r:id="rId11"/>
    <p:sldId id="882" r:id="rId12"/>
    <p:sldId id="883" r:id="rId13"/>
    <p:sldId id="884" r:id="rId14"/>
    <p:sldId id="885" r:id="rId15"/>
    <p:sldId id="886" r:id="rId16"/>
    <p:sldId id="887" r:id="rId17"/>
    <p:sldId id="888" r:id="rId18"/>
    <p:sldId id="259" r:id="rId19"/>
    <p:sldId id="889" r:id="rId20"/>
    <p:sldId id="890" r:id="rId21"/>
    <p:sldId id="891" r:id="rId22"/>
    <p:sldId id="892" r:id="rId23"/>
    <p:sldId id="893" r:id="rId24"/>
    <p:sldId id="894" r:id="rId25"/>
    <p:sldId id="895" r:id="rId26"/>
    <p:sldId id="896" r:id="rId27"/>
    <p:sldId id="897" r:id="rId28"/>
    <p:sldId id="898" r:id="rId29"/>
    <p:sldId id="899" r:id="rId30"/>
    <p:sldId id="874" r:id="rId31"/>
    <p:sldId id="900" r:id="rId32"/>
    <p:sldId id="873" r:id="rId33"/>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83"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1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8603" autoAdjust="0"/>
    <p:restoredTop sz="94660"/>
  </p:normalViewPr>
  <p:slideViewPr>
    <p:cSldViewPr snapToGrid="0" showGuides="1">
      <p:cViewPr varScale="1">
        <p:scale>
          <a:sx n="68" d="100"/>
          <a:sy n="68" d="100"/>
        </p:scale>
        <p:origin x="132" y="72"/>
      </p:cViewPr>
      <p:guideLst>
        <p:guide orient="horz" pos="2183"/>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viewProps" Target="viewProps.xml"/><Relationship Id="rId8" Type="http://schemas.openxmlformats.org/officeDocument/2006/relationships/slide" Target="slides/slide7.xml"/><Relationship Id="rId3" Type="http://schemas.openxmlformats.org/officeDocument/2006/relationships/slide" Target="slides/slide2.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4.e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403414885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3081796-2ADD-468A-966D-400FB997E246}"/>
              </a:ext>
            </a:extLst>
          </p:cNvPr>
          <p:cNvSpPr>
            <a:spLocks noGrp="1"/>
          </p:cNvSpPr>
          <p:nvPr>
            <p:ph type="title"/>
          </p:nvPr>
        </p:nvSpPr>
        <p:spPr>
          <a:xfrm>
            <a:off x="838200" y="365125"/>
            <a:ext cx="10515600" cy="1325563"/>
          </a:xfrm>
          <a:prstGeom prst="rect">
            <a:avLst/>
          </a:prstGeom>
        </p:spPr>
        <p:txBody>
          <a:bodyPr/>
          <a:lstStyle/>
          <a:p>
            <a:r>
              <a:rPr lang="zh-CN" altLang="en-US" smtClean="0"/>
              <a:t>单击此处编辑母版标题样式</a:t>
            </a:r>
            <a:endParaRPr lang="zh-CN" altLang="en-US"/>
          </a:p>
        </p:txBody>
      </p:sp>
      <p:sp>
        <p:nvSpPr>
          <p:cNvPr id="3" name="竖排文字占位符 2">
            <a:extLst>
              <a:ext uri="{FF2B5EF4-FFF2-40B4-BE49-F238E27FC236}">
                <a16:creationId xmlns:a16="http://schemas.microsoft.com/office/drawing/2014/main" id="{C086C6C3-9226-451C-B6B7-F11D8D152346}"/>
              </a:ext>
            </a:extLst>
          </p:cNvPr>
          <p:cNvSpPr>
            <a:spLocks noGrp="1"/>
          </p:cNvSpPr>
          <p:nvPr>
            <p:ph type="body" orient="vert" idx="1"/>
          </p:nvPr>
        </p:nvSpPr>
        <p:spPr>
          <a:xfrm>
            <a:off x="838200" y="1825625"/>
            <a:ext cx="10515600" cy="4351338"/>
          </a:xfrm>
          <a:prstGeom prst="rect">
            <a:avLst/>
          </a:prstGeom>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a:extLst>
              <a:ext uri="{FF2B5EF4-FFF2-40B4-BE49-F238E27FC236}">
                <a16:creationId xmlns:a16="http://schemas.microsoft.com/office/drawing/2014/main" id="{05E05198-E4EE-4794-BC6C-759C3B909597}"/>
              </a:ext>
            </a:extLst>
          </p:cNvPr>
          <p:cNvSpPr>
            <a:spLocks noGrp="1"/>
          </p:cNvSpPr>
          <p:nvPr>
            <p:ph type="dt" sz="half" idx="10"/>
          </p:nvPr>
        </p:nvSpPr>
        <p:spPr>
          <a:xfrm>
            <a:off x="838200" y="6356350"/>
            <a:ext cx="2743200" cy="365125"/>
          </a:xfrm>
          <a:prstGeom prst="rect">
            <a:avLst/>
          </a:prstGeom>
        </p:spPr>
        <p:txBody>
          <a:bodyPr/>
          <a:lstStyle/>
          <a:p>
            <a:fld id="{91BD49B6-88A3-4750-8D7B-996FB34CBB0B}" type="datetimeFigureOut">
              <a:rPr lang="zh-CN" altLang="en-US" smtClean="0"/>
              <a:t>2025/7/30</a:t>
            </a:fld>
            <a:endParaRPr lang="zh-CN" altLang="en-US"/>
          </a:p>
        </p:txBody>
      </p:sp>
      <p:sp>
        <p:nvSpPr>
          <p:cNvPr id="5" name="页脚占位符 4">
            <a:extLst>
              <a:ext uri="{FF2B5EF4-FFF2-40B4-BE49-F238E27FC236}">
                <a16:creationId xmlns:a16="http://schemas.microsoft.com/office/drawing/2014/main" id="{91DE9DE4-97F9-45D4-9EEF-023522C35D24}"/>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a:extLst>
              <a:ext uri="{FF2B5EF4-FFF2-40B4-BE49-F238E27FC236}">
                <a16:creationId xmlns:a16="http://schemas.microsoft.com/office/drawing/2014/main" id="{D49F59F7-B9E1-4CBF-9240-E30A8F6CA756}"/>
              </a:ext>
            </a:extLst>
          </p:cNvPr>
          <p:cNvSpPr>
            <a:spLocks noGrp="1"/>
          </p:cNvSpPr>
          <p:nvPr>
            <p:ph type="sldNum" sz="quarter" idx="12"/>
          </p:nvPr>
        </p:nvSpPr>
        <p:spPr>
          <a:xfrm>
            <a:off x="8610600" y="6356350"/>
            <a:ext cx="2743200" cy="365125"/>
          </a:xfrm>
          <a:prstGeom prst="rect">
            <a:avLst/>
          </a:prstGeom>
        </p:spPr>
        <p:txBody>
          <a:bodyPr/>
          <a:lstStyle/>
          <a:p>
            <a:fld id="{EF99B3D3-5A2E-492E-AC23-00E025AA8364}" type="slidenum">
              <a:rPr lang="zh-CN" altLang="en-US" smtClean="0"/>
              <a:t>‹#›</a:t>
            </a:fld>
            <a:endParaRPr lang="zh-CN" altLang="en-US"/>
          </a:p>
        </p:txBody>
      </p:sp>
    </p:spTree>
    <p:extLst>
      <p:ext uri="{BB962C8B-B14F-4D97-AF65-F5344CB8AC3E}">
        <p14:creationId xmlns:p14="http://schemas.microsoft.com/office/powerpoint/2010/main" val="153035521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B46F72E5-D41D-46BE-A609-2E6D136F116E}"/>
              </a:ext>
            </a:extLst>
          </p:cNvPr>
          <p:cNvSpPr>
            <a:spLocks noGrp="1"/>
          </p:cNvSpPr>
          <p:nvPr>
            <p:ph type="title" orient="vert"/>
          </p:nvPr>
        </p:nvSpPr>
        <p:spPr>
          <a:xfrm>
            <a:off x="8724900" y="365125"/>
            <a:ext cx="2628900" cy="5811838"/>
          </a:xfrm>
          <a:prstGeom prst="rect">
            <a:avLst/>
          </a:prstGeom>
        </p:spPr>
        <p:txBody>
          <a:bodyPr vert="eaVert"/>
          <a:lstStyle/>
          <a:p>
            <a:r>
              <a:rPr lang="zh-CN" altLang="en-US" smtClean="0"/>
              <a:t>单击此处编辑母版标题样式</a:t>
            </a:r>
            <a:endParaRPr lang="zh-CN" altLang="en-US"/>
          </a:p>
        </p:txBody>
      </p:sp>
      <p:sp>
        <p:nvSpPr>
          <p:cNvPr id="3" name="竖排文字占位符 2">
            <a:extLst>
              <a:ext uri="{FF2B5EF4-FFF2-40B4-BE49-F238E27FC236}">
                <a16:creationId xmlns:a16="http://schemas.microsoft.com/office/drawing/2014/main" id="{A6F5C2A4-0B29-430C-9025-323D4CC50B10}"/>
              </a:ext>
            </a:extLst>
          </p:cNvPr>
          <p:cNvSpPr>
            <a:spLocks noGrp="1"/>
          </p:cNvSpPr>
          <p:nvPr>
            <p:ph type="body" orient="vert" idx="1"/>
          </p:nvPr>
        </p:nvSpPr>
        <p:spPr>
          <a:xfrm>
            <a:off x="838200" y="365125"/>
            <a:ext cx="7734300" cy="5811838"/>
          </a:xfrm>
          <a:prstGeom prst="rect">
            <a:avLst/>
          </a:prstGeom>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a:extLst>
              <a:ext uri="{FF2B5EF4-FFF2-40B4-BE49-F238E27FC236}">
                <a16:creationId xmlns:a16="http://schemas.microsoft.com/office/drawing/2014/main" id="{263F275D-8621-498F-9B5C-CBF02A9886E9}"/>
              </a:ext>
            </a:extLst>
          </p:cNvPr>
          <p:cNvSpPr>
            <a:spLocks noGrp="1"/>
          </p:cNvSpPr>
          <p:nvPr>
            <p:ph type="dt" sz="half" idx="10"/>
          </p:nvPr>
        </p:nvSpPr>
        <p:spPr>
          <a:xfrm>
            <a:off x="838200" y="6356350"/>
            <a:ext cx="2743200" cy="365125"/>
          </a:xfrm>
          <a:prstGeom prst="rect">
            <a:avLst/>
          </a:prstGeom>
        </p:spPr>
        <p:txBody>
          <a:bodyPr/>
          <a:lstStyle/>
          <a:p>
            <a:fld id="{91BD49B6-88A3-4750-8D7B-996FB34CBB0B}" type="datetimeFigureOut">
              <a:rPr lang="zh-CN" altLang="en-US" smtClean="0"/>
              <a:t>2025/7/30</a:t>
            </a:fld>
            <a:endParaRPr lang="zh-CN" altLang="en-US"/>
          </a:p>
        </p:txBody>
      </p:sp>
      <p:sp>
        <p:nvSpPr>
          <p:cNvPr id="5" name="页脚占位符 4">
            <a:extLst>
              <a:ext uri="{FF2B5EF4-FFF2-40B4-BE49-F238E27FC236}">
                <a16:creationId xmlns:a16="http://schemas.microsoft.com/office/drawing/2014/main" id="{A3C3B24D-FB56-4873-98E2-D2227A5111D2}"/>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a:extLst>
              <a:ext uri="{FF2B5EF4-FFF2-40B4-BE49-F238E27FC236}">
                <a16:creationId xmlns:a16="http://schemas.microsoft.com/office/drawing/2014/main" id="{D63D195C-8F2E-4C46-9CBE-1411EF87CB86}"/>
              </a:ext>
            </a:extLst>
          </p:cNvPr>
          <p:cNvSpPr>
            <a:spLocks noGrp="1"/>
          </p:cNvSpPr>
          <p:nvPr>
            <p:ph type="sldNum" sz="quarter" idx="12"/>
          </p:nvPr>
        </p:nvSpPr>
        <p:spPr>
          <a:xfrm>
            <a:off x="8610600" y="6356350"/>
            <a:ext cx="2743200" cy="365125"/>
          </a:xfrm>
          <a:prstGeom prst="rect">
            <a:avLst/>
          </a:prstGeom>
        </p:spPr>
        <p:txBody>
          <a:bodyPr/>
          <a:lstStyle/>
          <a:p>
            <a:fld id="{EF99B3D3-5A2E-492E-AC23-00E025AA8364}" type="slidenum">
              <a:rPr lang="zh-CN" altLang="en-US" smtClean="0"/>
              <a:t>‹#›</a:t>
            </a:fld>
            <a:endParaRPr lang="zh-CN" altLang="en-US"/>
          </a:p>
        </p:txBody>
      </p:sp>
    </p:spTree>
    <p:extLst>
      <p:ext uri="{BB962C8B-B14F-4D97-AF65-F5344CB8AC3E}">
        <p14:creationId xmlns:p14="http://schemas.microsoft.com/office/powerpoint/2010/main" val="422009223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userDrawn="1">
  <p:cSld name="垂直排列标题与文本">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96560729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3227184091"/>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428076830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217816098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A0BA53C-FC17-4995-BD73-2AFA61E542E7}"/>
              </a:ext>
            </a:extLst>
          </p:cNvPr>
          <p:cNvSpPr>
            <a:spLocks noGrp="1"/>
          </p:cNvSpPr>
          <p:nvPr>
            <p:ph type="title"/>
          </p:nvPr>
        </p:nvSpPr>
        <p:spPr>
          <a:xfrm>
            <a:off x="839788" y="365125"/>
            <a:ext cx="10515600" cy="1325563"/>
          </a:xfrm>
          <a:prstGeom prst="rect">
            <a:avLst/>
          </a:prstGeom>
        </p:spPr>
        <p:txBody>
          <a:bodyPr/>
          <a:lstStyle/>
          <a:p>
            <a:r>
              <a:rPr lang="zh-CN" altLang="en-US" smtClean="0"/>
              <a:t>单击此处编辑母版标题样式</a:t>
            </a:r>
            <a:endParaRPr lang="zh-CN" altLang="en-US"/>
          </a:p>
        </p:txBody>
      </p:sp>
      <p:sp>
        <p:nvSpPr>
          <p:cNvPr id="3" name="文本占位符 2">
            <a:extLst>
              <a:ext uri="{FF2B5EF4-FFF2-40B4-BE49-F238E27FC236}">
                <a16:creationId xmlns:a16="http://schemas.microsoft.com/office/drawing/2014/main" id="{A35BA311-1EB8-4BDA-AF93-4530A4860D39}"/>
              </a:ext>
            </a:extLst>
          </p:cNvPr>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p>
        </p:txBody>
      </p:sp>
      <p:sp>
        <p:nvSpPr>
          <p:cNvPr id="4" name="内容占位符 3">
            <a:extLst>
              <a:ext uri="{FF2B5EF4-FFF2-40B4-BE49-F238E27FC236}">
                <a16:creationId xmlns:a16="http://schemas.microsoft.com/office/drawing/2014/main" id="{5B1B67F5-4541-44F4-800E-051204D1BE16}"/>
              </a:ext>
            </a:extLst>
          </p:cNvPr>
          <p:cNvSpPr>
            <a:spLocks noGrp="1"/>
          </p:cNvSpPr>
          <p:nvPr>
            <p:ph sz="half" idx="2"/>
          </p:nvPr>
        </p:nvSpPr>
        <p:spPr>
          <a:xfrm>
            <a:off x="839788" y="2505075"/>
            <a:ext cx="5157787" cy="3684588"/>
          </a:xfrm>
          <a:prstGeom prst="rect">
            <a:avLst/>
          </a:prstGeo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a:extLst>
              <a:ext uri="{FF2B5EF4-FFF2-40B4-BE49-F238E27FC236}">
                <a16:creationId xmlns:a16="http://schemas.microsoft.com/office/drawing/2014/main" id="{3DA8DE82-9895-4A2B-9960-0DE9C7618429}"/>
              </a:ext>
            </a:extLst>
          </p:cNvPr>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p>
        </p:txBody>
      </p:sp>
      <p:sp>
        <p:nvSpPr>
          <p:cNvPr id="6" name="内容占位符 5">
            <a:extLst>
              <a:ext uri="{FF2B5EF4-FFF2-40B4-BE49-F238E27FC236}">
                <a16:creationId xmlns:a16="http://schemas.microsoft.com/office/drawing/2014/main" id="{96FBDE9F-5AAC-4332-AED0-53E7057CDF6E}"/>
              </a:ext>
            </a:extLst>
          </p:cNvPr>
          <p:cNvSpPr>
            <a:spLocks noGrp="1"/>
          </p:cNvSpPr>
          <p:nvPr>
            <p:ph sz="quarter" idx="4"/>
          </p:nvPr>
        </p:nvSpPr>
        <p:spPr>
          <a:xfrm>
            <a:off x="6172200" y="2505075"/>
            <a:ext cx="5183188" cy="3684588"/>
          </a:xfrm>
          <a:prstGeom prst="rect">
            <a:avLst/>
          </a:prstGeo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a:extLst>
              <a:ext uri="{FF2B5EF4-FFF2-40B4-BE49-F238E27FC236}">
                <a16:creationId xmlns:a16="http://schemas.microsoft.com/office/drawing/2014/main" id="{C4F3089D-01BE-4AA1-A816-E4877F9E6E72}"/>
              </a:ext>
            </a:extLst>
          </p:cNvPr>
          <p:cNvSpPr>
            <a:spLocks noGrp="1"/>
          </p:cNvSpPr>
          <p:nvPr>
            <p:ph type="dt" sz="half" idx="10"/>
          </p:nvPr>
        </p:nvSpPr>
        <p:spPr>
          <a:xfrm>
            <a:off x="838200" y="6356350"/>
            <a:ext cx="2743200" cy="365125"/>
          </a:xfrm>
          <a:prstGeom prst="rect">
            <a:avLst/>
          </a:prstGeom>
        </p:spPr>
        <p:txBody>
          <a:bodyPr/>
          <a:lstStyle/>
          <a:p>
            <a:fld id="{91BD49B6-88A3-4750-8D7B-996FB34CBB0B}" type="datetimeFigureOut">
              <a:rPr lang="zh-CN" altLang="en-US" smtClean="0"/>
              <a:t>2025/7/30</a:t>
            </a:fld>
            <a:endParaRPr lang="zh-CN" altLang="en-US"/>
          </a:p>
        </p:txBody>
      </p:sp>
      <p:sp>
        <p:nvSpPr>
          <p:cNvPr id="8" name="页脚占位符 7">
            <a:extLst>
              <a:ext uri="{FF2B5EF4-FFF2-40B4-BE49-F238E27FC236}">
                <a16:creationId xmlns:a16="http://schemas.microsoft.com/office/drawing/2014/main" id="{43BCAACE-047A-4355-B938-08742B51019A}"/>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9" name="灯片编号占位符 8">
            <a:extLst>
              <a:ext uri="{FF2B5EF4-FFF2-40B4-BE49-F238E27FC236}">
                <a16:creationId xmlns:a16="http://schemas.microsoft.com/office/drawing/2014/main" id="{43479820-B1AC-460E-9967-B255D2652AA0}"/>
              </a:ext>
            </a:extLst>
          </p:cNvPr>
          <p:cNvSpPr>
            <a:spLocks noGrp="1"/>
          </p:cNvSpPr>
          <p:nvPr>
            <p:ph type="sldNum" sz="quarter" idx="12"/>
          </p:nvPr>
        </p:nvSpPr>
        <p:spPr>
          <a:xfrm>
            <a:off x="8610600" y="6356350"/>
            <a:ext cx="2743200" cy="365125"/>
          </a:xfrm>
          <a:prstGeom prst="rect">
            <a:avLst/>
          </a:prstGeom>
        </p:spPr>
        <p:txBody>
          <a:bodyPr/>
          <a:lstStyle/>
          <a:p>
            <a:fld id="{EF99B3D3-5A2E-492E-AC23-00E025AA8364}" type="slidenum">
              <a:rPr lang="zh-CN" altLang="en-US" smtClean="0"/>
              <a:t>‹#›</a:t>
            </a:fld>
            <a:endParaRPr lang="zh-CN" altLang="en-US"/>
          </a:p>
        </p:txBody>
      </p:sp>
    </p:spTree>
    <p:extLst>
      <p:ext uri="{BB962C8B-B14F-4D97-AF65-F5344CB8AC3E}">
        <p14:creationId xmlns:p14="http://schemas.microsoft.com/office/powerpoint/2010/main" val="427268755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45ED157-A2CD-4BEC-BB74-7EDEE1085681}"/>
              </a:ext>
            </a:extLst>
          </p:cNvPr>
          <p:cNvSpPr>
            <a:spLocks noGrp="1"/>
          </p:cNvSpPr>
          <p:nvPr>
            <p:ph type="title"/>
          </p:nvPr>
        </p:nvSpPr>
        <p:spPr>
          <a:xfrm>
            <a:off x="838200" y="365125"/>
            <a:ext cx="10515600" cy="1325563"/>
          </a:xfrm>
          <a:prstGeom prst="rect">
            <a:avLst/>
          </a:prstGeom>
        </p:spPr>
        <p:txBody>
          <a:bodyPr/>
          <a:lstStyle/>
          <a:p>
            <a:r>
              <a:rPr lang="zh-CN" altLang="en-US" smtClean="0"/>
              <a:t>单击此处编辑母版标题样式</a:t>
            </a:r>
            <a:endParaRPr lang="zh-CN" altLang="en-US"/>
          </a:p>
        </p:txBody>
      </p:sp>
      <p:sp>
        <p:nvSpPr>
          <p:cNvPr id="3" name="日期占位符 2">
            <a:extLst>
              <a:ext uri="{FF2B5EF4-FFF2-40B4-BE49-F238E27FC236}">
                <a16:creationId xmlns:a16="http://schemas.microsoft.com/office/drawing/2014/main" id="{E0A9982B-26B0-456E-9D8B-E37B4356B4C5}"/>
              </a:ext>
            </a:extLst>
          </p:cNvPr>
          <p:cNvSpPr>
            <a:spLocks noGrp="1"/>
          </p:cNvSpPr>
          <p:nvPr>
            <p:ph type="dt" sz="half" idx="10"/>
          </p:nvPr>
        </p:nvSpPr>
        <p:spPr>
          <a:xfrm>
            <a:off x="838200" y="6356350"/>
            <a:ext cx="2743200" cy="365125"/>
          </a:xfrm>
          <a:prstGeom prst="rect">
            <a:avLst/>
          </a:prstGeom>
        </p:spPr>
        <p:txBody>
          <a:bodyPr/>
          <a:lstStyle/>
          <a:p>
            <a:fld id="{91BD49B6-88A3-4750-8D7B-996FB34CBB0B}" type="datetimeFigureOut">
              <a:rPr lang="zh-CN" altLang="en-US" smtClean="0"/>
              <a:t>2025/7/30</a:t>
            </a:fld>
            <a:endParaRPr lang="zh-CN" altLang="en-US"/>
          </a:p>
        </p:txBody>
      </p:sp>
      <p:sp>
        <p:nvSpPr>
          <p:cNvPr id="4" name="页脚占位符 3">
            <a:extLst>
              <a:ext uri="{FF2B5EF4-FFF2-40B4-BE49-F238E27FC236}">
                <a16:creationId xmlns:a16="http://schemas.microsoft.com/office/drawing/2014/main" id="{688E86F2-0AB4-4B74-811D-2777FB0C3B02}"/>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5" name="灯片编号占位符 4">
            <a:extLst>
              <a:ext uri="{FF2B5EF4-FFF2-40B4-BE49-F238E27FC236}">
                <a16:creationId xmlns:a16="http://schemas.microsoft.com/office/drawing/2014/main" id="{479B1C76-8890-4C12-AA76-F2BBF77F7A49}"/>
              </a:ext>
            </a:extLst>
          </p:cNvPr>
          <p:cNvSpPr>
            <a:spLocks noGrp="1"/>
          </p:cNvSpPr>
          <p:nvPr>
            <p:ph type="sldNum" sz="quarter" idx="12"/>
          </p:nvPr>
        </p:nvSpPr>
        <p:spPr>
          <a:xfrm>
            <a:off x="8610600" y="6356350"/>
            <a:ext cx="2743200" cy="365125"/>
          </a:xfrm>
          <a:prstGeom prst="rect">
            <a:avLst/>
          </a:prstGeom>
        </p:spPr>
        <p:txBody>
          <a:bodyPr/>
          <a:lstStyle/>
          <a:p>
            <a:fld id="{EF99B3D3-5A2E-492E-AC23-00E025AA8364}" type="slidenum">
              <a:rPr lang="zh-CN" altLang="en-US" smtClean="0"/>
              <a:t>‹#›</a:t>
            </a:fld>
            <a:endParaRPr lang="zh-CN" altLang="en-US"/>
          </a:p>
        </p:txBody>
      </p:sp>
    </p:spTree>
    <p:extLst>
      <p:ext uri="{BB962C8B-B14F-4D97-AF65-F5344CB8AC3E}">
        <p14:creationId xmlns:p14="http://schemas.microsoft.com/office/powerpoint/2010/main" val="298389818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38149BF3-3D67-4551-B370-202ACFC34602}"/>
              </a:ext>
            </a:extLst>
          </p:cNvPr>
          <p:cNvSpPr>
            <a:spLocks noGrp="1"/>
          </p:cNvSpPr>
          <p:nvPr>
            <p:ph type="dt" sz="half" idx="10"/>
          </p:nvPr>
        </p:nvSpPr>
        <p:spPr>
          <a:xfrm>
            <a:off x="838200" y="6356350"/>
            <a:ext cx="2743200" cy="365125"/>
          </a:xfrm>
          <a:prstGeom prst="rect">
            <a:avLst/>
          </a:prstGeom>
        </p:spPr>
        <p:txBody>
          <a:bodyPr/>
          <a:lstStyle/>
          <a:p>
            <a:fld id="{91BD49B6-88A3-4750-8D7B-996FB34CBB0B}" type="datetimeFigureOut">
              <a:rPr lang="zh-CN" altLang="en-US" smtClean="0"/>
              <a:t>2025/7/30</a:t>
            </a:fld>
            <a:endParaRPr lang="zh-CN" altLang="en-US"/>
          </a:p>
        </p:txBody>
      </p:sp>
      <p:sp>
        <p:nvSpPr>
          <p:cNvPr id="3" name="页脚占位符 2">
            <a:extLst>
              <a:ext uri="{FF2B5EF4-FFF2-40B4-BE49-F238E27FC236}">
                <a16:creationId xmlns:a16="http://schemas.microsoft.com/office/drawing/2014/main" id="{8405ED6C-D44A-4ED2-9D79-FC0558A2A852}"/>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a:extLst>
              <a:ext uri="{FF2B5EF4-FFF2-40B4-BE49-F238E27FC236}">
                <a16:creationId xmlns:a16="http://schemas.microsoft.com/office/drawing/2014/main" id="{A4AB21DE-078D-4382-BCC1-B2C66959459E}"/>
              </a:ext>
            </a:extLst>
          </p:cNvPr>
          <p:cNvSpPr>
            <a:spLocks noGrp="1"/>
          </p:cNvSpPr>
          <p:nvPr>
            <p:ph type="sldNum" sz="quarter" idx="12"/>
          </p:nvPr>
        </p:nvSpPr>
        <p:spPr>
          <a:xfrm>
            <a:off x="8610600" y="6356350"/>
            <a:ext cx="2743200" cy="365125"/>
          </a:xfrm>
          <a:prstGeom prst="rect">
            <a:avLst/>
          </a:prstGeom>
        </p:spPr>
        <p:txBody>
          <a:bodyPr/>
          <a:lstStyle/>
          <a:p>
            <a:fld id="{EF99B3D3-5A2E-492E-AC23-00E025AA8364}" type="slidenum">
              <a:rPr lang="zh-CN" altLang="en-US" smtClean="0"/>
              <a:t>‹#›</a:t>
            </a:fld>
            <a:endParaRPr lang="zh-CN" altLang="en-US"/>
          </a:p>
        </p:txBody>
      </p:sp>
    </p:spTree>
    <p:extLst>
      <p:ext uri="{BB962C8B-B14F-4D97-AF65-F5344CB8AC3E}">
        <p14:creationId xmlns:p14="http://schemas.microsoft.com/office/powerpoint/2010/main" val="76241127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91491A1-9352-406A-BE02-F6331A18D737}"/>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smtClean="0"/>
              <a:t>单击此处编辑母版标题样式</a:t>
            </a:r>
            <a:endParaRPr lang="zh-CN" altLang="en-US"/>
          </a:p>
        </p:txBody>
      </p:sp>
      <p:sp>
        <p:nvSpPr>
          <p:cNvPr id="3" name="内容占位符 2">
            <a:extLst>
              <a:ext uri="{FF2B5EF4-FFF2-40B4-BE49-F238E27FC236}">
                <a16:creationId xmlns:a16="http://schemas.microsoft.com/office/drawing/2014/main" id="{9973C501-1AEC-4880-A928-C6FFF13B4BEF}"/>
              </a:ext>
            </a:extLst>
          </p:cNvPr>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a:extLst>
              <a:ext uri="{FF2B5EF4-FFF2-40B4-BE49-F238E27FC236}">
                <a16:creationId xmlns:a16="http://schemas.microsoft.com/office/drawing/2014/main" id="{BDF44802-4845-4D92-8982-1D35BFE88C44}"/>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编辑母版文本样式</a:t>
            </a:r>
          </a:p>
        </p:txBody>
      </p:sp>
      <p:sp>
        <p:nvSpPr>
          <p:cNvPr id="5" name="日期占位符 4">
            <a:extLst>
              <a:ext uri="{FF2B5EF4-FFF2-40B4-BE49-F238E27FC236}">
                <a16:creationId xmlns:a16="http://schemas.microsoft.com/office/drawing/2014/main" id="{4175CC68-98F0-4CED-85EC-646DBDCF84F7}"/>
              </a:ext>
            </a:extLst>
          </p:cNvPr>
          <p:cNvSpPr>
            <a:spLocks noGrp="1"/>
          </p:cNvSpPr>
          <p:nvPr>
            <p:ph type="dt" sz="half" idx="10"/>
          </p:nvPr>
        </p:nvSpPr>
        <p:spPr>
          <a:xfrm>
            <a:off x="838200" y="6356350"/>
            <a:ext cx="2743200" cy="365125"/>
          </a:xfrm>
          <a:prstGeom prst="rect">
            <a:avLst/>
          </a:prstGeom>
        </p:spPr>
        <p:txBody>
          <a:bodyPr/>
          <a:lstStyle/>
          <a:p>
            <a:fld id="{91BD49B6-88A3-4750-8D7B-996FB34CBB0B}" type="datetimeFigureOut">
              <a:rPr lang="zh-CN" altLang="en-US" smtClean="0"/>
              <a:t>2025/7/30</a:t>
            </a:fld>
            <a:endParaRPr lang="zh-CN" altLang="en-US"/>
          </a:p>
        </p:txBody>
      </p:sp>
      <p:sp>
        <p:nvSpPr>
          <p:cNvPr id="6" name="页脚占位符 5">
            <a:extLst>
              <a:ext uri="{FF2B5EF4-FFF2-40B4-BE49-F238E27FC236}">
                <a16:creationId xmlns:a16="http://schemas.microsoft.com/office/drawing/2014/main" id="{CA296DB8-BEBF-48E8-86CC-22E05C86E734}"/>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a:extLst>
              <a:ext uri="{FF2B5EF4-FFF2-40B4-BE49-F238E27FC236}">
                <a16:creationId xmlns:a16="http://schemas.microsoft.com/office/drawing/2014/main" id="{EA9ED5EB-C466-4284-8B35-7BF081F15341}"/>
              </a:ext>
            </a:extLst>
          </p:cNvPr>
          <p:cNvSpPr>
            <a:spLocks noGrp="1"/>
          </p:cNvSpPr>
          <p:nvPr>
            <p:ph type="sldNum" sz="quarter" idx="12"/>
          </p:nvPr>
        </p:nvSpPr>
        <p:spPr>
          <a:xfrm>
            <a:off x="8610600" y="6356350"/>
            <a:ext cx="2743200" cy="365125"/>
          </a:xfrm>
          <a:prstGeom prst="rect">
            <a:avLst/>
          </a:prstGeom>
        </p:spPr>
        <p:txBody>
          <a:bodyPr/>
          <a:lstStyle/>
          <a:p>
            <a:fld id="{EF99B3D3-5A2E-492E-AC23-00E025AA8364}" type="slidenum">
              <a:rPr lang="zh-CN" altLang="en-US" smtClean="0"/>
              <a:t>‹#›</a:t>
            </a:fld>
            <a:endParaRPr lang="zh-CN" altLang="en-US"/>
          </a:p>
        </p:txBody>
      </p:sp>
    </p:spTree>
    <p:extLst>
      <p:ext uri="{BB962C8B-B14F-4D97-AF65-F5344CB8AC3E}">
        <p14:creationId xmlns:p14="http://schemas.microsoft.com/office/powerpoint/2010/main" val="415633714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021F442-66D8-442C-9735-564A5CE66CFB}"/>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smtClean="0"/>
              <a:t>单击此处编辑母版标题样式</a:t>
            </a:r>
            <a:endParaRPr lang="zh-CN" altLang="en-US"/>
          </a:p>
        </p:txBody>
      </p:sp>
      <p:sp>
        <p:nvSpPr>
          <p:cNvPr id="3" name="图片占位符 2">
            <a:extLst>
              <a:ext uri="{FF2B5EF4-FFF2-40B4-BE49-F238E27FC236}">
                <a16:creationId xmlns:a16="http://schemas.microsoft.com/office/drawing/2014/main" id="{0D4657C5-F83F-444F-A1C9-C686AB59C4D0}"/>
              </a:ext>
            </a:extLst>
          </p:cNvPr>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zh-CN" altLang="en-US"/>
          </a:p>
        </p:txBody>
      </p:sp>
      <p:sp>
        <p:nvSpPr>
          <p:cNvPr id="4" name="文本占位符 3">
            <a:extLst>
              <a:ext uri="{FF2B5EF4-FFF2-40B4-BE49-F238E27FC236}">
                <a16:creationId xmlns:a16="http://schemas.microsoft.com/office/drawing/2014/main" id="{D479F67F-774A-42D6-9A35-5415C2ECFAE7}"/>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编辑母版文本样式</a:t>
            </a:r>
          </a:p>
        </p:txBody>
      </p:sp>
      <p:sp>
        <p:nvSpPr>
          <p:cNvPr id="5" name="日期占位符 4">
            <a:extLst>
              <a:ext uri="{FF2B5EF4-FFF2-40B4-BE49-F238E27FC236}">
                <a16:creationId xmlns:a16="http://schemas.microsoft.com/office/drawing/2014/main" id="{E3B6D6A0-62B3-42F9-B1EE-7D3EF0FAF4E0}"/>
              </a:ext>
            </a:extLst>
          </p:cNvPr>
          <p:cNvSpPr>
            <a:spLocks noGrp="1"/>
          </p:cNvSpPr>
          <p:nvPr>
            <p:ph type="dt" sz="half" idx="10"/>
          </p:nvPr>
        </p:nvSpPr>
        <p:spPr>
          <a:xfrm>
            <a:off x="838200" y="6356350"/>
            <a:ext cx="2743200" cy="365125"/>
          </a:xfrm>
          <a:prstGeom prst="rect">
            <a:avLst/>
          </a:prstGeom>
        </p:spPr>
        <p:txBody>
          <a:bodyPr/>
          <a:lstStyle/>
          <a:p>
            <a:fld id="{91BD49B6-88A3-4750-8D7B-996FB34CBB0B}" type="datetimeFigureOut">
              <a:rPr lang="zh-CN" altLang="en-US" smtClean="0"/>
              <a:t>2025/7/30</a:t>
            </a:fld>
            <a:endParaRPr lang="zh-CN" altLang="en-US"/>
          </a:p>
        </p:txBody>
      </p:sp>
      <p:sp>
        <p:nvSpPr>
          <p:cNvPr id="6" name="页脚占位符 5">
            <a:extLst>
              <a:ext uri="{FF2B5EF4-FFF2-40B4-BE49-F238E27FC236}">
                <a16:creationId xmlns:a16="http://schemas.microsoft.com/office/drawing/2014/main" id="{CA4B6D7A-D603-45DA-8650-E06CC449CDFF}"/>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a:extLst>
              <a:ext uri="{FF2B5EF4-FFF2-40B4-BE49-F238E27FC236}">
                <a16:creationId xmlns:a16="http://schemas.microsoft.com/office/drawing/2014/main" id="{86B663EC-6385-4AF6-8BF7-463DDE4C4A09}"/>
              </a:ext>
            </a:extLst>
          </p:cNvPr>
          <p:cNvSpPr>
            <a:spLocks noGrp="1"/>
          </p:cNvSpPr>
          <p:nvPr>
            <p:ph type="sldNum" sz="quarter" idx="12"/>
          </p:nvPr>
        </p:nvSpPr>
        <p:spPr>
          <a:xfrm>
            <a:off x="8610600" y="6356350"/>
            <a:ext cx="2743200" cy="365125"/>
          </a:xfrm>
          <a:prstGeom prst="rect">
            <a:avLst/>
          </a:prstGeom>
        </p:spPr>
        <p:txBody>
          <a:bodyPr/>
          <a:lstStyle/>
          <a:p>
            <a:fld id="{EF99B3D3-5A2E-492E-AC23-00E025AA8364}" type="slidenum">
              <a:rPr lang="zh-CN" altLang="en-US" smtClean="0"/>
              <a:t>‹#›</a:t>
            </a:fld>
            <a:endParaRPr lang="zh-CN" altLang="en-US"/>
          </a:p>
        </p:txBody>
      </p:sp>
    </p:spTree>
    <p:extLst>
      <p:ext uri="{BB962C8B-B14F-4D97-AF65-F5344CB8AC3E}">
        <p14:creationId xmlns:p14="http://schemas.microsoft.com/office/powerpoint/2010/main" val="230103028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 Target="../slides/slid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7" name="组合 6">
            <a:extLst>
              <a:ext uri="{FF2B5EF4-FFF2-40B4-BE49-F238E27FC236}">
                <a16:creationId xmlns:a16="http://schemas.microsoft.com/office/drawing/2014/main" id="{BE3997AE-5637-44EA-AD5D-D1580F7A8535}"/>
              </a:ext>
            </a:extLst>
          </p:cNvPr>
          <p:cNvGrpSpPr/>
          <p:nvPr userDrawn="1"/>
        </p:nvGrpSpPr>
        <p:grpSpPr>
          <a:xfrm>
            <a:off x="367547" y="112121"/>
            <a:ext cx="353339" cy="381476"/>
            <a:chOff x="260576" y="210565"/>
            <a:chExt cx="303410" cy="327571"/>
          </a:xfrm>
        </p:grpSpPr>
        <p:sp>
          <p:nvSpPr>
            <p:cNvPr id="8" name="等腰三角形 7">
              <a:extLst>
                <a:ext uri="{FF2B5EF4-FFF2-40B4-BE49-F238E27FC236}">
                  <a16:creationId xmlns:a16="http://schemas.microsoft.com/office/drawing/2014/main" id="{28A31228-9A09-44F5-A84F-86BAE8F593CD}"/>
                </a:ext>
              </a:extLst>
            </p:cNvPr>
            <p:cNvSpPr/>
            <p:nvPr/>
          </p:nvSpPr>
          <p:spPr>
            <a:xfrm rot="5400000">
              <a:off x="237985" y="233156"/>
              <a:ext cx="327571" cy="282389"/>
            </a:xfrm>
            <a:prstGeom prst="triangle">
              <a:avLst/>
            </a:prstGeom>
            <a:solidFill>
              <a:srgbClr val="E60012"/>
            </a:solidFill>
            <a:ln>
              <a:solidFill>
                <a:srgbClr val="E6001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等腰三角形 8">
              <a:extLst>
                <a:ext uri="{FF2B5EF4-FFF2-40B4-BE49-F238E27FC236}">
                  <a16:creationId xmlns:a16="http://schemas.microsoft.com/office/drawing/2014/main" id="{ED5C1634-BB04-4B69-913F-06C7824D9AAD}"/>
                </a:ext>
              </a:extLst>
            </p:cNvPr>
            <p:cNvSpPr/>
            <p:nvPr/>
          </p:nvSpPr>
          <p:spPr>
            <a:xfrm rot="5400000">
              <a:off x="400895" y="375046"/>
              <a:ext cx="175171" cy="151010"/>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0" name="直接连接符 9">
            <a:extLst>
              <a:ext uri="{FF2B5EF4-FFF2-40B4-BE49-F238E27FC236}">
                <a16:creationId xmlns:a16="http://schemas.microsoft.com/office/drawing/2014/main" id="{02AE376E-10D8-4C01-B9DD-FFBBB0D706BC}"/>
              </a:ext>
            </a:extLst>
          </p:cNvPr>
          <p:cNvCxnSpPr/>
          <p:nvPr userDrawn="1"/>
        </p:nvCxnSpPr>
        <p:spPr>
          <a:xfrm>
            <a:off x="336000" y="601591"/>
            <a:ext cx="11520000" cy="0"/>
          </a:xfrm>
          <a:prstGeom prst="line">
            <a:avLst/>
          </a:prstGeom>
          <a:ln>
            <a:solidFill>
              <a:srgbClr val="E60012"/>
            </a:solidFill>
          </a:ln>
        </p:spPr>
        <p:style>
          <a:lnRef idx="1">
            <a:schemeClr val="accent1"/>
          </a:lnRef>
          <a:fillRef idx="0">
            <a:schemeClr val="accent1"/>
          </a:fillRef>
          <a:effectRef idx="0">
            <a:schemeClr val="accent1"/>
          </a:effectRef>
          <a:fontRef idx="minor">
            <a:schemeClr val="tx1"/>
          </a:fontRef>
        </p:style>
      </p:cxnSp>
      <p:sp>
        <p:nvSpPr>
          <p:cNvPr id="11" name="矩形 10">
            <a:extLst>
              <a:ext uri="{FF2B5EF4-FFF2-40B4-BE49-F238E27FC236}">
                <a16:creationId xmlns:a16="http://schemas.microsoft.com/office/drawing/2014/main" id="{C299776A-5294-4E33-A080-6A33F04E64B7}"/>
              </a:ext>
            </a:extLst>
          </p:cNvPr>
          <p:cNvSpPr/>
          <p:nvPr userDrawn="1"/>
        </p:nvSpPr>
        <p:spPr>
          <a:xfrm>
            <a:off x="0" y="6569842"/>
            <a:ext cx="12192000" cy="288158"/>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2" name="文本框 11">
            <a:hlinkClick r:id="rId14" action="ppaction://hlinksldjump"/>
            <a:extLst>
              <a:ext uri="{FF2B5EF4-FFF2-40B4-BE49-F238E27FC236}">
                <a16:creationId xmlns:a16="http://schemas.microsoft.com/office/drawing/2014/main" id="{C41FBD50-8289-4C28-BA64-A90AF4043852}"/>
              </a:ext>
            </a:extLst>
          </p:cNvPr>
          <p:cNvSpPr txBox="1"/>
          <p:nvPr userDrawn="1"/>
        </p:nvSpPr>
        <p:spPr>
          <a:xfrm>
            <a:off x="10587745" y="182462"/>
            <a:ext cx="1287470" cy="369332"/>
          </a:xfrm>
          <a:prstGeom prst="rect">
            <a:avLst/>
          </a:prstGeom>
          <a:solidFill>
            <a:schemeClr val="bg1"/>
          </a:solidFill>
          <a:ln>
            <a:noFill/>
          </a:ln>
        </p:spPr>
        <p:txBody>
          <a:bodyPr wrap="square" rtlCol="0">
            <a:spAutoFit/>
          </a:bodyPr>
          <a:lstStyle/>
          <a:p>
            <a:pPr algn="ctr"/>
            <a:r>
              <a:rPr lang="zh-CN" altLang="en-US" sz="1800" b="1" baseline="0" dirty="0">
                <a:solidFill>
                  <a:srgbClr val="C00000"/>
                </a:solidFill>
              </a:rPr>
              <a:t>返回目录</a:t>
            </a:r>
          </a:p>
        </p:txBody>
      </p:sp>
      <p:sp>
        <p:nvSpPr>
          <p:cNvPr id="2" name="TextBox 7">
            <a:extLst>
              <a:ext uri="{FF2B5EF4-FFF2-40B4-BE49-F238E27FC236}">
                <a16:creationId xmlns:a16="http://schemas.microsoft.com/office/drawing/2014/main" id="{BF45EFFB-D4E6-A532-CFAE-5A1CC503CB65}"/>
              </a:ext>
            </a:extLst>
          </p:cNvPr>
          <p:cNvSpPr txBox="1"/>
          <p:nvPr userDrawn="1"/>
        </p:nvSpPr>
        <p:spPr>
          <a:xfrm>
            <a:off x="839819" y="79639"/>
            <a:ext cx="9384836" cy="523220"/>
          </a:xfrm>
          <a:prstGeom prst="rect">
            <a:avLst/>
          </a:prstGeom>
          <a:noFill/>
        </p:spPr>
        <p:txBody>
          <a:bodyPr wrap="square" rtlCol="0">
            <a:spAutoFit/>
          </a:bodyPr>
          <a:lstStyle/>
          <a:p>
            <a:r>
              <a:rPr lang="en-US" altLang="zh-CN" sz="2800" b="1" dirty="0" smtClean="0">
                <a:solidFill>
                  <a:schemeClr val="tx1"/>
                </a:solidFill>
                <a:latin typeface="Times New Roman" panose="02020603050405020304" pitchFamily="18" charset="0"/>
                <a:ea typeface="微软雅黑" panose="020B0503020204020204" pitchFamily="34" charset="-122"/>
                <a:cs typeface="Times New Roman" panose="02020603050405020304" pitchFamily="18" charset="0"/>
              </a:rPr>
              <a:t>11</a:t>
            </a:r>
            <a:r>
              <a:rPr lang="zh-CN" altLang="en-US" sz="2800" b="1" dirty="0" smtClean="0">
                <a:solidFill>
                  <a:schemeClr val="tx1"/>
                </a:solidFill>
                <a:latin typeface="Times New Roman" panose="02020603050405020304" pitchFamily="18" charset="0"/>
                <a:ea typeface="微软雅黑" panose="020B0503020204020204" pitchFamily="34" charset="-122"/>
                <a:cs typeface="Times New Roman" panose="02020603050405020304" pitchFamily="18" charset="0"/>
              </a:rPr>
              <a:t>　三　峡　</a:t>
            </a:r>
            <a:endParaRPr lang="zh-CN" altLang="en-US" sz="2800" b="1" dirty="0">
              <a:solidFill>
                <a:schemeClr val="tx1"/>
              </a:solidFill>
              <a:latin typeface="Times New Roman" panose="02020603050405020304" pitchFamily="18" charset="0"/>
              <a:ea typeface="微软雅黑" panose="020B0503020204020204" pitchFamily="34" charset="-122"/>
              <a:cs typeface="Times New Roman" panose="02020603050405020304" pitchFamily="18" charset="0"/>
            </a:endParaRPr>
          </a:p>
        </p:txBody>
      </p:sp>
    </p:spTree>
    <p:extLst>
      <p:ext uri="{BB962C8B-B14F-4D97-AF65-F5344CB8AC3E}">
        <p14:creationId xmlns:p14="http://schemas.microsoft.com/office/powerpoint/2010/main" val="148218872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6.png"/><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3.xml"/><Relationship Id="rId1" Type="http://schemas.openxmlformats.org/officeDocument/2006/relationships/slideLayout" Target="../slideLayouts/slideLayout2.xml"/><Relationship Id="rId5" Type="http://schemas.openxmlformats.org/officeDocument/2006/relationships/slide" Target="slide30.xml"/><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slideLayout" Target="../slideLayouts/slideLayout2.xml"/><Relationship Id="rId1" Type="http://schemas.openxmlformats.org/officeDocument/2006/relationships/vmlDrawing" Target="../drawings/vmlDrawing1.vml"/><Relationship Id="rId5" Type="http://schemas.openxmlformats.org/officeDocument/2006/relationships/image" Target="../media/image4.emf"/><Relationship Id="rId4" Type="http://schemas.openxmlformats.org/officeDocument/2006/relationships/package" Target="../embeddings/Microsoft_Word___.docx"/></Relationships>
</file>

<file path=ppt/slides/_rels/slide7.xml.rels><?xml version="1.0" encoding="UTF-8" standalone="yes"?>
<Relationships xmlns="http://schemas.openxmlformats.org/package/2006/relationships"><Relationship Id="rId3" Type="http://schemas.openxmlformats.org/officeDocument/2006/relationships/package" Target="../embeddings/Microsoft_Word___.docx"/><Relationship Id="rId2" Type="http://schemas.openxmlformats.org/officeDocument/2006/relationships/slideLayout" Target="../slideLayouts/slideLayout2.xml"/><Relationship Id="rId1" Type="http://schemas.openxmlformats.org/officeDocument/2006/relationships/vmlDrawing" Target="../drawings/vmlDrawing2.vml"/><Relationship Id="rId4" Type="http://schemas.openxmlformats.org/officeDocument/2006/relationships/image" Target="../media/image4.emf"/></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4" name="组合 3">
            <a:extLst>
              <a:ext uri="{FF2B5EF4-FFF2-40B4-BE49-F238E27FC236}">
                <a16:creationId xmlns:a16="http://schemas.microsoft.com/office/drawing/2014/main" id="{6A064C01-C6EC-4D0F-BE70-8E501BD79EDF}"/>
              </a:ext>
            </a:extLst>
          </p:cNvPr>
          <p:cNvGrpSpPr/>
          <p:nvPr/>
        </p:nvGrpSpPr>
        <p:grpSpPr>
          <a:xfrm>
            <a:off x="223788" y="821515"/>
            <a:ext cx="11744425" cy="5332963"/>
            <a:chOff x="223788" y="821515"/>
            <a:chExt cx="11744425" cy="5332963"/>
          </a:xfrm>
        </p:grpSpPr>
        <p:grpSp>
          <p:nvGrpSpPr>
            <p:cNvPr id="5" name="组合 4">
              <a:extLst>
                <a:ext uri="{FF2B5EF4-FFF2-40B4-BE49-F238E27FC236}">
                  <a16:creationId xmlns:a16="http://schemas.microsoft.com/office/drawing/2014/main" id="{46F0F1B6-32C1-40F7-BDA6-7F6B0A41673F}"/>
                </a:ext>
              </a:extLst>
            </p:cNvPr>
            <p:cNvGrpSpPr/>
            <p:nvPr/>
          </p:nvGrpSpPr>
          <p:grpSpPr>
            <a:xfrm>
              <a:off x="223788" y="821515"/>
              <a:ext cx="11744425" cy="5332963"/>
              <a:chOff x="223788" y="561261"/>
              <a:chExt cx="11744425" cy="5332963"/>
            </a:xfrm>
          </p:grpSpPr>
          <p:sp>
            <p:nvSpPr>
              <p:cNvPr id="13" name="矩形 12">
                <a:extLst>
                  <a:ext uri="{FF2B5EF4-FFF2-40B4-BE49-F238E27FC236}">
                    <a16:creationId xmlns:a16="http://schemas.microsoft.com/office/drawing/2014/main" id="{7A170505-D14C-4037-8B76-EC647B40C551}"/>
                  </a:ext>
                </a:extLst>
              </p:cNvPr>
              <p:cNvSpPr/>
              <p:nvPr/>
            </p:nvSpPr>
            <p:spPr>
              <a:xfrm>
                <a:off x="223788" y="561261"/>
                <a:ext cx="11744425" cy="5332963"/>
              </a:xfrm>
              <a:prstGeom prst="rect">
                <a:avLst/>
              </a:prstGeom>
              <a:solidFill>
                <a:srgbClr val="FFFCC5"/>
              </a:solidFill>
              <a:ln>
                <a:solidFill>
                  <a:srgbClr val="FF01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4" name="Freeform 6">
                <a:extLst>
                  <a:ext uri="{FF2B5EF4-FFF2-40B4-BE49-F238E27FC236}">
                    <a16:creationId xmlns:a16="http://schemas.microsoft.com/office/drawing/2014/main" id="{5E037592-40AF-4A6C-97CD-6BEA280C0D9C}"/>
                  </a:ext>
                </a:extLst>
              </p:cNvPr>
              <p:cNvSpPr/>
              <p:nvPr/>
            </p:nvSpPr>
            <p:spPr bwMode="auto">
              <a:xfrm>
                <a:off x="225393" y="561261"/>
                <a:ext cx="9490509" cy="5332963"/>
              </a:xfrm>
              <a:custGeom>
                <a:avLst/>
                <a:gdLst>
                  <a:gd name="T0" fmla="*/ 0 w 4756"/>
                  <a:gd name="T1" fmla="*/ 0 h 2239"/>
                  <a:gd name="T2" fmla="*/ 3897 w 4756"/>
                  <a:gd name="T3" fmla="*/ 0 h 2239"/>
                  <a:gd name="T4" fmla="*/ 4756 w 4756"/>
                  <a:gd name="T5" fmla="*/ 1121 h 2239"/>
                  <a:gd name="T6" fmla="*/ 3897 w 4756"/>
                  <a:gd name="T7" fmla="*/ 2239 h 2239"/>
                  <a:gd name="T8" fmla="*/ 0 w 4756"/>
                  <a:gd name="T9" fmla="*/ 2239 h 2239"/>
                  <a:gd name="T10" fmla="*/ 0 w 4756"/>
                  <a:gd name="T11" fmla="*/ 0 h 2239"/>
                </a:gdLst>
                <a:ahLst/>
                <a:cxnLst>
                  <a:cxn ang="0">
                    <a:pos x="T0" y="T1"/>
                  </a:cxn>
                  <a:cxn ang="0">
                    <a:pos x="T2" y="T3"/>
                  </a:cxn>
                  <a:cxn ang="0">
                    <a:pos x="T4" y="T5"/>
                  </a:cxn>
                  <a:cxn ang="0">
                    <a:pos x="T6" y="T7"/>
                  </a:cxn>
                  <a:cxn ang="0">
                    <a:pos x="T8" y="T9"/>
                  </a:cxn>
                  <a:cxn ang="0">
                    <a:pos x="T10" y="T11"/>
                  </a:cxn>
                </a:cxnLst>
                <a:rect l="0" t="0" r="r" b="b"/>
                <a:pathLst>
                  <a:path w="4756" h="2239">
                    <a:moveTo>
                      <a:pt x="0" y="0"/>
                    </a:moveTo>
                    <a:lnTo>
                      <a:pt x="3897" y="0"/>
                    </a:lnTo>
                    <a:lnTo>
                      <a:pt x="4756" y="1121"/>
                    </a:lnTo>
                    <a:lnTo>
                      <a:pt x="3897" y="2239"/>
                    </a:lnTo>
                    <a:lnTo>
                      <a:pt x="0" y="2239"/>
                    </a:lnTo>
                    <a:lnTo>
                      <a:pt x="0" y="0"/>
                    </a:lnTo>
                    <a:close/>
                  </a:path>
                </a:pathLst>
              </a:custGeom>
              <a:solidFill>
                <a:srgbClr val="E60012"/>
              </a:solidFill>
              <a:ln w="0">
                <a:noFill/>
                <a:prstDash val="solid"/>
                <a:round/>
              </a:ln>
            </p:spPr>
            <p:txBody>
              <a:bodyPr vert="horz" wrap="square" lIns="128580" tIns="64290" rIns="128580" bIns="64290" numCol="1" anchor="t" anchorCtr="0" compatLnSpc="1"/>
              <a:lstStyle/>
              <a:p>
                <a:endParaRPr lang="zh-CN" altLang="en-US" dirty="0"/>
              </a:p>
            </p:txBody>
          </p:sp>
        </p:grpSp>
        <p:pic>
          <p:nvPicPr>
            <p:cNvPr id="6" name="图片 5">
              <a:extLst>
                <a:ext uri="{FF2B5EF4-FFF2-40B4-BE49-F238E27FC236}">
                  <a16:creationId xmlns:a16="http://schemas.microsoft.com/office/drawing/2014/main" id="{65EA5A74-F842-4999-B9F7-A2ABD3019B8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38843" y="1514759"/>
              <a:ext cx="5602377" cy="3753593"/>
            </a:xfrm>
            <a:prstGeom prst="rect">
              <a:avLst/>
            </a:prstGeom>
          </p:spPr>
        </p:pic>
        <p:grpSp>
          <p:nvGrpSpPr>
            <p:cNvPr id="7" name="组合 6">
              <a:extLst>
                <a:ext uri="{FF2B5EF4-FFF2-40B4-BE49-F238E27FC236}">
                  <a16:creationId xmlns:a16="http://schemas.microsoft.com/office/drawing/2014/main" id="{602BC47E-9713-45F4-8F5E-23F2615F49B1}"/>
                </a:ext>
              </a:extLst>
            </p:cNvPr>
            <p:cNvGrpSpPr/>
            <p:nvPr/>
          </p:nvGrpSpPr>
          <p:grpSpPr>
            <a:xfrm>
              <a:off x="8923445" y="4639752"/>
              <a:ext cx="2931807" cy="1479810"/>
              <a:chOff x="8823593" y="4714359"/>
              <a:chExt cx="2931807" cy="1479810"/>
            </a:xfrm>
          </p:grpSpPr>
          <p:grpSp>
            <p:nvGrpSpPr>
              <p:cNvPr id="8" name="组合 7">
                <a:extLst>
                  <a:ext uri="{FF2B5EF4-FFF2-40B4-BE49-F238E27FC236}">
                    <a16:creationId xmlns:a16="http://schemas.microsoft.com/office/drawing/2014/main" id="{51918DD0-7464-4719-95CD-F234FA8565DC}"/>
                  </a:ext>
                </a:extLst>
              </p:cNvPr>
              <p:cNvGrpSpPr/>
              <p:nvPr/>
            </p:nvGrpSpPr>
            <p:grpSpPr>
              <a:xfrm>
                <a:off x="8823593" y="4714359"/>
                <a:ext cx="2931807" cy="1479810"/>
                <a:chOff x="8738249" y="4823543"/>
                <a:chExt cx="2931807" cy="1479810"/>
              </a:xfrm>
            </p:grpSpPr>
            <p:sp>
              <p:nvSpPr>
                <p:cNvPr id="10" name="矩形: 圆角 9">
                  <a:extLst>
                    <a:ext uri="{FF2B5EF4-FFF2-40B4-BE49-F238E27FC236}">
                      <a16:creationId xmlns:a16="http://schemas.microsoft.com/office/drawing/2014/main" id="{4FCBAE2A-13F3-48BA-8A30-E1E3D2AE42E3}"/>
                    </a:ext>
                  </a:extLst>
                </p:cNvPr>
                <p:cNvSpPr/>
                <p:nvPr/>
              </p:nvSpPr>
              <p:spPr>
                <a:xfrm>
                  <a:off x="8965838" y="4823543"/>
                  <a:ext cx="2704218" cy="1339283"/>
                </a:xfrm>
                <a:prstGeom prst="roundRect">
                  <a:avLst/>
                </a:prstGeom>
                <a:noFill/>
                <a:ln w="28575">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40">
                    <a:latin typeface="Times New Roman" panose="02020603050405020304" pitchFamily="18" charset="0"/>
                    <a:sym typeface="Times New Roman" panose="02020603050405020304" pitchFamily="18" charset="0"/>
                  </a:endParaRPr>
                </a:p>
              </p:txBody>
            </p:sp>
            <p:sp>
              <p:nvSpPr>
                <p:cNvPr id="11" name="文本框 10">
                  <a:extLst>
                    <a:ext uri="{FF2B5EF4-FFF2-40B4-BE49-F238E27FC236}">
                      <a16:creationId xmlns:a16="http://schemas.microsoft.com/office/drawing/2014/main" id="{4E2F3C54-E82C-4FE2-AB0C-84D213F75A0F}"/>
                    </a:ext>
                  </a:extLst>
                </p:cNvPr>
                <p:cNvSpPr txBox="1"/>
                <p:nvPr/>
              </p:nvSpPr>
              <p:spPr>
                <a:xfrm>
                  <a:off x="9515059" y="4873419"/>
                  <a:ext cx="1409360" cy="738664"/>
                </a:xfrm>
                <a:prstGeom prst="rect">
                  <a:avLst/>
                </a:prstGeom>
                <a:noFill/>
              </p:spPr>
              <p:txBody>
                <a:bodyPr wrap="none" rtlCol="0">
                  <a:spAutoFit/>
                </a:bodyPr>
                <a:lstStyle/>
                <a:p>
                  <a:pPr algn="l"/>
                  <a:r>
                    <a:rPr lang="zh-CN" altLang="en-US" sz="4200" b="1" dirty="0" smtClean="0">
                      <a:ea typeface="微软雅黑" panose="020B0503020204020204" pitchFamily="34" charset="-122"/>
                      <a:sym typeface="Times New Roman" panose="02020603050405020304" pitchFamily="18" charset="0"/>
                    </a:rPr>
                    <a:t>语 文</a:t>
                  </a:r>
                  <a:endParaRPr lang="zh-CN" altLang="en-US" sz="4200" b="1" dirty="0">
                    <a:ea typeface="微软雅黑" panose="020B0503020204020204" pitchFamily="34" charset="-122"/>
                    <a:sym typeface="Times New Roman" panose="02020603050405020304" pitchFamily="18" charset="0"/>
                  </a:endParaRPr>
                </a:p>
              </p:txBody>
            </p:sp>
            <p:sp>
              <p:nvSpPr>
                <p:cNvPr id="12" name="文本框 11">
                  <a:extLst>
                    <a:ext uri="{FF2B5EF4-FFF2-40B4-BE49-F238E27FC236}">
                      <a16:creationId xmlns:a16="http://schemas.microsoft.com/office/drawing/2014/main" id="{B8A28FD6-2FA7-4587-8E87-A8B29F9711F7}"/>
                    </a:ext>
                  </a:extLst>
                </p:cNvPr>
                <p:cNvSpPr txBox="1"/>
                <p:nvPr/>
              </p:nvSpPr>
              <p:spPr>
                <a:xfrm>
                  <a:off x="8738249" y="5595467"/>
                  <a:ext cx="2931807" cy="707886"/>
                </a:xfrm>
                <a:prstGeom prst="rect">
                  <a:avLst/>
                </a:prstGeom>
                <a:noFill/>
              </p:spPr>
              <p:txBody>
                <a:bodyPr wrap="square" rtlCol="0">
                  <a:spAutoFit/>
                </a:bodyPr>
                <a:lstStyle/>
                <a:p>
                  <a:pPr algn="ctr"/>
                  <a:r>
                    <a:rPr lang="zh-CN" altLang="en-US" sz="2000" b="1" spc="300" dirty="0">
                      <a:cs typeface="Times New Roman" panose="02020603050405020304" pitchFamily="18" charset="0"/>
                      <a:sym typeface="Times New Roman" panose="02020603050405020304" pitchFamily="18" charset="0"/>
                    </a:rPr>
                    <a:t>八</a:t>
                  </a:r>
                  <a:r>
                    <a:rPr lang="zh-CN" altLang="en-US" sz="2000" b="1" spc="300" dirty="0" smtClean="0">
                      <a:cs typeface="Times New Roman" panose="02020603050405020304" pitchFamily="18" charset="0"/>
                      <a:sym typeface="Times New Roman" panose="02020603050405020304" pitchFamily="18" charset="0"/>
                    </a:rPr>
                    <a:t>年级 </a:t>
                  </a:r>
                  <a:r>
                    <a:rPr lang="zh-CN" altLang="en-US" sz="2000" b="1" spc="300" dirty="0">
                      <a:cs typeface="Times New Roman" panose="02020603050405020304" pitchFamily="18" charset="0"/>
                      <a:sym typeface="Times New Roman" panose="02020603050405020304" pitchFamily="18" charset="0"/>
                    </a:rPr>
                    <a:t>上册 </a:t>
                  </a:r>
                  <a:endParaRPr lang="en-US" altLang="zh-CN" sz="2000" b="1" spc="300" dirty="0">
                    <a:cs typeface="Times New Roman" panose="02020603050405020304" pitchFamily="18" charset="0"/>
                    <a:sym typeface="Times New Roman" panose="02020603050405020304" pitchFamily="18" charset="0"/>
                  </a:endParaRPr>
                </a:p>
                <a:p>
                  <a:pPr algn="ctr"/>
                  <a:r>
                    <a:rPr lang="zh-CN" altLang="en-US" sz="2000" b="1" spc="300" dirty="0" smtClean="0">
                      <a:cs typeface="Times New Roman" panose="02020603050405020304" pitchFamily="18" charset="0"/>
                      <a:sym typeface="Times New Roman" panose="02020603050405020304" pitchFamily="18" charset="0"/>
                    </a:rPr>
                    <a:t>人教版</a:t>
                  </a:r>
                  <a:endParaRPr lang="zh-CN" altLang="en-US" sz="2000" b="1" spc="300" dirty="0">
                    <a:cs typeface="Times New Roman" panose="02020603050405020304" pitchFamily="18" charset="0"/>
                    <a:sym typeface="Times New Roman" panose="02020603050405020304" pitchFamily="18" charset="0"/>
                  </a:endParaRPr>
                </a:p>
              </p:txBody>
            </p:sp>
          </p:grpSp>
          <p:cxnSp>
            <p:nvCxnSpPr>
              <p:cNvPr id="9" name="直接连接符 8">
                <a:extLst>
                  <a:ext uri="{FF2B5EF4-FFF2-40B4-BE49-F238E27FC236}">
                    <a16:creationId xmlns:a16="http://schemas.microsoft.com/office/drawing/2014/main" id="{168BFF46-3A62-4392-8442-A37A0988162C}"/>
                  </a:ext>
                </a:extLst>
              </p:cNvPr>
              <p:cNvCxnSpPr/>
              <p:nvPr/>
            </p:nvCxnSpPr>
            <p:spPr>
              <a:xfrm>
                <a:off x="9288057" y="5485237"/>
                <a:ext cx="225421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grpSp>
      <p:pic>
        <p:nvPicPr>
          <p:cNvPr id="15" name="图片 14">
            <a:extLst>
              <a:ext uri="{FF2B5EF4-FFF2-40B4-BE49-F238E27FC236}">
                <a16:creationId xmlns:a16="http://schemas.microsoft.com/office/drawing/2014/main" id="{28191C0A-3393-4CB6-B83B-B2090DCA2E6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917992" y="1043545"/>
            <a:ext cx="1730939" cy="616443"/>
          </a:xfrm>
          <a:prstGeom prst="rect">
            <a:avLst/>
          </a:prstGeom>
        </p:spPr>
      </p:pic>
    </p:spTree>
    <p:extLst>
      <p:ext uri="{BB962C8B-B14F-4D97-AF65-F5344CB8AC3E}">
        <p14:creationId xmlns:p14="http://schemas.microsoft.com/office/powerpoint/2010/main" val="189626642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79450" y="1362536"/>
            <a:ext cx="10833100" cy="4573560"/>
          </a:xfrm>
          <a:prstGeom prst="rect">
            <a:avLst/>
          </a:prstGeom>
        </p:spPr>
        <p:txBody>
          <a:bodyPr>
            <a:spAutoFit/>
          </a:bodyPr>
          <a:lstStyle/>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(3)</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悬泉瀑布，飞漱其间。</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u="sng" dirty="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zh-CN" altLang="en-US" sz="3200" b="1" u="sng"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200" b="1" u="sng" dirty="0" smtClean="0">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u="sng" dirty="0">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u="sng" dirty="0" smtClean="0">
                <a:solidFill>
                  <a:schemeClr val="bg1"/>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_</a:t>
            </a:r>
            <a:endParaRPr lang="zh-CN" altLang="zh-CN" sz="3200" dirty="0">
              <a:solidFill>
                <a:schemeClr val="bg1"/>
              </a:solidFill>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(4)</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清荣峻茂，良多趣味。</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u="sng" dirty="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zh-CN" altLang="en-US" sz="3200" b="1" u="sng"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200" b="1" u="sng" dirty="0" smtClean="0">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u="sng" dirty="0">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u="sng" dirty="0">
                <a:solidFill>
                  <a:schemeClr val="bg1"/>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_</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(5)</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空谷传响，哀转久绝</a:t>
            </a:r>
            <a:r>
              <a:rPr lang="zh-CN" altLang="zh-CN" sz="3200" b="1" dirty="0" smtClean="0">
                <a:latin typeface="Times New Roman" panose="02020603050405020304" pitchFamily="18" charset="0"/>
                <a:ea typeface="宋体" panose="02010600030101010101" pitchFamily="2" charset="-122"/>
                <a:cs typeface="Times New Roman" panose="02020603050405020304" pitchFamily="18" charset="0"/>
              </a:rPr>
              <a:t>。</a:t>
            </a:r>
            <a:endParaRPr lang="en-US" altLang="zh-CN" sz="3200" b="1" dirty="0" smtClean="0">
              <a:latin typeface="Times New Roman" panose="02020603050405020304" pitchFamily="18"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dirty="0">
                <a:latin typeface="Times New Roman" panose="02020603050405020304" pitchFamily="18" charset="0"/>
                <a:ea typeface="宋体" panose="02010600030101010101" pitchFamily="2" charset="-122"/>
                <a:cs typeface="Times New Roman" panose="02020603050405020304" pitchFamily="18" charset="0"/>
              </a:rPr>
              <a:t>________________________________________________________________________________________________________</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
        <p:nvSpPr>
          <p:cNvPr id="3" name="矩形 2"/>
          <p:cNvSpPr>
            <a:spLocks noChangeAspect="1"/>
          </p:cNvSpPr>
          <p:nvPr/>
        </p:nvSpPr>
        <p:spPr>
          <a:xfrm>
            <a:off x="679450" y="4508554"/>
            <a:ext cx="10833100" cy="1313052"/>
          </a:xfrm>
          <a:prstGeom prst="rect">
            <a:avLst/>
          </a:prstGeom>
        </p:spPr>
        <p:txBody>
          <a:bodyPr>
            <a:spAutoFit/>
          </a:bodyPr>
          <a:lstStyle/>
          <a:p>
            <a:pPr>
              <a:lnSpc>
                <a:spcPct val="130000"/>
              </a:lnSpc>
              <a:spcAft>
                <a:spcPts val="0"/>
              </a:spcAft>
            </a:pPr>
            <a:r>
              <a:rPr lang="en-US" altLang="zh-CN" sz="3200" b="1" dirty="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zh-CN" altLang="zh-CN" sz="32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空旷的山谷中传来猿啼的回声，声音悲凉婉转，很久很久才消失。</a:t>
            </a:r>
            <a:r>
              <a:rPr lang="en-US"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3200" dirty="0">
              <a:solidFill>
                <a:srgbClr val="FF0000"/>
              </a:solidFill>
              <a:latin typeface="Calibri" panose="020F0502020204030204" pitchFamily="34" charset="0"/>
              <a:ea typeface="宋体" panose="02010600030101010101" pitchFamily="2" charset="-122"/>
              <a:cs typeface="Times New Roman" panose="02020603050405020304" pitchFamily="18" charset="0"/>
            </a:endParaRPr>
          </a:p>
        </p:txBody>
      </p:sp>
      <p:sp>
        <p:nvSpPr>
          <p:cNvPr id="5" name="A_eaffd"/>
          <p:cNvSpPr/>
          <p:nvPr/>
        </p:nvSpPr>
        <p:spPr>
          <a:xfrm>
            <a:off x="669290" y="3361008"/>
            <a:ext cx="8871014" cy="475488"/>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3200" b="1">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zh-CN" altLang="zh-CN" sz="32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水清树荣，山高草盛，实在是有很多的趣味。</a:t>
            </a:r>
            <a:r>
              <a:rPr lang="en-US" altLang="zh-CN" sz="3200" b="1">
                <a:solidFill>
                  <a:prstClr val="black"/>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a:p>
        </p:txBody>
      </p:sp>
      <p:sp>
        <p:nvSpPr>
          <p:cNvPr id="4" name="A_bf001"/>
          <p:cNvSpPr/>
          <p:nvPr/>
        </p:nvSpPr>
        <p:spPr>
          <a:xfrm>
            <a:off x="669290" y="2093040"/>
            <a:ext cx="7239064" cy="475488"/>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3200" b="1">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zh-CN" altLang="zh-CN" sz="32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悬泉和瀑布的流水飞速地往下冲荡。</a:t>
            </a:r>
            <a:r>
              <a:rPr lang="en-US" altLang="zh-CN" sz="3200" b="1">
                <a:solidFill>
                  <a:prstClr val="black"/>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a:p>
        </p:txBody>
      </p:sp>
    </p:spTree>
    <p:extLst>
      <p:ext uri="{BB962C8B-B14F-4D97-AF65-F5344CB8AC3E}">
        <p14:creationId xmlns:p14="http://schemas.microsoft.com/office/powerpoint/2010/main" val="29487453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0" end="0"/>
                                            </p:txEl>
                                          </p:spTgt>
                                        </p:tgtEl>
                                        <p:attrNameLst>
                                          <p:attrName>style.visibility</p:attrName>
                                        </p:attrNameLst>
                                      </p:cBhvr>
                                      <p:to>
                                        <p:strVal val="visible"/>
                                      </p:to>
                                    </p:set>
                                    <p:animEffect transition="in" filter="fade">
                                      <p:cBhvr>
                                        <p:cTn id="1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4"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1304328"/>
            <a:ext cx="10807700" cy="4573560"/>
          </a:xfrm>
          <a:prstGeom prst="rect">
            <a:avLst/>
          </a:prstGeom>
        </p:spPr>
        <p:txBody>
          <a:bodyPr>
            <a:spAutoFit/>
          </a:bodyPr>
          <a:lstStyle/>
          <a:p>
            <a:pPr>
              <a:lnSpc>
                <a:spcPct val="130000"/>
              </a:lnSpc>
              <a:spcAft>
                <a:spcPts val="0"/>
              </a:spcAf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7</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按要求默写句子。</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《三峡》用“重岩叠嶂，</a:t>
            </a:r>
            <a:r>
              <a:rPr lang="zh-CN" altLang="zh-CN" sz="3200" b="1" u="sng" dirty="0">
                <a:solidFill>
                  <a:srgbClr val="FF0000"/>
                </a:solidFill>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r>
              <a:rPr lang="zh-CN" altLang="en-US" sz="3200" b="1" u="sng"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zh-CN" altLang="zh-CN" sz="3200" b="1" u="sng" dirty="0" smtClean="0">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”和“自非亭午夜分</a:t>
            </a:r>
            <a:r>
              <a:rPr lang="zh-CN" altLang="zh-CN" sz="3200" b="1" dirty="0" smtClean="0">
                <a:latin typeface="Times New Roman" panose="02020603050405020304" pitchFamily="18" charset="0"/>
                <a:ea typeface="宋体" panose="02010600030101010101" pitchFamily="2" charset="-122"/>
                <a:cs typeface="Times New Roman" panose="02020603050405020304" pitchFamily="18" charset="0"/>
              </a:rPr>
              <a:t>，</a:t>
            </a:r>
            <a:endParaRPr lang="en-US" altLang="zh-CN" sz="3200" b="1" dirty="0" smtClean="0">
              <a:latin typeface="Times New Roman" panose="02020603050405020304" pitchFamily="18" charset="0"/>
              <a:ea typeface="宋体" panose="02010600030101010101" pitchFamily="2" charset="-122"/>
              <a:cs typeface="Times New Roman" panose="02020603050405020304" pitchFamily="18" charset="0"/>
            </a:endParaRPr>
          </a:p>
          <a:p>
            <a:pPr>
              <a:lnSpc>
                <a:spcPct val="130000"/>
              </a:lnSpc>
              <a:spcAft>
                <a:spcPts val="0"/>
              </a:spcAft>
            </a:pPr>
            <a:r>
              <a:rPr lang="zh-CN" altLang="zh-CN" sz="3200" b="1" u="sng" dirty="0" smtClean="0">
                <a:solidFill>
                  <a:srgbClr val="FF0000"/>
                </a:solidFill>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r>
              <a:rPr lang="zh-CN" altLang="en-US" sz="3200" b="1" u="sng"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zh-CN" altLang="zh-CN" sz="3200" b="1" u="sng" dirty="0" smtClean="0">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”分别从正面和侧面描绘了三峡山势的挺拔险峻。</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李白在《早发白帝城》中写道“千里江陵一日还”，《三峡》中与此有异曲同工之妙的句子是：</a:t>
            </a:r>
            <a:r>
              <a:rPr lang="zh-CN" altLang="zh-CN" sz="3200" b="1" u="sng" dirty="0">
                <a:solidFill>
                  <a:srgbClr val="FF0000"/>
                </a:solidFill>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r>
              <a:rPr lang="zh-CN" altLang="en-US" sz="3200" b="1" u="sng"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zh-CN" altLang="zh-CN" sz="3200" b="1" u="sng" dirty="0" smtClean="0">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r>
              <a:rPr lang="zh-CN" altLang="zh-CN" sz="3200" b="1" dirty="0" smtClean="0">
                <a:latin typeface="Times New Roman" panose="02020603050405020304" pitchFamily="18" charset="0"/>
                <a:ea typeface="宋体" panose="02010600030101010101" pitchFamily="2" charset="-122"/>
                <a:cs typeface="Times New Roman" panose="02020603050405020304" pitchFamily="18" charset="0"/>
              </a:rPr>
              <a:t>，</a:t>
            </a:r>
            <a:endParaRPr lang="en-US" altLang="zh-CN" sz="3200" b="1" dirty="0" smtClean="0">
              <a:latin typeface="Times New Roman" panose="02020603050405020304" pitchFamily="18" charset="0"/>
              <a:ea typeface="宋体" panose="02010600030101010101" pitchFamily="2" charset="-122"/>
              <a:cs typeface="Times New Roman" panose="02020603050405020304" pitchFamily="18" charset="0"/>
            </a:endParaRPr>
          </a:p>
          <a:p>
            <a:pPr>
              <a:lnSpc>
                <a:spcPct val="130000"/>
              </a:lnSpc>
              <a:spcAft>
                <a:spcPts val="0"/>
              </a:spcAft>
            </a:pPr>
            <a:r>
              <a:rPr lang="zh-CN" altLang="zh-CN" sz="3200" b="1" u="sng" dirty="0" smtClean="0">
                <a:solidFill>
                  <a:srgbClr val="FF0000"/>
                </a:solidFill>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r>
              <a:rPr lang="zh-CN" altLang="en-US" sz="3200" b="1" u="sng"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zh-CN" altLang="zh-CN" sz="3200" b="1" u="sng" dirty="0" smtClean="0">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
        <p:nvSpPr>
          <p:cNvPr id="6" name="A_928c6"/>
          <p:cNvSpPr/>
          <p:nvPr/>
        </p:nvSpPr>
        <p:spPr>
          <a:xfrm>
            <a:off x="681990" y="5204752"/>
            <a:ext cx="2324164" cy="475488"/>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3200" b="1">
                <a:solidFill>
                  <a:srgbClr val="FF0000"/>
                </a:solidFill>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r>
              <a:rPr lang="zh-CN" altLang="zh-CN" sz="32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暮到江陵</a:t>
            </a:r>
            <a:r>
              <a:rPr lang="zh-CN" altLang="zh-CN" sz="3200" b="1">
                <a:solidFill>
                  <a:prstClr val="black"/>
                </a:solidFill>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endParaRPr lang="zh-CN" altLang="en-US"/>
          </a:p>
        </p:txBody>
      </p:sp>
      <p:sp>
        <p:nvSpPr>
          <p:cNvPr id="5" name="A_4f549"/>
          <p:cNvSpPr/>
          <p:nvPr/>
        </p:nvSpPr>
        <p:spPr>
          <a:xfrm>
            <a:off x="8433753" y="4570768"/>
            <a:ext cx="3140137" cy="475488"/>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3200" b="1">
                <a:solidFill>
                  <a:srgbClr val="FF0000"/>
                </a:solidFill>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r>
              <a:rPr lang="zh-CN" altLang="zh-CN" sz="32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有时朝发白帝</a:t>
            </a:r>
            <a:r>
              <a:rPr lang="zh-CN" altLang="zh-CN" sz="3200" b="1">
                <a:solidFill>
                  <a:prstClr val="black"/>
                </a:solidFill>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endParaRPr lang="zh-CN" altLang="en-US"/>
          </a:p>
        </p:txBody>
      </p:sp>
      <p:sp>
        <p:nvSpPr>
          <p:cNvPr id="4" name="A_9c857"/>
          <p:cNvSpPr/>
          <p:nvPr/>
        </p:nvSpPr>
        <p:spPr>
          <a:xfrm>
            <a:off x="794532" y="2668816"/>
            <a:ext cx="2324164" cy="475488"/>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3200" b="1">
                <a:solidFill>
                  <a:srgbClr val="FF0000"/>
                </a:solidFill>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r>
              <a:rPr lang="zh-CN" altLang="zh-CN" sz="32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不见曦月</a:t>
            </a:r>
            <a:r>
              <a:rPr lang="zh-CN" altLang="zh-CN" sz="3200" b="1">
                <a:solidFill>
                  <a:prstClr val="black"/>
                </a:solidFill>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endParaRPr lang="zh-CN" altLang="en-US"/>
          </a:p>
        </p:txBody>
      </p:sp>
      <p:sp>
        <p:nvSpPr>
          <p:cNvPr id="3" name="A_8b196"/>
          <p:cNvSpPr/>
          <p:nvPr/>
        </p:nvSpPr>
        <p:spPr>
          <a:xfrm>
            <a:off x="5741402" y="2034832"/>
            <a:ext cx="2324162" cy="475488"/>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3200" b="1">
                <a:solidFill>
                  <a:srgbClr val="FF0000"/>
                </a:solidFill>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r>
              <a:rPr lang="zh-CN" altLang="zh-CN" sz="32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隐天蔽日</a:t>
            </a:r>
            <a:r>
              <a:rPr lang="zh-CN" altLang="zh-CN" sz="3200" b="1">
                <a:solidFill>
                  <a:prstClr val="black"/>
                </a:solidFill>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endParaRPr lang="zh-CN" altLang="en-US"/>
          </a:p>
        </p:txBody>
      </p:sp>
    </p:spTree>
    <p:extLst>
      <p:ext uri="{BB962C8B-B14F-4D97-AF65-F5344CB8AC3E}">
        <p14:creationId xmlns:p14="http://schemas.microsoft.com/office/powerpoint/2010/main" val="24466502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5" grpId="0" animBg="1"/>
      <p:bldP spid="4" grpId="0" animBg="1"/>
      <p:bldP spid="3"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79450" y="1682623"/>
            <a:ext cx="10833100" cy="3933384"/>
          </a:xfrm>
          <a:prstGeom prst="rect">
            <a:avLst/>
          </a:prstGeom>
        </p:spPr>
        <p:txBody>
          <a:bodyPr>
            <a:spAutoFit/>
          </a:bodyPr>
          <a:lstStyle/>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(3)</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《三峡》中写夏水浩荡，凶险万分的句子是</a:t>
            </a:r>
            <a:r>
              <a:rPr lang="zh-CN" altLang="zh-CN" sz="3200" b="1" dirty="0" smtClean="0">
                <a:latin typeface="Times New Roman" panose="02020603050405020304" pitchFamily="18" charset="0"/>
                <a:ea typeface="宋体" panose="02010600030101010101" pitchFamily="2" charset="-122"/>
                <a:cs typeface="Times New Roman" panose="02020603050405020304" pitchFamily="18" charset="0"/>
              </a:rPr>
              <a:t>：</a:t>
            </a:r>
            <a:endParaRPr lang="en-US" altLang="zh-CN" sz="3200" b="1" dirty="0" smtClean="0">
              <a:latin typeface="Times New Roman" panose="02020603050405020304" pitchFamily="18" charset="0"/>
              <a:ea typeface="宋体" panose="02010600030101010101" pitchFamily="2" charset="-122"/>
              <a:cs typeface="Times New Roman" panose="02020603050405020304" pitchFamily="18" charset="0"/>
            </a:endParaRPr>
          </a:p>
          <a:p>
            <a:pPr>
              <a:lnSpc>
                <a:spcPct val="130000"/>
              </a:lnSpc>
              <a:spcAft>
                <a:spcPts val="0"/>
              </a:spcAft>
            </a:pPr>
            <a:r>
              <a:rPr lang="zh-CN" altLang="zh-CN" sz="3200" b="1" u="sng" dirty="0" smtClean="0">
                <a:solidFill>
                  <a:srgbClr val="FF0000"/>
                </a:solidFill>
                <a:uFill>
                  <a:solidFill>
                    <a:srgbClr val="000000"/>
                  </a:solidFill>
                </a:uFill>
                <a:latin typeface="Times New Roman" panose="02020603050405020304" pitchFamily="18" charset="0"/>
                <a:ea typeface="Times New Roman" panose="02020603050405020304" pitchFamily="18" charset="0"/>
                <a:cs typeface="Times New Roman" panose="02020603050405020304" pitchFamily="18" charset="0"/>
              </a:rPr>
              <a:t> </a:t>
            </a:r>
            <a:r>
              <a:rPr lang="en-US" altLang="zh-CN" sz="3200" b="1" u="sng" dirty="0" smtClean="0">
                <a:solidFill>
                  <a:srgbClr val="FF0000"/>
                </a:solidFill>
                <a:uFill>
                  <a:solidFill>
                    <a:srgbClr val="000000"/>
                  </a:solidFill>
                </a:uFill>
                <a:latin typeface="Times New Roman" panose="02020603050405020304" pitchFamily="18" charset="0"/>
                <a:ea typeface="Times New Roman" panose="02020603050405020304" pitchFamily="18" charset="0"/>
                <a:cs typeface="Times New Roman" panose="02020603050405020304" pitchFamily="18" charset="0"/>
              </a:rPr>
              <a:t>  </a:t>
            </a:r>
            <a:r>
              <a:rPr lang="zh-CN" altLang="en-US" sz="3200" b="1" u="sng" dirty="0" smtClean="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en-US" altLang="zh-CN" sz="3200" b="1" u="sng" dirty="0" smtClean="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zh-CN" altLang="en-US" sz="3200" b="1" u="sng" dirty="0" smtClean="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zh-CN" altLang="zh-CN" sz="3200" b="1" u="sng" dirty="0" smtClean="0">
                <a:uFill>
                  <a:solidFill>
                    <a:srgbClr val="000000"/>
                  </a:solidFill>
                </a:uFill>
                <a:latin typeface="Times New Roman" panose="02020603050405020304" pitchFamily="18" charset="0"/>
                <a:ea typeface="Times New Roman" panose="02020603050405020304" pitchFamily="18" charset="0"/>
                <a:cs typeface="Times New Roman" panose="02020603050405020304" pitchFamily="18" charset="0"/>
              </a:rPr>
              <a:t> </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u="sng" dirty="0">
                <a:solidFill>
                  <a:srgbClr val="FF0000"/>
                </a:solidFill>
                <a:uFill>
                  <a:solidFill>
                    <a:srgbClr val="000000"/>
                  </a:solidFill>
                </a:uFill>
                <a:latin typeface="Times New Roman" panose="02020603050405020304" pitchFamily="18" charset="0"/>
                <a:ea typeface="Times New Roman" panose="02020603050405020304" pitchFamily="18" charset="0"/>
                <a:cs typeface="Times New Roman" panose="02020603050405020304" pitchFamily="18" charset="0"/>
              </a:rPr>
              <a:t> </a:t>
            </a:r>
            <a:r>
              <a:rPr lang="zh-CN" altLang="en-US" sz="3200" b="1" u="sng" dirty="0" smtClean="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zh-CN" altLang="zh-CN" sz="3200" b="1" u="sng" dirty="0" smtClean="0">
                <a:uFill>
                  <a:solidFill>
                    <a:srgbClr val="000000"/>
                  </a:solidFill>
                </a:uFill>
                <a:latin typeface="Times New Roman" panose="02020603050405020304" pitchFamily="18" charset="0"/>
                <a:ea typeface="Times New Roman" panose="02020603050405020304" pitchFamily="18" charset="0"/>
                <a:cs typeface="Times New Roman" panose="02020603050405020304" pitchFamily="18" charset="0"/>
              </a:rPr>
              <a:t> </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3200" dirty="0">
              <a:latin typeface="Times New Roman" panose="02020603050405020304" pitchFamily="18"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(4)</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《三峡》中总写春冬之景的句子是：</a:t>
            </a:r>
            <a:r>
              <a:rPr lang="zh-CN" altLang="zh-CN" sz="3200" b="1" u="sng" dirty="0">
                <a:solidFill>
                  <a:srgbClr val="FF0000"/>
                </a:solidFill>
                <a:uFill>
                  <a:solidFill>
                    <a:srgbClr val="000000"/>
                  </a:solidFill>
                </a:uFill>
                <a:latin typeface="Times New Roman" panose="02020603050405020304" pitchFamily="18" charset="0"/>
                <a:ea typeface="Times New Roman" panose="02020603050405020304" pitchFamily="18" charset="0"/>
                <a:cs typeface="Times New Roman" panose="02020603050405020304" pitchFamily="18" charset="0"/>
              </a:rPr>
              <a:t> </a:t>
            </a:r>
            <a:r>
              <a:rPr lang="zh-CN" altLang="en-US" sz="3200" b="1" u="sng" dirty="0" smtClean="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zh-CN" altLang="zh-CN" sz="3200" b="1" u="sng" dirty="0" smtClean="0">
                <a:uFill>
                  <a:solidFill>
                    <a:srgbClr val="000000"/>
                  </a:solidFill>
                </a:uFill>
                <a:latin typeface="Times New Roman" panose="02020603050405020304" pitchFamily="18" charset="0"/>
                <a:ea typeface="Times New Roman" panose="02020603050405020304" pitchFamily="18" charset="0"/>
                <a:cs typeface="Times New Roman" panose="02020603050405020304" pitchFamily="18" charset="0"/>
              </a:rPr>
              <a:t> </a:t>
            </a:r>
            <a:r>
              <a:rPr lang="zh-CN" altLang="zh-CN" sz="3200" b="1" dirty="0" smtClean="0">
                <a:latin typeface="Times New Roman" panose="02020603050405020304" pitchFamily="18" charset="0"/>
                <a:ea typeface="宋体" panose="02010600030101010101" pitchFamily="2" charset="-122"/>
                <a:cs typeface="Times New Roman" panose="02020603050405020304" pitchFamily="18" charset="0"/>
              </a:rPr>
              <a:t>，</a:t>
            </a:r>
            <a:endParaRPr lang="en-US" altLang="zh-CN" sz="3200" b="1" dirty="0" smtClean="0">
              <a:latin typeface="Times New Roman" panose="02020603050405020304" pitchFamily="18" charset="0"/>
              <a:ea typeface="宋体" panose="02010600030101010101" pitchFamily="2" charset="-122"/>
              <a:cs typeface="Times New Roman" panose="02020603050405020304" pitchFamily="18" charset="0"/>
            </a:endParaRPr>
          </a:p>
          <a:p>
            <a:pPr>
              <a:lnSpc>
                <a:spcPct val="130000"/>
              </a:lnSpc>
              <a:spcAft>
                <a:spcPts val="0"/>
              </a:spcAft>
            </a:pPr>
            <a:r>
              <a:rPr lang="zh-CN" altLang="zh-CN" sz="3200" b="1" u="sng" dirty="0" smtClean="0">
                <a:solidFill>
                  <a:srgbClr val="FF0000"/>
                </a:solidFill>
                <a:uFill>
                  <a:solidFill>
                    <a:srgbClr val="000000"/>
                  </a:solidFill>
                </a:uFill>
                <a:latin typeface="Times New Roman" panose="02020603050405020304" pitchFamily="18" charset="0"/>
                <a:ea typeface="Times New Roman" panose="02020603050405020304" pitchFamily="18" charset="0"/>
                <a:cs typeface="Times New Roman" panose="02020603050405020304" pitchFamily="18" charset="0"/>
              </a:rPr>
              <a:t> </a:t>
            </a:r>
            <a:r>
              <a:rPr lang="zh-CN" altLang="en-US" sz="3200" b="1" u="sng" dirty="0" smtClean="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zh-CN" altLang="zh-CN" sz="3200" b="1" u="sng" dirty="0" smtClean="0">
                <a:uFill>
                  <a:solidFill>
                    <a:srgbClr val="000000"/>
                  </a:solidFill>
                </a:uFill>
                <a:latin typeface="Times New Roman" panose="02020603050405020304" pitchFamily="18" charset="0"/>
                <a:ea typeface="Times New Roman" panose="02020603050405020304" pitchFamily="18" charset="0"/>
                <a:cs typeface="Times New Roman" panose="02020603050405020304" pitchFamily="18" charset="0"/>
              </a:rPr>
              <a:t> </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3200" dirty="0">
              <a:latin typeface="Times New Roman" panose="02020603050405020304" pitchFamily="18"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(5)</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《三峡》中用夸张手法侧面烘托江水流速极快的句子是</a:t>
            </a:r>
            <a:r>
              <a:rPr lang="zh-CN" altLang="zh-CN" sz="3200" b="1" dirty="0" smtClean="0">
                <a:latin typeface="Times New Roman" panose="02020603050405020304" pitchFamily="18" charset="0"/>
                <a:ea typeface="宋体" panose="02010600030101010101" pitchFamily="2" charset="-122"/>
                <a:cs typeface="Times New Roman" panose="02020603050405020304" pitchFamily="18" charset="0"/>
              </a:rPr>
              <a:t>：</a:t>
            </a:r>
            <a:endParaRPr lang="en-US" altLang="zh-CN" sz="3200" b="1" dirty="0" smtClean="0">
              <a:latin typeface="Times New Roman" panose="02020603050405020304" pitchFamily="18" charset="0"/>
              <a:ea typeface="宋体" panose="02010600030101010101" pitchFamily="2" charset="-122"/>
              <a:cs typeface="Times New Roman" panose="02020603050405020304" pitchFamily="18" charset="0"/>
            </a:endParaRPr>
          </a:p>
          <a:p>
            <a:pPr>
              <a:lnSpc>
                <a:spcPct val="130000"/>
              </a:lnSpc>
              <a:spcAft>
                <a:spcPts val="0"/>
              </a:spcAft>
            </a:pPr>
            <a:r>
              <a:rPr lang="zh-CN" altLang="zh-CN" sz="3200" b="1" u="sng" dirty="0" smtClean="0">
                <a:solidFill>
                  <a:srgbClr val="FF0000"/>
                </a:solidFill>
                <a:uFill>
                  <a:solidFill>
                    <a:srgbClr val="000000"/>
                  </a:solidFill>
                </a:uFill>
                <a:latin typeface="Times New Roman" panose="02020603050405020304" pitchFamily="18" charset="0"/>
                <a:ea typeface="Times New Roman" panose="02020603050405020304" pitchFamily="18" charset="0"/>
                <a:cs typeface="Times New Roman" panose="02020603050405020304" pitchFamily="18" charset="0"/>
              </a:rPr>
              <a:t> </a:t>
            </a:r>
            <a:r>
              <a:rPr lang="zh-CN" altLang="en-US" sz="3200" b="1" u="sng" dirty="0" smtClean="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zh-CN" altLang="zh-CN" sz="3200" b="1" u="sng" dirty="0" smtClean="0">
                <a:uFill>
                  <a:solidFill>
                    <a:srgbClr val="000000"/>
                  </a:solidFill>
                </a:uFill>
                <a:latin typeface="Times New Roman" panose="02020603050405020304" pitchFamily="18" charset="0"/>
                <a:ea typeface="Times New Roman" panose="02020603050405020304" pitchFamily="18" charset="0"/>
                <a:cs typeface="Times New Roman" panose="02020603050405020304" pitchFamily="18" charset="0"/>
              </a:rPr>
              <a:t> </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u="sng" dirty="0">
                <a:solidFill>
                  <a:srgbClr val="FF0000"/>
                </a:solidFill>
                <a:uFill>
                  <a:solidFill>
                    <a:srgbClr val="000000"/>
                  </a:solidFill>
                </a:uFill>
                <a:latin typeface="Times New Roman" panose="02020603050405020304" pitchFamily="18" charset="0"/>
                <a:ea typeface="Times New Roman" panose="02020603050405020304" pitchFamily="18" charset="0"/>
                <a:cs typeface="Times New Roman" panose="02020603050405020304" pitchFamily="18" charset="0"/>
              </a:rPr>
              <a:t> </a:t>
            </a:r>
            <a:r>
              <a:rPr lang="zh-CN" altLang="en-US" sz="3200" b="1" u="sng" dirty="0" smtClean="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zh-CN" altLang="zh-CN" sz="3200" b="1" u="sng" dirty="0" smtClean="0">
                <a:uFill>
                  <a:solidFill>
                    <a:srgbClr val="000000"/>
                  </a:solidFill>
                </a:uFill>
                <a:latin typeface="Times New Roman" panose="02020603050405020304" pitchFamily="18" charset="0"/>
                <a:ea typeface="Times New Roman" panose="02020603050405020304" pitchFamily="18" charset="0"/>
                <a:cs typeface="Times New Roman" panose="02020603050405020304" pitchFamily="18" charset="0"/>
              </a:rPr>
              <a:t> </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3200" dirty="0">
              <a:latin typeface="Times New Roman" panose="02020603050405020304" pitchFamily="18" charset="0"/>
              <a:ea typeface="宋体" panose="02010600030101010101" pitchFamily="2" charset="-122"/>
              <a:cs typeface="Times New Roman" panose="02020603050405020304" pitchFamily="18" charset="0"/>
            </a:endParaRPr>
          </a:p>
        </p:txBody>
      </p:sp>
      <p:sp>
        <p:nvSpPr>
          <p:cNvPr id="8" name="A_ee7d3"/>
          <p:cNvSpPr/>
          <p:nvPr/>
        </p:nvSpPr>
        <p:spPr>
          <a:xfrm>
            <a:off x="3320415" y="4949063"/>
            <a:ext cx="2343214" cy="424339"/>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3200" b="1">
                <a:solidFill>
                  <a:srgbClr val="FF0000"/>
                </a:solidFill>
                <a:uFill>
                  <a:solidFill>
                    <a:srgbClr val="000000"/>
                  </a:solidFill>
                </a:uFill>
                <a:latin typeface="Times New Roman" panose="02020603050405020304" pitchFamily="18" charset="0"/>
                <a:ea typeface="Times New Roman" panose="02020603050405020304" pitchFamily="18" charset="0"/>
                <a:cs typeface="Times New Roman" panose="02020603050405020304" pitchFamily="18" charset="0"/>
              </a:rPr>
              <a:t> </a:t>
            </a:r>
            <a:r>
              <a:rPr lang="zh-CN" altLang="zh-CN" sz="3200" b="1">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不以疾也</a:t>
            </a:r>
            <a:r>
              <a:rPr lang="zh-CN" altLang="zh-CN" sz="3200" b="1">
                <a:solidFill>
                  <a:prstClr val="black"/>
                </a:solidFill>
                <a:uFill>
                  <a:solidFill>
                    <a:srgbClr val="000000"/>
                  </a:solidFill>
                </a:uFill>
                <a:latin typeface="Times New Roman" panose="02020603050405020304" pitchFamily="18" charset="0"/>
                <a:ea typeface="Times New Roman" panose="02020603050405020304" pitchFamily="18" charset="0"/>
                <a:cs typeface="Times New Roman" panose="02020603050405020304" pitchFamily="18" charset="0"/>
              </a:rPr>
              <a:t> </a:t>
            </a:r>
            <a:endParaRPr lang="zh-CN" altLang="en-US"/>
          </a:p>
        </p:txBody>
      </p:sp>
      <p:sp>
        <p:nvSpPr>
          <p:cNvPr id="7" name="A_d126e"/>
          <p:cNvSpPr/>
          <p:nvPr/>
        </p:nvSpPr>
        <p:spPr>
          <a:xfrm>
            <a:off x="669290" y="4949063"/>
            <a:ext cx="2751201" cy="424339"/>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3200" b="1">
                <a:solidFill>
                  <a:srgbClr val="FF0000"/>
                </a:solidFill>
                <a:uFill>
                  <a:solidFill>
                    <a:srgbClr val="000000"/>
                  </a:solidFill>
                </a:uFill>
                <a:latin typeface="Times New Roman" panose="02020603050405020304" pitchFamily="18" charset="0"/>
                <a:ea typeface="Times New Roman" panose="02020603050405020304" pitchFamily="18" charset="0"/>
                <a:cs typeface="Times New Roman" panose="02020603050405020304" pitchFamily="18" charset="0"/>
              </a:rPr>
              <a:t> </a:t>
            </a:r>
            <a:r>
              <a:rPr lang="zh-CN" altLang="zh-CN" sz="3200" b="1">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虽乘奔御风</a:t>
            </a:r>
            <a:r>
              <a:rPr lang="zh-CN" altLang="zh-CN" sz="3200" b="1">
                <a:solidFill>
                  <a:prstClr val="black"/>
                </a:solidFill>
                <a:uFill>
                  <a:solidFill>
                    <a:srgbClr val="000000"/>
                  </a:solidFill>
                </a:uFill>
                <a:latin typeface="Times New Roman" panose="02020603050405020304" pitchFamily="18" charset="0"/>
                <a:ea typeface="Times New Roman" panose="02020603050405020304" pitchFamily="18" charset="0"/>
                <a:cs typeface="Times New Roman" panose="02020603050405020304" pitchFamily="18" charset="0"/>
              </a:rPr>
              <a:t> </a:t>
            </a:r>
            <a:endParaRPr lang="zh-CN" altLang="en-US"/>
          </a:p>
        </p:txBody>
      </p:sp>
      <p:sp>
        <p:nvSpPr>
          <p:cNvPr id="6" name="A_7124e"/>
          <p:cNvSpPr/>
          <p:nvPr/>
        </p:nvSpPr>
        <p:spPr>
          <a:xfrm>
            <a:off x="669290" y="3681095"/>
            <a:ext cx="2343214" cy="475488"/>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3200" b="1">
                <a:solidFill>
                  <a:srgbClr val="FF0000"/>
                </a:solidFill>
                <a:uFill>
                  <a:solidFill>
                    <a:srgbClr val="000000"/>
                  </a:solidFill>
                </a:uFill>
                <a:latin typeface="Times New Roman" panose="02020603050405020304" pitchFamily="18" charset="0"/>
                <a:ea typeface="Times New Roman" panose="02020603050405020304" pitchFamily="18" charset="0"/>
                <a:cs typeface="Times New Roman" panose="02020603050405020304" pitchFamily="18" charset="0"/>
              </a:rPr>
              <a:t> </a:t>
            </a:r>
            <a:r>
              <a:rPr lang="zh-CN" altLang="zh-CN" sz="3200" b="1">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良多趣味</a:t>
            </a:r>
            <a:r>
              <a:rPr lang="zh-CN" altLang="zh-CN" sz="3200" b="1">
                <a:solidFill>
                  <a:prstClr val="black"/>
                </a:solidFill>
                <a:uFill>
                  <a:solidFill>
                    <a:srgbClr val="000000"/>
                  </a:solidFill>
                </a:uFill>
                <a:latin typeface="Times New Roman" panose="02020603050405020304" pitchFamily="18" charset="0"/>
                <a:ea typeface="Times New Roman" panose="02020603050405020304" pitchFamily="18" charset="0"/>
                <a:cs typeface="Times New Roman" panose="02020603050405020304" pitchFamily="18" charset="0"/>
              </a:rPr>
              <a:t> </a:t>
            </a:r>
            <a:endParaRPr lang="zh-CN" altLang="en-US"/>
          </a:p>
        </p:txBody>
      </p:sp>
      <p:sp>
        <p:nvSpPr>
          <p:cNvPr id="5" name="A_5ee59"/>
          <p:cNvSpPr/>
          <p:nvPr/>
        </p:nvSpPr>
        <p:spPr>
          <a:xfrm>
            <a:off x="7965587" y="3047111"/>
            <a:ext cx="2343214" cy="475488"/>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3200" b="1">
                <a:solidFill>
                  <a:srgbClr val="FF0000"/>
                </a:solidFill>
                <a:uFill>
                  <a:solidFill>
                    <a:srgbClr val="000000"/>
                  </a:solidFill>
                </a:uFill>
                <a:latin typeface="Times New Roman" panose="02020603050405020304" pitchFamily="18" charset="0"/>
                <a:ea typeface="Times New Roman" panose="02020603050405020304" pitchFamily="18" charset="0"/>
                <a:cs typeface="Times New Roman" panose="02020603050405020304" pitchFamily="18" charset="0"/>
              </a:rPr>
              <a:t> </a:t>
            </a:r>
            <a:r>
              <a:rPr lang="zh-CN" altLang="zh-CN" sz="3200" b="1">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清荣峻茂</a:t>
            </a:r>
            <a:r>
              <a:rPr lang="zh-CN" altLang="zh-CN" sz="3200" b="1">
                <a:solidFill>
                  <a:prstClr val="black"/>
                </a:solidFill>
                <a:uFill>
                  <a:solidFill>
                    <a:srgbClr val="000000"/>
                  </a:solidFill>
                </a:uFill>
                <a:latin typeface="Times New Roman" panose="02020603050405020304" pitchFamily="18" charset="0"/>
                <a:ea typeface="Times New Roman" panose="02020603050405020304" pitchFamily="18" charset="0"/>
                <a:cs typeface="Times New Roman" panose="02020603050405020304" pitchFamily="18" charset="0"/>
              </a:rPr>
              <a:t> </a:t>
            </a:r>
            <a:endParaRPr lang="zh-CN" altLang="en-US"/>
          </a:p>
        </p:txBody>
      </p:sp>
      <p:sp>
        <p:nvSpPr>
          <p:cNvPr id="4" name="A_8701e"/>
          <p:cNvSpPr/>
          <p:nvPr/>
        </p:nvSpPr>
        <p:spPr>
          <a:xfrm>
            <a:off x="4248428" y="2413127"/>
            <a:ext cx="2343213" cy="475488"/>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3200" b="1">
                <a:solidFill>
                  <a:srgbClr val="FF0000"/>
                </a:solidFill>
                <a:uFill>
                  <a:solidFill>
                    <a:srgbClr val="000000"/>
                  </a:solidFill>
                </a:uFill>
                <a:latin typeface="Times New Roman" panose="02020603050405020304" pitchFamily="18" charset="0"/>
                <a:ea typeface="Times New Roman" panose="02020603050405020304" pitchFamily="18" charset="0"/>
                <a:cs typeface="Times New Roman" panose="02020603050405020304" pitchFamily="18" charset="0"/>
              </a:rPr>
              <a:t> </a:t>
            </a:r>
            <a:r>
              <a:rPr lang="zh-CN" altLang="zh-CN" sz="3200" b="1">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沿溯阻绝</a:t>
            </a:r>
            <a:r>
              <a:rPr lang="zh-CN" altLang="zh-CN" sz="3200" b="1">
                <a:solidFill>
                  <a:prstClr val="black"/>
                </a:solidFill>
                <a:uFill>
                  <a:solidFill>
                    <a:srgbClr val="000000"/>
                  </a:solidFill>
                </a:uFill>
                <a:latin typeface="Times New Roman" panose="02020603050405020304" pitchFamily="18" charset="0"/>
                <a:ea typeface="Times New Roman" panose="02020603050405020304" pitchFamily="18" charset="0"/>
                <a:cs typeface="Times New Roman" panose="02020603050405020304" pitchFamily="18" charset="0"/>
              </a:rPr>
              <a:t> </a:t>
            </a:r>
            <a:endParaRPr lang="zh-CN" altLang="en-US"/>
          </a:p>
        </p:txBody>
      </p:sp>
      <p:sp>
        <p:nvSpPr>
          <p:cNvPr id="3" name="A_f9fb8"/>
          <p:cNvSpPr/>
          <p:nvPr/>
        </p:nvSpPr>
        <p:spPr>
          <a:xfrm>
            <a:off x="669290" y="2413127"/>
            <a:ext cx="3429064" cy="475488"/>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3200" b="1">
                <a:solidFill>
                  <a:srgbClr val="FF0000"/>
                </a:solidFill>
                <a:uFill>
                  <a:solidFill>
                    <a:srgbClr val="000000"/>
                  </a:solidFill>
                </a:uFill>
                <a:latin typeface="Times New Roman" panose="02020603050405020304" pitchFamily="18" charset="0"/>
                <a:ea typeface="Times New Roman" panose="02020603050405020304" pitchFamily="18" charset="0"/>
                <a:cs typeface="Times New Roman" panose="02020603050405020304" pitchFamily="18" charset="0"/>
              </a:rPr>
              <a:t> </a:t>
            </a:r>
            <a:r>
              <a:rPr lang="en-US" altLang="zh-CN" sz="3200" b="1">
                <a:solidFill>
                  <a:srgbClr val="FF0000"/>
                </a:solidFill>
                <a:uFill>
                  <a:solidFill>
                    <a:srgbClr val="000000"/>
                  </a:solidFill>
                </a:uFill>
                <a:latin typeface="Times New Roman" panose="02020603050405020304" pitchFamily="18" charset="0"/>
                <a:ea typeface="Times New Roman" panose="02020603050405020304" pitchFamily="18" charset="0"/>
                <a:cs typeface="Times New Roman" panose="02020603050405020304" pitchFamily="18" charset="0"/>
              </a:rPr>
              <a:t>(</a:t>
            </a:r>
            <a:r>
              <a:rPr lang="zh-CN" altLang="zh-CN" sz="3200" b="1">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至于</a:t>
            </a:r>
            <a:r>
              <a:rPr lang="en-US" altLang="zh-CN" sz="3200" b="1">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a:t>
            </a:r>
            <a:r>
              <a:rPr lang="zh-CN" altLang="zh-CN" sz="3200" b="1">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夏水襄陵</a:t>
            </a:r>
            <a:r>
              <a:rPr lang="zh-CN" altLang="zh-CN" sz="3200" b="1">
                <a:solidFill>
                  <a:prstClr val="black"/>
                </a:solidFill>
                <a:uFill>
                  <a:solidFill>
                    <a:srgbClr val="000000"/>
                  </a:solidFill>
                </a:uFill>
                <a:latin typeface="Times New Roman" panose="02020603050405020304" pitchFamily="18" charset="0"/>
                <a:ea typeface="Times New Roman" panose="02020603050405020304" pitchFamily="18" charset="0"/>
                <a:cs typeface="Times New Roman" panose="02020603050405020304" pitchFamily="18" charset="0"/>
              </a:rPr>
              <a:t> </a:t>
            </a:r>
            <a:endParaRPr lang="zh-CN" altLang="en-US"/>
          </a:p>
        </p:txBody>
      </p:sp>
    </p:spTree>
    <p:extLst>
      <p:ext uri="{BB962C8B-B14F-4D97-AF65-F5344CB8AC3E}">
        <p14:creationId xmlns:p14="http://schemas.microsoft.com/office/powerpoint/2010/main" val="36954750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5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fade">
                                      <p:cBhvr>
                                        <p:cTn id="27" dur="500"/>
                                        <p:tgtEl>
                                          <p:spTgt spid="7"/>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fade">
                                      <p:cBhvr>
                                        <p:cTn id="3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7" grpId="0" animBg="1"/>
      <p:bldP spid="6" grpId="0" animBg="1"/>
      <p:bldP spid="5" grpId="0" animBg="1"/>
      <p:bldP spid="4" grpId="0" animBg="1"/>
      <p:bldP spid="3"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79450" y="1362536"/>
            <a:ext cx="10833100" cy="4573560"/>
          </a:xfrm>
          <a:prstGeom prst="rect">
            <a:avLst/>
          </a:prstGeom>
        </p:spPr>
        <p:txBody>
          <a:bodyPr>
            <a:spAutoFit/>
          </a:bodyPr>
          <a:lstStyle/>
          <a:p>
            <a:pPr>
              <a:lnSpc>
                <a:spcPct val="130000"/>
              </a:lnSpc>
              <a:spcAft>
                <a:spcPts val="0"/>
              </a:spcAf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8</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文学常识填空。</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《三峡》选自</a:t>
            </a:r>
            <a:r>
              <a:rPr lang="zh-CN" altLang="zh-CN" sz="3200" b="1" u="sng" dirty="0">
                <a:solidFill>
                  <a:srgbClr val="FF0000"/>
                </a:solidFill>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r>
              <a:rPr lang="zh-CN" altLang="en-US" sz="3200" b="1" u="sng"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zh-CN" altLang="zh-CN" sz="3200" b="1" u="sng" dirty="0" smtClean="0">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，作者</a:t>
            </a:r>
            <a:r>
              <a:rPr lang="zh-CN" altLang="zh-CN" sz="3200" b="1" u="sng" dirty="0">
                <a:solidFill>
                  <a:srgbClr val="FF0000"/>
                </a:solidFill>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r>
              <a:rPr lang="zh-CN" altLang="en-US" sz="3200" b="1" u="sng"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zh-CN" altLang="zh-CN" sz="3200" b="1" u="sng" dirty="0" smtClean="0">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，字</a:t>
            </a:r>
            <a:r>
              <a:rPr lang="zh-CN" altLang="zh-CN" sz="3200" b="1" u="sng" dirty="0">
                <a:solidFill>
                  <a:srgbClr val="FF0000"/>
                </a:solidFill>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r>
              <a:rPr lang="zh-CN" altLang="en-US" sz="3200" b="1" u="sng"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zh-CN" altLang="zh-CN" sz="3200" b="1" u="sng" dirty="0" smtClean="0">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，是</a:t>
            </a:r>
            <a:r>
              <a:rPr lang="zh-CN" altLang="zh-CN" sz="3200" b="1" u="sng" dirty="0">
                <a:solidFill>
                  <a:srgbClr val="FF0000"/>
                </a:solidFill>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r>
              <a:rPr lang="zh-CN" altLang="en-US" sz="3200" b="1" u="sng"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zh-CN" altLang="zh-CN" sz="3200" b="1" u="sng" dirty="0" smtClean="0">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r>
              <a:rPr lang="en-US" altLang="zh-CN" sz="32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朝代</a:t>
            </a:r>
            <a:r>
              <a:rPr lang="en-US" altLang="zh-CN" sz="32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的</a:t>
            </a:r>
            <a:r>
              <a:rPr lang="zh-CN" altLang="zh-CN" sz="3200" b="1" u="sng" dirty="0">
                <a:solidFill>
                  <a:srgbClr val="FF0000"/>
                </a:solidFill>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r>
              <a:rPr lang="zh-CN" altLang="en-US" sz="3200" b="1" u="sng"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zh-CN" altLang="zh-CN" sz="3200" b="1" dirty="0" smtClean="0">
                <a:latin typeface="Times New Roman" panose="02020603050405020304" pitchFamily="18" charset="0"/>
                <a:ea typeface="宋体" panose="02010600030101010101" pitchFamily="2" charset="-122"/>
                <a:cs typeface="Times New Roman" panose="02020603050405020304" pitchFamily="18" charset="0"/>
              </a:rPr>
              <a:t>家</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。“三峡”是</a:t>
            </a:r>
            <a:r>
              <a:rPr lang="zh-CN" altLang="zh-CN" sz="3200" b="1" u="sng" dirty="0">
                <a:solidFill>
                  <a:srgbClr val="FF0000"/>
                </a:solidFill>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r>
              <a:rPr lang="zh-CN" altLang="en-US" sz="3200" b="1" u="sng"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zh-CN" altLang="zh-CN" sz="3200" b="1" u="sng" dirty="0" smtClean="0">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u="sng" dirty="0">
                <a:solidFill>
                  <a:srgbClr val="FF0000"/>
                </a:solidFill>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r>
              <a:rPr lang="zh-CN" altLang="en-US" sz="3200" b="1" u="sng"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zh-CN" altLang="zh-CN" sz="3200" b="1" u="sng" dirty="0" smtClean="0">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r>
              <a:rPr lang="zh-CN" altLang="zh-CN" sz="3200" b="1" dirty="0" smtClean="0">
                <a:latin typeface="Times New Roman" panose="02020603050405020304" pitchFamily="18" charset="0"/>
                <a:ea typeface="宋体" panose="02010600030101010101" pitchFamily="2" charset="-122"/>
                <a:cs typeface="Times New Roman" panose="02020603050405020304" pitchFamily="18" charset="0"/>
              </a:rPr>
              <a:t>和</a:t>
            </a:r>
            <a:endParaRPr lang="en-US" altLang="zh-CN" sz="3200" b="1" dirty="0" smtClean="0">
              <a:latin typeface="Times New Roman" panose="02020603050405020304" pitchFamily="18" charset="0"/>
              <a:ea typeface="宋体" panose="02010600030101010101" pitchFamily="2" charset="-122"/>
              <a:cs typeface="Times New Roman" panose="02020603050405020304" pitchFamily="18" charset="0"/>
            </a:endParaRPr>
          </a:p>
          <a:p>
            <a:pPr>
              <a:lnSpc>
                <a:spcPct val="130000"/>
              </a:lnSpc>
              <a:spcAft>
                <a:spcPts val="0"/>
              </a:spcAft>
            </a:pPr>
            <a:r>
              <a:rPr lang="zh-CN" altLang="zh-CN" sz="3200" b="1" u="sng" dirty="0" smtClean="0">
                <a:solidFill>
                  <a:srgbClr val="FF0000"/>
                </a:solidFill>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r>
              <a:rPr lang="zh-CN" altLang="en-US" sz="3200" b="1" u="sng"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zh-CN" altLang="zh-CN" sz="3200" b="1" dirty="0" smtClean="0">
                <a:latin typeface="Times New Roman" panose="02020603050405020304" pitchFamily="18" charset="0"/>
                <a:ea typeface="宋体" panose="02010600030101010101" pitchFamily="2" charset="-122"/>
                <a:cs typeface="Times New Roman" panose="02020603050405020304" pitchFamily="18" charset="0"/>
              </a:rPr>
              <a:t>的</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总称，它在长江上游重庆奉节和湖北宜昌之间。</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《水经注》一书详细记载了一千多条大小河流及有关</a:t>
            </a:r>
            <a:r>
              <a:rPr lang="zh-CN" altLang="zh-CN" sz="3200" b="1" dirty="0" smtClean="0">
                <a:latin typeface="Times New Roman" panose="02020603050405020304" pitchFamily="18" charset="0"/>
                <a:ea typeface="宋体" panose="02010600030101010101" pitchFamily="2" charset="-122"/>
                <a:cs typeface="Times New Roman" panose="02020603050405020304" pitchFamily="18" charset="0"/>
              </a:rPr>
              <a:t>的</a:t>
            </a:r>
            <a:endParaRPr lang="en-US" altLang="zh-CN" sz="3200" b="1" dirty="0" smtClean="0">
              <a:latin typeface="Times New Roman" panose="02020603050405020304" pitchFamily="18" charset="0"/>
              <a:ea typeface="宋体" panose="02010600030101010101" pitchFamily="2" charset="-122"/>
              <a:cs typeface="Times New Roman" panose="02020603050405020304" pitchFamily="18" charset="0"/>
            </a:endParaRPr>
          </a:p>
          <a:p>
            <a:pPr>
              <a:lnSpc>
                <a:spcPct val="130000"/>
              </a:lnSpc>
              <a:spcAft>
                <a:spcPts val="0"/>
              </a:spcAft>
            </a:pPr>
            <a:r>
              <a:rPr lang="zh-CN" altLang="zh-CN" sz="3200" b="1" u="sng" dirty="0" smtClean="0">
                <a:solidFill>
                  <a:srgbClr val="FF0000"/>
                </a:solidFill>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r>
              <a:rPr lang="zh-CN" altLang="en-US" sz="3200" b="1" u="sng"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zh-CN" altLang="zh-CN" sz="3200" b="1" u="sng" dirty="0" smtClean="0">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u="sng" dirty="0">
                <a:solidFill>
                  <a:srgbClr val="FF0000"/>
                </a:solidFill>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r>
              <a:rPr lang="zh-CN" altLang="en-US" sz="3200" b="1" u="sng"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zh-CN" altLang="zh-CN" sz="3200" b="1" u="sng" dirty="0" smtClean="0">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u="sng" dirty="0">
                <a:solidFill>
                  <a:srgbClr val="FF0000"/>
                </a:solidFill>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r>
              <a:rPr lang="zh-CN" altLang="en-US" sz="3200" b="1" u="sng"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zh-CN" altLang="zh-CN" sz="3200" b="1" u="sng" dirty="0" smtClean="0">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等，是我国古代地理名著，并具有较高的文学价值。</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
        <p:nvSpPr>
          <p:cNvPr id="13" name="A_0ee1e"/>
          <p:cNvSpPr/>
          <p:nvPr/>
        </p:nvSpPr>
        <p:spPr>
          <a:xfrm>
            <a:off x="5530151" y="4628976"/>
            <a:ext cx="2324164" cy="475488"/>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3200" b="1">
                <a:solidFill>
                  <a:srgbClr val="FF0000"/>
                </a:solidFill>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r>
              <a:rPr lang="zh-CN" altLang="zh-CN" sz="32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神话传说</a:t>
            </a:r>
            <a:r>
              <a:rPr lang="zh-CN" altLang="zh-CN" sz="3200" b="1">
                <a:solidFill>
                  <a:prstClr val="black"/>
                </a:solidFill>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endParaRPr lang="zh-CN" altLang="en-US"/>
          </a:p>
        </p:txBody>
      </p:sp>
      <p:sp>
        <p:nvSpPr>
          <p:cNvPr id="12" name="A_b34ad"/>
          <p:cNvSpPr/>
          <p:nvPr/>
        </p:nvSpPr>
        <p:spPr>
          <a:xfrm>
            <a:off x="3131948" y="4628976"/>
            <a:ext cx="2324163" cy="475488"/>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3200" b="1">
                <a:solidFill>
                  <a:srgbClr val="FF0000"/>
                </a:solidFill>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r>
              <a:rPr lang="zh-CN" altLang="zh-CN" sz="32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人物掌故</a:t>
            </a:r>
            <a:r>
              <a:rPr lang="zh-CN" altLang="zh-CN" sz="3200" b="1">
                <a:solidFill>
                  <a:prstClr val="black"/>
                </a:solidFill>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endParaRPr lang="zh-CN" altLang="en-US"/>
          </a:p>
        </p:txBody>
      </p:sp>
      <p:sp>
        <p:nvSpPr>
          <p:cNvPr id="11" name="A_57a30"/>
          <p:cNvSpPr/>
          <p:nvPr/>
        </p:nvSpPr>
        <p:spPr>
          <a:xfrm>
            <a:off x="743617" y="4628976"/>
            <a:ext cx="2324164" cy="475488"/>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3200" b="1">
                <a:solidFill>
                  <a:srgbClr val="FF0000"/>
                </a:solidFill>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r>
              <a:rPr lang="zh-CN" altLang="zh-CN" sz="32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历史遗迹</a:t>
            </a:r>
            <a:r>
              <a:rPr lang="zh-CN" altLang="zh-CN" sz="3200" b="1">
                <a:solidFill>
                  <a:prstClr val="black"/>
                </a:solidFill>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endParaRPr lang="zh-CN" altLang="en-US"/>
          </a:p>
        </p:txBody>
      </p:sp>
      <p:sp>
        <p:nvSpPr>
          <p:cNvPr id="10" name="A_b423a"/>
          <p:cNvSpPr/>
          <p:nvPr/>
        </p:nvSpPr>
        <p:spPr>
          <a:xfrm>
            <a:off x="669290" y="3361008"/>
            <a:ext cx="1824101" cy="475488"/>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3200" b="1">
                <a:solidFill>
                  <a:srgbClr val="FF0000"/>
                </a:solidFill>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r>
              <a:rPr lang="zh-CN" altLang="zh-CN" sz="32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西陵峡</a:t>
            </a:r>
            <a:endParaRPr lang="zh-CN" altLang="en-US"/>
          </a:p>
        </p:txBody>
      </p:sp>
      <p:sp>
        <p:nvSpPr>
          <p:cNvPr id="9" name="A_e65a4"/>
          <p:cNvSpPr/>
          <p:nvPr/>
        </p:nvSpPr>
        <p:spPr>
          <a:xfrm>
            <a:off x="9831863" y="2727024"/>
            <a:ext cx="1508189" cy="475488"/>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3200" b="1">
                <a:solidFill>
                  <a:srgbClr val="FF0000"/>
                </a:solidFill>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r>
              <a:rPr lang="zh-CN" altLang="zh-CN" sz="32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巫峡</a:t>
            </a:r>
            <a:r>
              <a:rPr lang="zh-CN" altLang="zh-CN" sz="3200" b="1">
                <a:solidFill>
                  <a:prstClr val="black"/>
                </a:solidFill>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endParaRPr lang="zh-CN" altLang="en-US"/>
          </a:p>
        </p:txBody>
      </p:sp>
      <p:sp>
        <p:nvSpPr>
          <p:cNvPr id="8" name="A_24889"/>
          <p:cNvSpPr/>
          <p:nvPr/>
        </p:nvSpPr>
        <p:spPr>
          <a:xfrm>
            <a:off x="7910608" y="2727024"/>
            <a:ext cx="1916175" cy="475488"/>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3200" b="1">
                <a:solidFill>
                  <a:srgbClr val="FF0000"/>
                </a:solidFill>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r>
              <a:rPr lang="zh-CN" altLang="zh-CN" sz="32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瞿塘峡</a:t>
            </a:r>
            <a:r>
              <a:rPr lang="zh-CN" altLang="zh-CN" sz="3200" b="1">
                <a:solidFill>
                  <a:prstClr val="black"/>
                </a:solidFill>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endParaRPr lang="zh-CN" altLang="en-US"/>
          </a:p>
        </p:txBody>
      </p:sp>
      <p:sp>
        <p:nvSpPr>
          <p:cNvPr id="7" name="A_47786"/>
          <p:cNvSpPr/>
          <p:nvPr/>
        </p:nvSpPr>
        <p:spPr>
          <a:xfrm>
            <a:off x="3571240" y="2727024"/>
            <a:ext cx="1824101" cy="475488"/>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3200" b="1">
                <a:solidFill>
                  <a:srgbClr val="FF0000"/>
                </a:solidFill>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r>
              <a:rPr lang="zh-CN" altLang="zh-CN" sz="32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地理学</a:t>
            </a:r>
            <a:endParaRPr lang="zh-CN" altLang="en-US"/>
          </a:p>
        </p:txBody>
      </p:sp>
      <p:sp>
        <p:nvSpPr>
          <p:cNvPr id="6" name="A_9681f"/>
          <p:cNvSpPr/>
          <p:nvPr/>
        </p:nvSpPr>
        <p:spPr>
          <a:xfrm>
            <a:off x="1077278" y="2727024"/>
            <a:ext cx="1508188" cy="475488"/>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3200" b="1">
                <a:solidFill>
                  <a:srgbClr val="FF0000"/>
                </a:solidFill>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r>
              <a:rPr lang="zh-CN" altLang="zh-CN" sz="32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北魏</a:t>
            </a:r>
            <a:r>
              <a:rPr lang="zh-CN" altLang="zh-CN" sz="3200" b="1">
                <a:solidFill>
                  <a:prstClr val="black"/>
                </a:solidFill>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endParaRPr lang="zh-CN" altLang="en-US"/>
          </a:p>
        </p:txBody>
      </p:sp>
      <p:sp>
        <p:nvSpPr>
          <p:cNvPr id="5" name="A_f9dda"/>
          <p:cNvSpPr/>
          <p:nvPr/>
        </p:nvSpPr>
        <p:spPr>
          <a:xfrm>
            <a:off x="10078403" y="2093040"/>
            <a:ext cx="1508187" cy="475488"/>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3200" b="1">
                <a:solidFill>
                  <a:srgbClr val="FF0000"/>
                </a:solidFill>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r>
              <a:rPr lang="zh-CN" altLang="zh-CN" sz="32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善长</a:t>
            </a:r>
            <a:r>
              <a:rPr lang="zh-CN" altLang="zh-CN" sz="3200" b="1">
                <a:solidFill>
                  <a:prstClr val="black"/>
                </a:solidFill>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endParaRPr lang="zh-CN" altLang="en-US"/>
          </a:p>
        </p:txBody>
      </p:sp>
      <p:sp>
        <p:nvSpPr>
          <p:cNvPr id="4" name="A_88c7a"/>
          <p:cNvSpPr/>
          <p:nvPr/>
        </p:nvSpPr>
        <p:spPr>
          <a:xfrm>
            <a:off x="7854315" y="2093040"/>
            <a:ext cx="1916175" cy="475488"/>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3200" b="1">
                <a:solidFill>
                  <a:srgbClr val="FF0000"/>
                </a:solidFill>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r>
              <a:rPr lang="zh-CN" altLang="zh-CN" sz="32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郦道元</a:t>
            </a:r>
            <a:r>
              <a:rPr lang="zh-CN" altLang="zh-CN" sz="3200" b="1">
                <a:solidFill>
                  <a:prstClr val="black"/>
                </a:solidFill>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endParaRPr lang="zh-CN" altLang="en-US"/>
          </a:p>
        </p:txBody>
      </p:sp>
      <p:sp>
        <p:nvSpPr>
          <p:cNvPr id="3" name="A_686fb"/>
          <p:cNvSpPr/>
          <p:nvPr/>
        </p:nvSpPr>
        <p:spPr>
          <a:xfrm>
            <a:off x="3590290" y="2093040"/>
            <a:ext cx="3548125" cy="475488"/>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3200" b="1">
                <a:solidFill>
                  <a:srgbClr val="FF0000"/>
                </a:solidFill>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r>
              <a:rPr lang="zh-CN" altLang="zh-CN" sz="32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《水经注校证》</a:t>
            </a:r>
            <a:r>
              <a:rPr lang="zh-CN" altLang="zh-CN" sz="3200" b="1">
                <a:solidFill>
                  <a:prstClr val="black"/>
                </a:solidFill>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endParaRPr lang="zh-CN" altLang="en-US"/>
          </a:p>
        </p:txBody>
      </p:sp>
    </p:spTree>
    <p:extLst>
      <p:ext uri="{BB962C8B-B14F-4D97-AF65-F5344CB8AC3E}">
        <p14:creationId xmlns:p14="http://schemas.microsoft.com/office/powerpoint/2010/main" val="38847073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5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fade">
                                      <p:cBhvr>
                                        <p:cTn id="27" dur="500"/>
                                        <p:tgtEl>
                                          <p:spTgt spid="7"/>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fade">
                                      <p:cBhvr>
                                        <p:cTn id="32" dur="500"/>
                                        <p:tgtEl>
                                          <p:spTgt spid="8"/>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fade">
                                      <p:cBhvr>
                                        <p:cTn id="37" dur="500"/>
                                        <p:tgtEl>
                                          <p:spTgt spid="9"/>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10"/>
                                        </p:tgtEl>
                                        <p:attrNameLst>
                                          <p:attrName>style.visibility</p:attrName>
                                        </p:attrNameLst>
                                      </p:cBhvr>
                                      <p:to>
                                        <p:strVal val="visible"/>
                                      </p:to>
                                    </p:set>
                                    <p:animEffect transition="in" filter="fade">
                                      <p:cBhvr>
                                        <p:cTn id="42" dur="500"/>
                                        <p:tgtEl>
                                          <p:spTgt spid="10"/>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11"/>
                                        </p:tgtEl>
                                        <p:attrNameLst>
                                          <p:attrName>style.visibility</p:attrName>
                                        </p:attrNameLst>
                                      </p:cBhvr>
                                      <p:to>
                                        <p:strVal val="visible"/>
                                      </p:to>
                                    </p:set>
                                    <p:animEffect transition="in" filter="fade">
                                      <p:cBhvr>
                                        <p:cTn id="47" dur="500"/>
                                        <p:tgtEl>
                                          <p:spTgt spid="11"/>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grpId="0" nodeType="clickEffect">
                                  <p:stCondLst>
                                    <p:cond delay="0"/>
                                  </p:stCondLst>
                                  <p:childTnLst>
                                    <p:set>
                                      <p:cBhvr>
                                        <p:cTn id="51" dur="1" fill="hold">
                                          <p:stCondLst>
                                            <p:cond delay="0"/>
                                          </p:stCondLst>
                                        </p:cTn>
                                        <p:tgtEl>
                                          <p:spTgt spid="12"/>
                                        </p:tgtEl>
                                        <p:attrNameLst>
                                          <p:attrName>style.visibility</p:attrName>
                                        </p:attrNameLst>
                                      </p:cBhvr>
                                      <p:to>
                                        <p:strVal val="visible"/>
                                      </p:to>
                                    </p:set>
                                    <p:animEffect transition="in" filter="fade">
                                      <p:cBhvr>
                                        <p:cTn id="52" dur="500"/>
                                        <p:tgtEl>
                                          <p:spTgt spid="12"/>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grpId="0" nodeType="clickEffect">
                                  <p:stCondLst>
                                    <p:cond delay="0"/>
                                  </p:stCondLst>
                                  <p:childTnLst>
                                    <p:set>
                                      <p:cBhvr>
                                        <p:cTn id="56" dur="1" fill="hold">
                                          <p:stCondLst>
                                            <p:cond delay="0"/>
                                          </p:stCondLst>
                                        </p:cTn>
                                        <p:tgtEl>
                                          <p:spTgt spid="13"/>
                                        </p:tgtEl>
                                        <p:attrNameLst>
                                          <p:attrName>style.visibility</p:attrName>
                                        </p:attrNameLst>
                                      </p:cBhvr>
                                      <p:to>
                                        <p:strVal val="visible"/>
                                      </p:to>
                                    </p:set>
                                    <p:animEffect transition="in" filter="fade">
                                      <p:cBhvr>
                                        <p:cTn id="5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2" grpId="0" animBg="1"/>
      <p:bldP spid="11" grpId="0" animBg="1"/>
      <p:bldP spid="10" grpId="0" animBg="1"/>
      <p:bldP spid="9" grpId="0" animBg="1"/>
      <p:bldP spid="8" grpId="0" animBg="1"/>
      <p:bldP spid="7" grpId="0" animBg="1"/>
      <p:bldP spid="6" grpId="0" animBg="1"/>
      <p:bldP spid="5" grpId="0" animBg="1"/>
      <p:bldP spid="4" grpId="0" animBg="1"/>
      <p:bldP spid="3"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1623665"/>
            <a:ext cx="10807700" cy="3933384"/>
          </a:xfrm>
          <a:prstGeom prst="rect">
            <a:avLst/>
          </a:prstGeom>
        </p:spPr>
        <p:txBody>
          <a:bodyPr>
            <a:spAutoFit/>
          </a:bodyPr>
          <a:lstStyle/>
          <a:p>
            <a:pPr>
              <a:lnSpc>
                <a:spcPct val="130000"/>
              </a:lnSpc>
              <a:spcAft>
                <a:spcPts val="0"/>
              </a:spcAf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9</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八年级</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班准备开展“走进三峡”专题学习活动，请你参与并完成下面的题目。</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［核心素养·语言运用］</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我们知道，过去的三峡是古老而又神秘的，而现在走近我们的是一个充满了现代感的、更加壮美的三峡。请你为今日之三峡拟写一句广告词。</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u="sng" dirty="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zh-CN" altLang="en-US" sz="3200" b="1" u="sng"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200" b="1" u="sng" dirty="0" smtClean="0">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u="sng" dirty="0">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u="sng" dirty="0" smtClean="0">
                <a:solidFill>
                  <a:schemeClr val="bg1"/>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_</a:t>
            </a:r>
            <a:endParaRPr lang="zh-CN" altLang="zh-CN" sz="3200" dirty="0">
              <a:solidFill>
                <a:schemeClr val="bg1"/>
              </a:solidFill>
              <a:latin typeface="Calibri" panose="020F0502020204030204" pitchFamily="34" charset="0"/>
              <a:ea typeface="宋体" panose="02010600030101010101" pitchFamily="2" charset="-122"/>
              <a:cs typeface="Times New Roman" panose="02020603050405020304" pitchFamily="18" charset="0"/>
            </a:endParaRPr>
          </a:p>
        </p:txBody>
      </p:sp>
      <p:sp>
        <p:nvSpPr>
          <p:cNvPr id="3" name="A_3f396"/>
          <p:cNvSpPr/>
          <p:nvPr/>
        </p:nvSpPr>
        <p:spPr>
          <a:xfrm>
            <a:off x="681990" y="4890105"/>
            <a:ext cx="8463025" cy="475488"/>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3200" b="1">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zh-CN" altLang="zh-CN" sz="32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示例：长江三峡景色美，风光使得游人醉。</a:t>
            </a:r>
            <a:r>
              <a:rPr lang="en-US" altLang="zh-CN" sz="3200" b="1">
                <a:solidFill>
                  <a:prstClr val="black"/>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a:p>
        </p:txBody>
      </p:sp>
    </p:spTree>
    <p:extLst>
      <p:ext uri="{BB962C8B-B14F-4D97-AF65-F5344CB8AC3E}">
        <p14:creationId xmlns:p14="http://schemas.microsoft.com/office/powerpoint/2010/main" val="26938809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984991"/>
            <a:ext cx="10807700" cy="5213735"/>
          </a:xfrm>
          <a:prstGeom prst="rect">
            <a:avLst/>
          </a:prstGeom>
        </p:spPr>
        <p:txBody>
          <a:bodyPr>
            <a:spAutoFit/>
          </a:bodyPr>
          <a:lstStyle/>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［跨学科·地理］</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三峡适合修建水力发电站，可以从《三峡》一文找出两条理由，请用自己的语言概括，并写出文中印证理由的原句。</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3200" b="1" dirty="0">
                <a:latin typeface="Calibri" panose="020F0502020204030204" pitchFamily="34" charset="0"/>
                <a:ea typeface="宋体" panose="02010600030101010101" pitchFamily="2" charset="-122"/>
                <a:cs typeface="宋体" panose="02010600030101010101" pitchFamily="2" charset="-122"/>
              </a:rPr>
              <a:t>①</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理由一：</a:t>
            </a:r>
            <a:r>
              <a:rPr lang="zh-CN" altLang="zh-CN" sz="3200" b="1" u="sng" dirty="0">
                <a:solidFill>
                  <a:srgbClr val="FF0000"/>
                </a:solidFill>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r>
              <a:rPr lang="zh-CN" altLang="en-US" sz="3200" b="1" u="sng"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200" b="1" u="sng" dirty="0" smtClean="0">
                <a:solidFill>
                  <a:schemeClr val="bg1"/>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_</a:t>
            </a:r>
          </a:p>
          <a:p>
            <a:pPr>
              <a:lnSpc>
                <a:spcPct val="130000"/>
              </a:lnSpc>
              <a:spcAft>
                <a:spcPts val="0"/>
              </a:spcAft>
            </a:pPr>
            <a:r>
              <a:rPr lang="zh-CN" altLang="en-US" sz="3200" b="1" u="sng"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200" b="1" u="sng" dirty="0" smtClean="0">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u="sng" dirty="0">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u="sng" dirty="0">
                <a:solidFill>
                  <a:schemeClr val="bg1"/>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_</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原句：</a:t>
            </a:r>
            <a:r>
              <a:rPr lang="zh-CN" altLang="zh-CN" sz="3200" b="1" u="sng" dirty="0">
                <a:solidFill>
                  <a:srgbClr val="FF0000"/>
                </a:solidFill>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r>
              <a:rPr lang="zh-CN" altLang="en-US" sz="3200" b="1" u="sng"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200" b="1" u="sng" dirty="0" smtClean="0">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u="sng" dirty="0">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u="sng" dirty="0" smtClean="0">
                <a:solidFill>
                  <a:schemeClr val="bg1"/>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_</a:t>
            </a:r>
            <a:endParaRPr lang="zh-CN" altLang="zh-CN" sz="3200" dirty="0">
              <a:solidFill>
                <a:schemeClr val="bg1"/>
              </a:solidFill>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3200" b="1" dirty="0">
                <a:latin typeface="Calibri" panose="020F0502020204030204" pitchFamily="34" charset="0"/>
                <a:ea typeface="宋体" panose="02010600030101010101" pitchFamily="2" charset="-122"/>
                <a:cs typeface="宋体" panose="02010600030101010101" pitchFamily="2" charset="-122"/>
              </a:rPr>
              <a:t>②</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理由二：</a:t>
            </a:r>
            <a:r>
              <a:rPr lang="zh-CN" altLang="zh-CN" sz="3200" b="1" u="sng" dirty="0">
                <a:solidFill>
                  <a:srgbClr val="FF0000"/>
                </a:solidFill>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r>
              <a:rPr lang="zh-CN" altLang="en-US" sz="3200" b="1" u="sng"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200" b="1" u="sng" dirty="0" smtClean="0">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u="sng" dirty="0">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u="sng" dirty="0">
                <a:solidFill>
                  <a:schemeClr val="bg1"/>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_</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原句：</a:t>
            </a:r>
            <a:r>
              <a:rPr lang="zh-CN" altLang="zh-CN" sz="3200" b="1" u="sng" dirty="0">
                <a:solidFill>
                  <a:srgbClr val="FF0000"/>
                </a:solidFill>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r>
              <a:rPr lang="zh-CN" altLang="en-US" sz="3200" b="1" u="sng"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200" b="1" u="sng" dirty="0" smtClean="0">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u="sng" dirty="0">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u="sng" dirty="0">
                <a:solidFill>
                  <a:schemeClr val="bg1"/>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_</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
        <p:nvSpPr>
          <p:cNvPr id="7" name="A_2ca9c"/>
          <p:cNvSpPr/>
          <p:nvPr/>
        </p:nvSpPr>
        <p:spPr>
          <a:xfrm>
            <a:off x="1905953" y="5519399"/>
            <a:ext cx="4781613" cy="475488"/>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3200" b="1">
                <a:solidFill>
                  <a:srgbClr val="FF0000"/>
                </a:solidFill>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r>
              <a:rPr lang="zh-CN" altLang="zh-CN" sz="32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悬泉瀑布，飞漱其间。</a:t>
            </a:r>
            <a:r>
              <a:rPr lang="en-US" altLang="zh-CN" sz="3200" b="1">
                <a:solidFill>
                  <a:prstClr val="black"/>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a:p>
        </p:txBody>
      </p:sp>
      <p:sp>
        <p:nvSpPr>
          <p:cNvPr id="6" name="A_de9f2"/>
          <p:cNvSpPr/>
          <p:nvPr/>
        </p:nvSpPr>
        <p:spPr>
          <a:xfrm>
            <a:off x="2721928" y="4885415"/>
            <a:ext cx="6413562" cy="475488"/>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3200" b="1">
                <a:solidFill>
                  <a:srgbClr val="FF0000"/>
                </a:solidFill>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r>
              <a:rPr lang="zh-CN" altLang="zh-CN" sz="32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海拔落差大，有利于建发电站。</a:t>
            </a:r>
            <a:r>
              <a:rPr lang="en-US" altLang="zh-CN" sz="3200" b="1">
                <a:solidFill>
                  <a:prstClr val="black"/>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a:p>
        </p:txBody>
      </p:sp>
      <p:sp>
        <p:nvSpPr>
          <p:cNvPr id="5" name="A_dbb10"/>
          <p:cNvSpPr/>
          <p:nvPr/>
        </p:nvSpPr>
        <p:spPr>
          <a:xfrm>
            <a:off x="1905953" y="4251431"/>
            <a:ext cx="5189601" cy="475488"/>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3200" b="1">
                <a:solidFill>
                  <a:srgbClr val="FF0000"/>
                </a:solidFill>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r>
              <a:rPr lang="zh-CN" altLang="zh-CN" sz="32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春冬之时，则素湍绿潭。</a:t>
            </a:r>
            <a:r>
              <a:rPr lang="en-US" altLang="zh-CN" sz="3200" b="1">
                <a:solidFill>
                  <a:prstClr val="black"/>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a:p>
        </p:txBody>
      </p:sp>
      <p:sp>
        <p:nvSpPr>
          <p:cNvPr id="4" name="A_049c5"/>
          <p:cNvSpPr/>
          <p:nvPr/>
        </p:nvSpPr>
        <p:spPr>
          <a:xfrm>
            <a:off x="681990" y="3617447"/>
            <a:ext cx="1833626" cy="475488"/>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32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发电。</a:t>
            </a:r>
            <a:r>
              <a:rPr lang="en-US" altLang="zh-CN" sz="3200" b="1">
                <a:solidFill>
                  <a:prstClr val="black"/>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a:p>
        </p:txBody>
      </p:sp>
      <p:sp>
        <p:nvSpPr>
          <p:cNvPr id="3" name="A_dbba5"/>
          <p:cNvSpPr/>
          <p:nvPr/>
        </p:nvSpPr>
        <p:spPr>
          <a:xfrm>
            <a:off x="2721928" y="2983463"/>
            <a:ext cx="8759889" cy="475488"/>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3200" b="1">
                <a:solidFill>
                  <a:srgbClr val="FF0000"/>
                </a:solidFill>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r>
              <a:rPr lang="zh-CN" altLang="zh-CN" sz="32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即使在春冬时节，也有丰富的水资源可以用于</a:t>
            </a:r>
            <a:endParaRPr lang="zh-CN" altLang="en-US"/>
          </a:p>
        </p:txBody>
      </p:sp>
    </p:spTree>
    <p:extLst>
      <p:ext uri="{BB962C8B-B14F-4D97-AF65-F5344CB8AC3E}">
        <p14:creationId xmlns:p14="http://schemas.microsoft.com/office/powerpoint/2010/main" val="11237463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500"/>
                                        <p:tgtEl>
                                          <p:spTgt spid="4"/>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500"/>
                                        <p:tgtEl>
                                          <p:spTgt spid="5"/>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fade">
                                      <p:cBhvr>
                                        <p:cTn id="20" dur="500"/>
                                        <p:tgtEl>
                                          <p:spTgt spid="6"/>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fade">
                                      <p:cBhvr>
                                        <p:cTn id="25"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6" grpId="0" animBg="1"/>
      <p:bldP spid="5" grpId="0" animBg="1"/>
      <p:bldP spid="4" grpId="0" animBg="1"/>
      <p:bldP spid="3"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79450" y="722361"/>
            <a:ext cx="10833100" cy="5853910"/>
          </a:xfrm>
          <a:prstGeom prst="rect">
            <a:avLst/>
          </a:prstGeom>
        </p:spPr>
        <p:txBody>
          <a:bodyPr>
            <a:spAutoFit/>
          </a:bodyPr>
          <a:lstStyle/>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(3)</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［核心素养·文化自信］</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在征集有关三峡对联的活动中，同学们结合《三峡》一文拟写了不少对联，请你依照示例也拟写一副对联。</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示例一：</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上联：夏水阻轻舟</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下联：秋林闻哀猿</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示例二：</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上联：山高树荣多怪柏</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下联：水清草茂有趣味</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上联：</a:t>
            </a:r>
            <a:r>
              <a:rPr lang="zh-CN" altLang="zh-CN" sz="3200" b="1" u="sng" dirty="0">
                <a:solidFill>
                  <a:srgbClr val="FF0000"/>
                </a:solidFill>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r>
              <a:rPr lang="zh-CN" altLang="en-US" sz="3200" b="1" u="sng"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200" b="1" u="sng" dirty="0" smtClean="0">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u="sng" dirty="0">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u="sng" dirty="0" smtClean="0">
                <a:solidFill>
                  <a:schemeClr val="bg1"/>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_</a:t>
            </a:r>
            <a:endParaRPr lang="zh-CN" altLang="zh-CN" sz="3200" dirty="0">
              <a:solidFill>
                <a:schemeClr val="bg1"/>
              </a:solidFill>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下联：</a:t>
            </a:r>
            <a:r>
              <a:rPr lang="zh-CN" altLang="zh-CN" sz="3200" b="1" u="sng" dirty="0">
                <a:solidFill>
                  <a:srgbClr val="FF0000"/>
                </a:solidFill>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r>
              <a:rPr lang="zh-CN" altLang="en-US" sz="3200" b="1" u="sng"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200" b="1" u="sng" dirty="0" smtClean="0">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u="sng" dirty="0">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u="sng" dirty="0">
                <a:solidFill>
                  <a:schemeClr val="bg1"/>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_</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
        <p:nvSpPr>
          <p:cNvPr id="4" name="A_9c21e"/>
          <p:cNvSpPr/>
          <p:nvPr/>
        </p:nvSpPr>
        <p:spPr>
          <a:xfrm>
            <a:off x="1893253" y="5890753"/>
            <a:ext cx="6413562" cy="475488"/>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3200" b="1">
                <a:solidFill>
                  <a:srgbClr val="FF0000"/>
                </a:solidFill>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r>
              <a:rPr lang="zh-CN" altLang="zh-CN" sz="32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下联：乘奔御风悬泉飞瀑三峡水</a:t>
            </a:r>
            <a:r>
              <a:rPr lang="en-US" altLang="zh-CN" sz="3200" b="1">
                <a:solidFill>
                  <a:prstClr val="black"/>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a:p>
        </p:txBody>
      </p:sp>
      <p:sp>
        <p:nvSpPr>
          <p:cNvPr id="3" name="A_ea7e9"/>
          <p:cNvSpPr/>
          <p:nvPr/>
        </p:nvSpPr>
        <p:spPr>
          <a:xfrm>
            <a:off x="1893253" y="5256769"/>
            <a:ext cx="7637526" cy="475488"/>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3200" b="1">
                <a:solidFill>
                  <a:srgbClr val="FF0000"/>
                </a:solidFill>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r>
              <a:rPr lang="zh-CN" altLang="zh-CN" sz="32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示例：上联：重岩叠嶂隐天蔽日三峡山</a:t>
            </a:r>
            <a:r>
              <a:rPr lang="en-US" altLang="zh-CN" sz="3200" b="1">
                <a:solidFill>
                  <a:prstClr val="black"/>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a:p>
        </p:txBody>
      </p:sp>
    </p:spTree>
    <p:extLst>
      <p:ext uri="{BB962C8B-B14F-4D97-AF65-F5344CB8AC3E}">
        <p14:creationId xmlns:p14="http://schemas.microsoft.com/office/powerpoint/2010/main" val="12513952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3"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79450" y="1042449"/>
            <a:ext cx="10833100" cy="5213735"/>
          </a:xfrm>
          <a:prstGeom prst="rect">
            <a:avLst/>
          </a:prstGeom>
        </p:spPr>
        <p:txBody>
          <a:bodyPr>
            <a:spAutoFit/>
          </a:bodyPr>
          <a:lstStyle/>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(4)</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根据下面材料，说说你的探究结果。</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indent="719455">
              <a:lnSpc>
                <a:spcPct val="130000"/>
              </a:lnSpc>
              <a:spcAft>
                <a:spcPts val="0"/>
              </a:spcAft>
            </a:pP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郦道元为了写《水经注》，曾多次进行实地考察，行程万里。他不仅考察了沿途的山山水水，而且还效仿司马迁写《史记》前所做的准备工作</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所到之处，便拜访当地德高望重之人，参观历史遗迹。这些让他大开眼界，获取了大量前所未闻的知识，为日后撰写《水经注》奠定了坚实的基础</a:t>
            </a:r>
            <a:r>
              <a:rPr lang="zh-CN" altLang="zh-CN" sz="3200" b="1" dirty="0" smtClean="0">
                <a:latin typeface="Times New Roman" panose="02020603050405020304" pitchFamily="18" charset="0"/>
                <a:ea typeface="楷体" panose="02010609060101010101" pitchFamily="49" charset="-122"/>
                <a:cs typeface="Times New Roman" panose="02020603050405020304" pitchFamily="18" charset="0"/>
              </a:rPr>
              <a:t>。</a:t>
            </a:r>
            <a:endParaRPr lang="en-US" altLang="zh-CN" sz="3200" b="1" dirty="0" smtClean="0">
              <a:latin typeface="Times New Roman" panose="02020603050405020304" pitchFamily="18" charset="0"/>
              <a:ea typeface="楷体" panose="02010609060101010101" pitchFamily="49" charset="-122"/>
              <a:cs typeface="Times New Roman" panose="02020603050405020304" pitchFamily="18" charset="0"/>
            </a:endParaRPr>
          </a:p>
          <a:p>
            <a:pPr>
              <a:lnSpc>
                <a:spcPct val="130000"/>
              </a:lnSpc>
              <a:spcAft>
                <a:spcPts val="0"/>
              </a:spcAft>
            </a:pPr>
            <a:r>
              <a:rPr lang="en-US" altLang="zh-CN" sz="3200" dirty="0" smtClean="0">
                <a:latin typeface="Times New Roman" panose="02020603050405020304" pitchFamily="18" charset="0"/>
                <a:ea typeface="宋体" panose="02010600030101010101" pitchFamily="2" charset="-122"/>
                <a:cs typeface="Times New Roman" panose="02020603050405020304" pitchFamily="18" charset="0"/>
              </a:rPr>
              <a:t>________________________________________________________________________________________________________</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
        <p:nvSpPr>
          <p:cNvPr id="3" name="矩形 2"/>
          <p:cNvSpPr>
            <a:spLocks noChangeAspect="1"/>
          </p:cNvSpPr>
          <p:nvPr/>
        </p:nvSpPr>
        <p:spPr>
          <a:xfrm>
            <a:off x="679450" y="4819910"/>
            <a:ext cx="10833100" cy="1313052"/>
          </a:xfrm>
          <a:prstGeom prst="rect">
            <a:avLst/>
          </a:prstGeom>
        </p:spPr>
        <p:txBody>
          <a:bodyPr>
            <a:spAutoFit/>
          </a:bodyPr>
          <a:lstStyle/>
          <a:p>
            <a:pPr>
              <a:lnSpc>
                <a:spcPct val="130000"/>
              </a:lnSpc>
              <a:spcAft>
                <a:spcPts val="0"/>
              </a:spcAft>
            </a:pPr>
            <a:r>
              <a:rPr lang="en-US" altLang="zh-CN" sz="3200" b="1" dirty="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zh-CN" altLang="zh-CN" sz="32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要想取得成功，就要有不畏艰难、勇于实践、持之以恒的精神。</a:t>
            </a:r>
            <a:r>
              <a:rPr lang="en-US" altLang="zh-CN" sz="3200" b="1" dirty="0">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9918719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692150" y="1943002"/>
            <a:ext cx="10807700" cy="3293209"/>
          </a:xfrm>
          <a:prstGeom prst="rect">
            <a:avLst/>
          </a:prstGeom>
        </p:spPr>
        <p:txBody>
          <a:bodyPr>
            <a:spAutoFit/>
          </a:bodyPr>
          <a:lstStyle/>
          <a:p>
            <a:pPr>
              <a:lnSpc>
                <a:spcPct val="130000"/>
              </a:lnSpc>
              <a:spcAft>
                <a:spcPts val="0"/>
              </a:spcAft>
            </a:pPr>
            <a:r>
              <a:rPr lang="zh-CN" altLang="zh-CN" sz="3200" b="1" dirty="0">
                <a:solidFill>
                  <a:srgbClr val="000000"/>
                </a:solidFill>
                <a:latin typeface="Calibri" panose="020F0502020204030204" pitchFamily="34" charset="0"/>
                <a:ea typeface="宋体" panose="02010600030101010101" pitchFamily="2" charset="-122"/>
                <a:cs typeface="宋体" panose="02010600030101010101" pitchFamily="2" charset="-122"/>
              </a:rPr>
              <a:t>◆</a:t>
            </a:r>
            <a:r>
              <a:rPr lang="zh-CN" altLang="zh-CN" sz="3200" b="1"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课内精读</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阅读《三峡》，回答问题。</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10</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文中引用“巴东三峡巫峡长，猿鸣三声泪沾裳”，其中“泪沾裳”与前文中写猿声</a:t>
            </a:r>
            <a:r>
              <a:rPr lang="zh-CN" altLang="zh-CN" sz="3200" b="1">
                <a:latin typeface="Times New Roman" panose="02020603050405020304" pitchFamily="18" charset="0"/>
                <a:ea typeface="宋体" panose="02010600030101010101" pitchFamily="2" charset="-122"/>
                <a:cs typeface="Times New Roman" panose="02020603050405020304" pitchFamily="18" charset="0"/>
              </a:rPr>
              <a:t>的</a:t>
            </a:r>
            <a:r>
              <a:rPr lang="zh-CN" altLang="zh-CN" sz="3200" b="1" u="sng">
                <a:solidFill>
                  <a:srgbClr val="FF0000"/>
                </a:solidFill>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r>
              <a:rPr lang="zh-CN" altLang="en-US" sz="3200" b="1" u="sng"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zh-CN" altLang="zh-CN" sz="3200" b="1" u="sng" smtClean="0">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r>
              <a:rPr lang="zh-CN" altLang="zh-CN" sz="3200" b="1">
                <a:latin typeface="Times New Roman" panose="02020603050405020304" pitchFamily="18" charset="0"/>
                <a:ea typeface="宋体" panose="02010600030101010101" pitchFamily="2" charset="-122"/>
                <a:cs typeface="Times New Roman" panose="02020603050405020304" pitchFamily="18" charset="0"/>
              </a:rPr>
              <a:t>和</a:t>
            </a:r>
            <a:r>
              <a:rPr lang="zh-CN" altLang="zh-CN" sz="3200" b="1" u="sng">
                <a:solidFill>
                  <a:srgbClr val="FF0000"/>
                </a:solidFill>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r>
              <a:rPr lang="zh-CN" altLang="en-US" sz="3200" b="1" u="sng"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zh-CN" altLang="zh-CN" sz="3200" b="1" u="sng" smtClean="0">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形成照应。</a:t>
            </a:r>
            <a:r>
              <a:rPr lang="en-US" altLang="zh-CN" sz="32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每空限填一字</a:t>
            </a:r>
            <a:r>
              <a:rPr lang="en-US" altLang="zh-CN" sz="3200" b="1" dirty="0">
                <a:latin typeface="Times New Roman" panose="02020603050405020304" pitchFamily="18" charset="0"/>
                <a:ea typeface="楷体" panose="02010609060101010101" pitchFamily="49" charset="-122"/>
                <a:cs typeface="Times New Roman" panose="02020603050405020304" pitchFamily="18" charset="0"/>
              </a:rPr>
              <a:t>)</a:t>
            </a:r>
            <a:r>
              <a:rPr lang="en-US" altLang="zh-CN" sz="3200" b="1" dirty="0">
                <a:latin typeface="Times New Roman" panose="02020603050405020304" pitchFamily="18" charset="0"/>
                <a:ea typeface="楷体" panose="02010609060101010101" pitchFamily="49" charset="-122"/>
                <a:cs typeface="Calibri" panose="020F0502020204030204" pitchFamily="34" charset="0"/>
              </a:rPr>
              <a:t> </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
        <p:nvSpPr>
          <p:cNvPr id="5" name="A_868ff"/>
          <p:cNvSpPr/>
          <p:nvPr/>
        </p:nvSpPr>
        <p:spPr>
          <a:xfrm>
            <a:off x="6901547" y="3941474"/>
            <a:ext cx="1100201" cy="475488"/>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3200" b="1" smtClean="0">
                <a:solidFill>
                  <a:srgbClr val="FF0000"/>
                </a:solidFill>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r>
              <a:rPr lang="zh-CN" altLang="zh-CN" sz="3200" b="1" smtClean="0">
                <a:solidFill>
                  <a:srgbClr val="FF0000"/>
                </a:solidFill>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r>
              <a:rPr lang="zh-CN" altLang="zh-CN" sz="32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哀</a:t>
            </a:r>
            <a:r>
              <a:rPr lang="zh-CN" altLang="zh-CN" sz="3200" b="1">
                <a:solidFill>
                  <a:prstClr val="black"/>
                </a:solidFill>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endParaRPr lang="zh-CN" altLang="en-US"/>
          </a:p>
        </p:txBody>
      </p:sp>
      <p:pic>
        <p:nvPicPr>
          <p:cNvPr id="2" name="image3.jpeg">
            <a:extLst>
              <a:ext uri="{FF2B5EF4-FFF2-40B4-BE49-F238E27FC236}">
                <a16:creationId xmlns:a16="http://schemas.microsoft.com/office/drawing/2014/main" id="{3E4493F7-F526-57F4-72C3-D608EDBEC557}"/>
              </a:ext>
            </a:extLst>
          </p:cNvPr>
          <p:cNvPicPr>
            <a:picLocks noChangeAspect="1"/>
          </p:cNvPicPr>
          <p:nvPr/>
        </p:nvPicPr>
        <p:blipFill>
          <a:blip r:embed="rId2">
            <a:extLst>
              <a:ext uri="{BEBA8EAE-BF5A-486C-A8C5-ECC9F3942E4B}">
                <a14:imgProps xmlns:a14="http://schemas.microsoft.com/office/drawing/2010/main">
                  <a14:imgLayer r:embed="rId3">
                    <a14:imgEffect>
                      <a14:saturation sat="200000"/>
                    </a14:imgEffect>
                  </a14:imgLayer>
                </a14:imgProps>
              </a:ext>
            </a:extLst>
          </a:blip>
          <a:stretch>
            <a:fillRect/>
          </a:stretch>
        </p:blipFill>
        <p:spPr>
          <a:xfrm>
            <a:off x="277132" y="720353"/>
            <a:ext cx="2525445" cy="459172"/>
          </a:xfrm>
          <a:prstGeom prst="rect">
            <a:avLst/>
          </a:prstGeom>
        </p:spPr>
      </p:pic>
      <p:sp>
        <p:nvSpPr>
          <p:cNvPr id="4" name="A_3e606"/>
          <p:cNvSpPr/>
          <p:nvPr/>
        </p:nvSpPr>
        <p:spPr>
          <a:xfrm>
            <a:off x="5851927" y="3941474"/>
            <a:ext cx="1100201" cy="475488"/>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3200" b="1" dirty="0" smtClean="0">
                <a:solidFill>
                  <a:srgbClr val="FF0000"/>
                </a:solidFill>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r>
              <a:rPr lang="zh-CN" altLang="zh-CN" sz="3200" b="1" dirty="0" smtClean="0">
                <a:solidFill>
                  <a:srgbClr val="FF0000"/>
                </a:solidFill>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r>
              <a:rPr lang="zh-CN" altLang="zh-CN" sz="32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凄</a:t>
            </a:r>
            <a:r>
              <a:rPr lang="zh-CN" altLang="zh-CN" sz="3200" b="1" dirty="0">
                <a:solidFill>
                  <a:prstClr val="black"/>
                </a:solidFill>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endParaRPr lang="zh-CN" altLang="en-US" dirty="0"/>
          </a:p>
        </p:txBody>
      </p:sp>
    </p:spTree>
    <p:extLst>
      <p:ext uri="{BB962C8B-B14F-4D97-AF65-F5344CB8AC3E}">
        <p14:creationId xmlns:p14="http://schemas.microsoft.com/office/powerpoint/2010/main" val="6052357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4"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2551930"/>
            <a:ext cx="10807700" cy="2008140"/>
          </a:xfrm>
          <a:prstGeom prst="rect">
            <a:avLst/>
          </a:prstGeom>
        </p:spPr>
        <p:txBody>
          <a:bodyPr>
            <a:spAutoFit/>
          </a:bodyPr>
          <a:lstStyle/>
          <a:p>
            <a:pPr>
              <a:lnSpc>
                <a:spcPct val="130000"/>
              </a:lnSpc>
              <a:spcAft>
                <a:spcPts val="0"/>
              </a:spcAf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11</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第</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段写出了山的什么特点？第</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段写出了水的什么特点</a:t>
            </a:r>
            <a:r>
              <a:rPr lang="zh-CN" altLang="zh-CN" sz="3200" b="1" dirty="0" smtClean="0">
                <a:latin typeface="Times New Roman" panose="02020603050405020304" pitchFamily="18" charset="0"/>
                <a:ea typeface="宋体" panose="02010600030101010101" pitchFamily="2" charset="-122"/>
                <a:cs typeface="Times New Roman" panose="02020603050405020304" pitchFamily="18" charset="0"/>
              </a:rPr>
              <a:t>？</a:t>
            </a:r>
            <a:endParaRPr lang="en-US" altLang="zh-CN" sz="3200" b="1" dirty="0" smtClean="0">
              <a:latin typeface="Times New Roman" panose="02020603050405020304" pitchFamily="18"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dirty="0" smtClean="0">
                <a:latin typeface="Times New Roman" panose="02020603050405020304" pitchFamily="18" charset="0"/>
                <a:ea typeface="宋体" panose="02010600030101010101" pitchFamily="2" charset="-122"/>
                <a:cs typeface="Times New Roman" panose="02020603050405020304" pitchFamily="18" charset="0"/>
              </a:rPr>
              <a:t>________________________________________________________________________________________________________</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
        <p:nvSpPr>
          <p:cNvPr id="3" name="矩形 2"/>
          <p:cNvSpPr>
            <a:spLocks noChangeAspect="1"/>
          </p:cNvSpPr>
          <p:nvPr/>
        </p:nvSpPr>
        <p:spPr>
          <a:xfrm>
            <a:off x="679450" y="3176678"/>
            <a:ext cx="10833100" cy="1313052"/>
          </a:xfrm>
          <a:prstGeom prst="rect">
            <a:avLst/>
          </a:prstGeom>
        </p:spPr>
        <p:txBody>
          <a:bodyPr>
            <a:spAutoFit/>
          </a:bodyPr>
          <a:lstStyle/>
          <a:p>
            <a:pPr>
              <a:lnSpc>
                <a:spcPct val="130000"/>
              </a:lnSpc>
              <a:spcAft>
                <a:spcPts val="0"/>
              </a:spcAft>
            </a:pPr>
            <a:r>
              <a:rPr lang="en-US" altLang="zh-CN" sz="3200" b="1" dirty="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zh-CN" altLang="zh-CN" sz="32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山的特点：连绵不绝</a:t>
            </a:r>
            <a:r>
              <a:rPr lang="en-US" altLang="zh-CN" sz="3200" b="1" dirty="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a:t>
            </a:r>
            <a:r>
              <a:rPr lang="zh-CN" altLang="zh-CN" sz="32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或</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山多</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a:t>
            </a:r>
            <a:r>
              <a:rPr lang="zh-CN" altLang="zh-CN" sz="32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，隐天蔽日</a:t>
            </a:r>
            <a:r>
              <a:rPr lang="en-US" altLang="zh-CN" sz="3200" b="1" dirty="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a:t>
            </a:r>
            <a:r>
              <a:rPr lang="zh-CN" altLang="zh-CN" sz="32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或</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山高</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a:t>
            </a:r>
            <a:r>
              <a:rPr lang="zh-CN" altLang="zh-CN" sz="32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32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水的特点：水势浩大</a:t>
            </a:r>
            <a:r>
              <a:rPr lang="en-US" altLang="zh-CN" sz="3200" b="1" dirty="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a:t>
            </a:r>
            <a:r>
              <a:rPr lang="zh-CN" altLang="zh-CN" sz="32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或</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水大</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a:t>
            </a:r>
            <a:r>
              <a:rPr lang="zh-CN" altLang="zh-CN" sz="32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，水流湍急</a:t>
            </a:r>
            <a:r>
              <a:rPr lang="en-US" altLang="zh-CN" sz="3200" b="1" dirty="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a:t>
            </a:r>
            <a:r>
              <a:rPr lang="zh-CN" altLang="zh-CN" sz="32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或</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水急</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a:t>
            </a:r>
            <a:r>
              <a:rPr lang="zh-CN" altLang="zh-CN" sz="32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163211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852F51E-0B0D-4410-9F52-935F9483CDBE}"/>
              </a:ext>
            </a:extLst>
          </p:cNvPr>
          <p:cNvSpPr/>
          <p:nvPr/>
        </p:nvSpPr>
        <p:spPr>
          <a:xfrm>
            <a:off x="0" y="1698759"/>
            <a:ext cx="12192000" cy="1730241"/>
          </a:xfrm>
          <a:prstGeom prst="rect">
            <a:avLst/>
          </a:prstGeom>
          <a:solidFill>
            <a:srgbClr val="E6001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Times New Roman" panose="02020603050405020304" pitchFamily="18" charset="0"/>
              <a:cs typeface="Times New Roman" panose="02020603050405020304" pitchFamily="18" charset="0"/>
            </a:endParaRPr>
          </a:p>
        </p:txBody>
      </p:sp>
      <p:sp>
        <p:nvSpPr>
          <p:cNvPr id="5" name="TextBox 14">
            <a:extLst>
              <a:ext uri="{FF2B5EF4-FFF2-40B4-BE49-F238E27FC236}">
                <a16:creationId xmlns:a16="http://schemas.microsoft.com/office/drawing/2014/main" id="{785D1E4F-546B-4C6F-B152-DF81FC3BF4A8}"/>
              </a:ext>
            </a:extLst>
          </p:cNvPr>
          <p:cNvSpPr txBox="1"/>
          <p:nvPr/>
        </p:nvSpPr>
        <p:spPr>
          <a:xfrm>
            <a:off x="272322" y="2662460"/>
            <a:ext cx="11647357" cy="615553"/>
          </a:xfrm>
          <a:prstGeom prst="rect">
            <a:avLst/>
          </a:prstGeom>
          <a:noFill/>
        </p:spPr>
        <p:txBody>
          <a:bodyPr vert="horz" wrap="square">
            <a:spAutoFit/>
          </a:bodyPr>
          <a:lstStyle/>
          <a:p>
            <a:pPr algn="ctr" fontAlgn="auto">
              <a:spcBef>
                <a:spcPts val="0"/>
              </a:spcBef>
              <a:spcAft>
                <a:spcPts val="0"/>
              </a:spcAft>
              <a:defRPr/>
            </a:pPr>
            <a:r>
              <a:rPr lang="en-US" altLang="zh-CN" sz="3400" b="1"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11</a:t>
            </a:r>
            <a:r>
              <a:rPr lang="zh-CN" altLang="en-US" sz="3400" b="1"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　三　峡　</a:t>
            </a:r>
          </a:p>
        </p:txBody>
      </p:sp>
      <p:grpSp>
        <p:nvGrpSpPr>
          <p:cNvPr id="6" name="组合 5">
            <a:extLst>
              <a:ext uri="{FF2B5EF4-FFF2-40B4-BE49-F238E27FC236}">
                <a16:creationId xmlns:a16="http://schemas.microsoft.com/office/drawing/2014/main" id="{96EE5104-B659-4620-9FB8-F7D86929E5D3}"/>
              </a:ext>
            </a:extLst>
          </p:cNvPr>
          <p:cNvGrpSpPr/>
          <p:nvPr/>
        </p:nvGrpSpPr>
        <p:grpSpPr>
          <a:xfrm>
            <a:off x="4706901" y="3751701"/>
            <a:ext cx="3044397" cy="640508"/>
            <a:chOff x="1145233" y="1930184"/>
            <a:chExt cx="3044397" cy="640508"/>
          </a:xfrm>
        </p:grpSpPr>
        <p:sp>
          <p:nvSpPr>
            <p:cNvPr id="7" name="矩形 6">
              <a:extLst>
                <a:ext uri="{FF2B5EF4-FFF2-40B4-BE49-F238E27FC236}">
                  <a16:creationId xmlns:a16="http://schemas.microsoft.com/office/drawing/2014/main" id="{4181739E-A672-4427-A7B0-5A9B5144356C}"/>
                </a:ext>
              </a:extLst>
            </p:cNvPr>
            <p:cNvSpPr/>
            <p:nvPr/>
          </p:nvSpPr>
          <p:spPr>
            <a:xfrm>
              <a:off x="1292798" y="2044667"/>
              <a:ext cx="526025" cy="526025"/>
            </a:xfrm>
            <a:prstGeom prst="rect">
              <a:avLst/>
            </a:prstGeom>
            <a:noFill/>
            <a:ln>
              <a:solidFill>
                <a:srgbClr val="E6001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Times New Roman" panose="02020603050405020304" pitchFamily="18" charset="0"/>
                <a:cs typeface="Times New Roman" panose="02020603050405020304" pitchFamily="18" charset="0"/>
              </a:endParaRPr>
            </a:p>
          </p:txBody>
        </p:sp>
        <p:sp>
          <p:nvSpPr>
            <p:cNvPr id="8" name="TextBox 18">
              <a:hlinkClick r:id="rId2" action="ppaction://hlinksldjump"/>
              <a:extLst>
                <a:ext uri="{FF2B5EF4-FFF2-40B4-BE49-F238E27FC236}">
                  <a16:creationId xmlns:a16="http://schemas.microsoft.com/office/drawing/2014/main" id="{6B7C65E2-F7B3-47E5-A852-E87ECEF3AAD9}"/>
                </a:ext>
              </a:extLst>
            </p:cNvPr>
            <p:cNvSpPr txBox="1"/>
            <p:nvPr/>
          </p:nvSpPr>
          <p:spPr>
            <a:xfrm>
              <a:off x="1865313" y="1986394"/>
              <a:ext cx="2324317" cy="523220"/>
            </a:xfrm>
            <a:prstGeom prst="rect">
              <a:avLst/>
            </a:prstGeom>
            <a:noFill/>
          </p:spPr>
          <p:txBody>
            <a:bodyPr wrap="square" rtlCol="0">
              <a:spAutoFit/>
            </a:bodyPr>
            <a:lstStyle/>
            <a:p>
              <a:r>
                <a:rPr lang="zh-CN" altLang="en-US" sz="2800" b="1" dirty="0">
                  <a:solidFill>
                    <a:schemeClr val="tx1">
                      <a:lumMod val="85000"/>
                      <a:lumOff val="15000"/>
                    </a:schemeClr>
                  </a:solidFill>
                  <a:latin typeface="Times New Roman" panose="02020603050405020304" pitchFamily="18" charset="0"/>
                  <a:ea typeface="微软雅黑" panose="020B0503020204020204" pitchFamily="34" charset="-122"/>
                  <a:cs typeface="Times New Roman" panose="02020603050405020304" pitchFamily="18" charset="0"/>
                </a:rPr>
                <a:t>基础过关</a:t>
              </a:r>
            </a:p>
          </p:txBody>
        </p:sp>
        <p:sp>
          <p:nvSpPr>
            <p:cNvPr id="9" name="TextBox 10">
              <a:extLst>
                <a:ext uri="{FF2B5EF4-FFF2-40B4-BE49-F238E27FC236}">
                  <a16:creationId xmlns:a16="http://schemas.microsoft.com/office/drawing/2014/main" id="{DFECE70A-7BCE-486C-B288-3F1FEA8EED16}"/>
                </a:ext>
              </a:extLst>
            </p:cNvPr>
            <p:cNvSpPr txBox="1"/>
            <p:nvPr/>
          </p:nvSpPr>
          <p:spPr>
            <a:xfrm>
              <a:off x="1145233" y="1930184"/>
              <a:ext cx="550151" cy="523220"/>
            </a:xfrm>
            <a:prstGeom prst="rect">
              <a:avLst/>
            </a:prstGeom>
            <a:solidFill>
              <a:srgbClr val="E60012"/>
            </a:solidFill>
            <a:ln>
              <a:noFill/>
            </a:ln>
          </p:spPr>
          <p:txBody>
            <a:bodyPr wrap="none" rtlCol="0">
              <a:spAutoFit/>
            </a:bodyPr>
            <a:lstStyle/>
            <a:p>
              <a:r>
                <a:rPr lang="en-US" altLang="zh-CN" sz="2800" dirty="0">
                  <a:solidFill>
                    <a:schemeClr val="bg1"/>
                  </a:solidFill>
                  <a:latin typeface="Times New Roman" panose="02020603050405020304" pitchFamily="18" charset="0"/>
                  <a:cs typeface="Times New Roman" panose="02020603050405020304" pitchFamily="18" charset="0"/>
                </a:rPr>
                <a:t>01</a:t>
              </a:r>
              <a:endParaRPr lang="zh-CN" altLang="en-US" sz="2800" dirty="0">
                <a:solidFill>
                  <a:schemeClr val="bg1"/>
                </a:solidFill>
                <a:latin typeface="Times New Roman" panose="02020603050405020304" pitchFamily="18" charset="0"/>
                <a:cs typeface="Times New Roman" panose="02020603050405020304" pitchFamily="18" charset="0"/>
              </a:endParaRPr>
            </a:p>
          </p:txBody>
        </p:sp>
      </p:grpSp>
      <p:grpSp>
        <p:nvGrpSpPr>
          <p:cNvPr id="10" name="组合 9">
            <a:extLst>
              <a:ext uri="{FF2B5EF4-FFF2-40B4-BE49-F238E27FC236}">
                <a16:creationId xmlns:a16="http://schemas.microsoft.com/office/drawing/2014/main" id="{661930A9-57A4-4281-8FD7-DD9BD9030090}"/>
              </a:ext>
            </a:extLst>
          </p:cNvPr>
          <p:cNvGrpSpPr/>
          <p:nvPr/>
        </p:nvGrpSpPr>
        <p:grpSpPr>
          <a:xfrm>
            <a:off x="4706901" y="4704818"/>
            <a:ext cx="4476446" cy="640508"/>
            <a:chOff x="1145233" y="1930184"/>
            <a:chExt cx="4476446" cy="640508"/>
          </a:xfrm>
        </p:grpSpPr>
        <p:sp>
          <p:nvSpPr>
            <p:cNvPr id="11" name="矩形 10">
              <a:extLst>
                <a:ext uri="{FF2B5EF4-FFF2-40B4-BE49-F238E27FC236}">
                  <a16:creationId xmlns:a16="http://schemas.microsoft.com/office/drawing/2014/main" id="{9117B8EF-60CE-4A31-B455-DC67E8F6ABC0}"/>
                </a:ext>
              </a:extLst>
            </p:cNvPr>
            <p:cNvSpPr/>
            <p:nvPr/>
          </p:nvSpPr>
          <p:spPr>
            <a:xfrm>
              <a:off x="1292798" y="2044667"/>
              <a:ext cx="526025" cy="526025"/>
            </a:xfrm>
            <a:prstGeom prst="rect">
              <a:avLst/>
            </a:prstGeom>
            <a:noFill/>
            <a:ln>
              <a:solidFill>
                <a:srgbClr val="E6001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Times New Roman" panose="02020603050405020304" pitchFamily="18" charset="0"/>
                <a:cs typeface="Times New Roman" panose="02020603050405020304" pitchFamily="18" charset="0"/>
              </a:endParaRPr>
            </a:p>
          </p:txBody>
        </p:sp>
        <p:sp>
          <p:nvSpPr>
            <p:cNvPr id="12" name="TextBox 18">
              <a:hlinkClick r:id="rId3" action="ppaction://hlinksldjump"/>
              <a:extLst>
                <a:ext uri="{FF2B5EF4-FFF2-40B4-BE49-F238E27FC236}">
                  <a16:creationId xmlns:a16="http://schemas.microsoft.com/office/drawing/2014/main" id="{430AE51E-66D2-45D2-B077-EDBC955C33F1}"/>
                </a:ext>
              </a:extLst>
            </p:cNvPr>
            <p:cNvSpPr txBox="1"/>
            <p:nvPr/>
          </p:nvSpPr>
          <p:spPr>
            <a:xfrm>
              <a:off x="1865313" y="1986394"/>
              <a:ext cx="3756366" cy="523220"/>
            </a:xfrm>
            <a:prstGeom prst="rect">
              <a:avLst/>
            </a:prstGeom>
            <a:noFill/>
          </p:spPr>
          <p:txBody>
            <a:bodyPr wrap="square" rtlCol="0">
              <a:spAutoFit/>
            </a:bodyPr>
            <a:lstStyle/>
            <a:p>
              <a:r>
                <a:rPr lang="zh-CN" altLang="en-US" sz="2800" b="1" dirty="0">
                  <a:solidFill>
                    <a:schemeClr val="tx1">
                      <a:lumMod val="85000"/>
                      <a:lumOff val="15000"/>
                    </a:schemeClr>
                  </a:solidFill>
                  <a:latin typeface="Times New Roman" panose="02020603050405020304" pitchFamily="18" charset="0"/>
                  <a:ea typeface="微软雅黑" panose="020B0503020204020204" pitchFamily="34" charset="-122"/>
                  <a:cs typeface="Times New Roman" panose="02020603050405020304" pitchFamily="18" charset="0"/>
                </a:rPr>
                <a:t>能力提升</a:t>
              </a:r>
            </a:p>
          </p:txBody>
        </p:sp>
        <p:sp>
          <p:nvSpPr>
            <p:cNvPr id="13" name="TextBox 10">
              <a:extLst>
                <a:ext uri="{FF2B5EF4-FFF2-40B4-BE49-F238E27FC236}">
                  <a16:creationId xmlns:a16="http://schemas.microsoft.com/office/drawing/2014/main" id="{D4A69202-68AE-4148-B0D7-CBAE5B697CA8}"/>
                </a:ext>
              </a:extLst>
            </p:cNvPr>
            <p:cNvSpPr txBox="1"/>
            <p:nvPr/>
          </p:nvSpPr>
          <p:spPr>
            <a:xfrm>
              <a:off x="1145233" y="1930184"/>
              <a:ext cx="543739" cy="523220"/>
            </a:xfrm>
            <a:prstGeom prst="rect">
              <a:avLst/>
            </a:prstGeom>
            <a:solidFill>
              <a:srgbClr val="E60012"/>
            </a:solidFill>
            <a:ln>
              <a:noFill/>
            </a:ln>
          </p:spPr>
          <p:txBody>
            <a:bodyPr wrap="none" rtlCol="0">
              <a:spAutoFit/>
            </a:bodyPr>
            <a:lstStyle/>
            <a:p>
              <a:r>
                <a:rPr lang="en-US" altLang="zh-CN" sz="2800" dirty="0">
                  <a:solidFill>
                    <a:schemeClr val="bg1"/>
                  </a:solidFill>
                  <a:latin typeface="Times New Roman" panose="02020603050405020304" pitchFamily="18" charset="0"/>
                  <a:cs typeface="Times New Roman" panose="02020603050405020304" pitchFamily="18" charset="0"/>
                </a:rPr>
                <a:t>02</a:t>
              </a:r>
              <a:endParaRPr lang="zh-CN" altLang="en-US" sz="2800" dirty="0">
                <a:solidFill>
                  <a:schemeClr val="bg1"/>
                </a:solidFill>
                <a:latin typeface="Times New Roman" panose="02020603050405020304" pitchFamily="18" charset="0"/>
                <a:cs typeface="Times New Roman" panose="02020603050405020304" pitchFamily="18" charset="0"/>
              </a:endParaRPr>
            </a:p>
          </p:txBody>
        </p:sp>
      </p:grpSp>
      <p:pic>
        <p:nvPicPr>
          <p:cNvPr id="14" name="图片 13">
            <a:extLst>
              <a:ext uri="{FF2B5EF4-FFF2-40B4-BE49-F238E27FC236}">
                <a16:creationId xmlns:a16="http://schemas.microsoft.com/office/drawing/2014/main" id="{D28D4CCA-B443-4DE6-B305-5643B8CAA655}"/>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84863" y="908321"/>
            <a:ext cx="1730939" cy="616443"/>
          </a:xfrm>
          <a:prstGeom prst="rect">
            <a:avLst/>
          </a:prstGeom>
        </p:spPr>
      </p:pic>
      <p:sp>
        <p:nvSpPr>
          <p:cNvPr id="2" name="TextBox 14">
            <a:extLst>
              <a:ext uri="{FF2B5EF4-FFF2-40B4-BE49-F238E27FC236}">
                <a16:creationId xmlns:a16="http://schemas.microsoft.com/office/drawing/2014/main" id="{DDBB0582-9D5D-6CF5-F6A1-1938C2DA1945}"/>
              </a:ext>
            </a:extLst>
          </p:cNvPr>
          <p:cNvSpPr txBox="1"/>
          <p:nvPr/>
        </p:nvSpPr>
        <p:spPr>
          <a:xfrm>
            <a:off x="272322" y="1792861"/>
            <a:ext cx="11647357" cy="800219"/>
          </a:xfrm>
          <a:prstGeom prst="rect">
            <a:avLst/>
          </a:prstGeom>
          <a:noFill/>
        </p:spPr>
        <p:txBody>
          <a:bodyPr vert="horz" wrap="square">
            <a:spAutoFit/>
          </a:bodyPr>
          <a:lstStyle/>
          <a:p>
            <a:pPr algn="ctr" fontAlgn="auto">
              <a:spcBef>
                <a:spcPts val="0"/>
              </a:spcBef>
              <a:spcAft>
                <a:spcPts val="0"/>
              </a:spcAft>
              <a:defRPr/>
            </a:pPr>
            <a:r>
              <a:rPr lang="zh-CN" altLang="en-US" sz="4600" b="1"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第三单元　山川之美</a:t>
            </a:r>
          </a:p>
        </p:txBody>
      </p:sp>
      <p:grpSp>
        <p:nvGrpSpPr>
          <p:cNvPr id="3" name="组合 2">
            <a:extLst>
              <a:ext uri="{FF2B5EF4-FFF2-40B4-BE49-F238E27FC236}">
                <a16:creationId xmlns:a16="http://schemas.microsoft.com/office/drawing/2014/main" id="{E3CDFA48-B839-6D66-AA61-71A85EC959B3}"/>
              </a:ext>
            </a:extLst>
          </p:cNvPr>
          <p:cNvGrpSpPr/>
          <p:nvPr/>
        </p:nvGrpSpPr>
        <p:grpSpPr>
          <a:xfrm>
            <a:off x="4706901" y="5629493"/>
            <a:ext cx="4476446" cy="640508"/>
            <a:chOff x="1145233" y="1930184"/>
            <a:chExt cx="4476446" cy="640508"/>
          </a:xfrm>
        </p:grpSpPr>
        <p:sp>
          <p:nvSpPr>
            <p:cNvPr id="15" name="矩形 14">
              <a:extLst>
                <a:ext uri="{FF2B5EF4-FFF2-40B4-BE49-F238E27FC236}">
                  <a16:creationId xmlns:a16="http://schemas.microsoft.com/office/drawing/2014/main" id="{DCC5A756-1D98-DC64-3BFF-D44169B695F7}"/>
                </a:ext>
              </a:extLst>
            </p:cNvPr>
            <p:cNvSpPr/>
            <p:nvPr/>
          </p:nvSpPr>
          <p:spPr>
            <a:xfrm>
              <a:off x="1292798" y="2044667"/>
              <a:ext cx="526025" cy="526025"/>
            </a:xfrm>
            <a:prstGeom prst="rect">
              <a:avLst/>
            </a:prstGeom>
            <a:noFill/>
            <a:ln>
              <a:solidFill>
                <a:srgbClr val="E6001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Times New Roman" panose="02020603050405020304" pitchFamily="18" charset="0"/>
                <a:cs typeface="Times New Roman" panose="02020603050405020304" pitchFamily="18" charset="0"/>
              </a:endParaRPr>
            </a:p>
          </p:txBody>
        </p:sp>
        <p:sp>
          <p:nvSpPr>
            <p:cNvPr id="16" name="TextBox 18">
              <a:hlinkClick r:id="rId5" action="ppaction://hlinksldjump"/>
              <a:extLst>
                <a:ext uri="{FF2B5EF4-FFF2-40B4-BE49-F238E27FC236}">
                  <a16:creationId xmlns:a16="http://schemas.microsoft.com/office/drawing/2014/main" id="{FEB673B5-3F92-6AD1-2075-7FB88B50BA8A}"/>
                </a:ext>
              </a:extLst>
            </p:cNvPr>
            <p:cNvSpPr txBox="1"/>
            <p:nvPr/>
          </p:nvSpPr>
          <p:spPr>
            <a:xfrm>
              <a:off x="1865313" y="1986394"/>
              <a:ext cx="3756366" cy="523220"/>
            </a:xfrm>
            <a:prstGeom prst="rect">
              <a:avLst/>
            </a:prstGeom>
            <a:noFill/>
          </p:spPr>
          <p:txBody>
            <a:bodyPr wrap="square" rtlCol="0">
              <a:spAutoFit/>
            </a:bodyPr>
            <a:lstStyle/>
            <a:p>
              <a:r>
                <a:rPr lang="zh-CN" altLang="en-US" sz="2800" b="1" dirty="0">
                  <a:solidFill>
                    <a:schemeClr val="tx1">
                      <a:lumMod val="85000"/>
                      <a:lumOff val="15000"/>
                    </a:schemeClr>
                  </a:solidFill>
                  <a:latin typeface="Times New Roman" panose="02020603050405020304" pitchFamily="18" charset="0"/>
                  <a:ea typeface="微软雅黑" panose="020B0503020204020204" pitchFamily="34" charset="-122"/>
                  <a:cs typeface="Times New Roman" panose="02020603050405020304" pitchFamily="18" charset="0"/>
                </a:rPr>
                <a:t>核心素养</a:t>
              </a:r>
            </a:p>
          </p:txBody>
        </p:sp>
        <p:sp>
          <p:nvSpPr>
            <p:cNvPr id="17" name="TextBox 10">
              <a:extLst>
                <a:ext uri="{FF2B5EF4-FFF2-40B4-BE49-F238E27FC236}">
                  <a16:creationId xmlns:a16="http://schemas.microsoft.com/office/drawing/2014/main" id="{6C9B1EEF-25F8-434E-96EC-55FCCFD1F65C}"/>
                </a:ext>
              </a:extLst>
            </p:cNvPr>
            <p:cNvSpPr txBox="1"/>
            <p:nvPr/>
          </p:nvSpPr>
          <p:spPr>
            <a:xfrm>
              <a:off x="1145233" y="1930184"/>
              <a:ext cx="543739" cy="523220"/>
            </a:xfrm>
            <a:prstGeom prst="rect">
              <a:avLst/>
            </a:prstGeom>
            <a:solidFill>
              <a:srgbClr val="E60012"/>
            </a:solidFill>
            <a:ln>
              <a:noFill/>
            </a:ln>
          </p:spPr>
          <p:txBody>
            <a:bodyPr wrap="none" rtlCol="0">
              <a:spAutoFit/>
            </a:bodyPr>
            <a:lstStyle/>
            <a:p>
              <a:r>
                <a:rPr lang="en-US" altLang="zh-CN" sz="2800" dirty="0">
                  <a:solidFill>
                    <a:schemeClr val="bg1"/>
                  </a:solidFill>
                  <a:latin typeface="Times New Roman" panose="02020603050405020304" pitchFamily="18" charset="0"/>
                  <a:cs typeface="Times New Roman" panose="02020603050405020304" pitchFamily="18" charset="0"/>
                </a:rPr>
                <a:t>03</a:t>
              </a:r>
              <a:endParaRPr lang="zh-CN" altLang="en-US" sz="2800" dirty="0">
                <a:solidFill>
                  <a:schemeClr val="bg1"/>
                </a:solidFill>
                <a:latin typeface="Times New Roman" panose="02020603050405020304" pitchFamily="18" charset="0"/>
                <a:cs typeface="Times New Roman" panose="02020603050405020304" pitchFamily="18" charset="0"/>
              </a:endParaRPr>
            </a:p>
          </p:txBody>
        </p:sp>
      </p:grpSp>
    </p:spTree>
    <p:extLst>
      <p:ext uri="{BB962C8B-B14F-4D97-AF65-F5344CB8AC3E}">
        <p14:creationId xmlns:p14="http://schemas.microsoft.com/office/powerpoint/2010/main" val="3529202985"/>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79450" y="722361"/>
            <a:ext cx="10833100" cy="5853910"/>
          </a:xfrm>
          <a:prstGeom prst="rect">
            <a:avLst/>
          </a:prstGeom>
        </p:spPr>
        <p:txBody>
          <a:bodyPr>
            <a:spAutoFit/>
          </a:bodyPr>
          <a:lstStyle/>
          <a:p>
            <a:pPr>
              <a:lnSpc>
                <a:spcPct val="130000"/>
              </a:lnSpc>
              <a:spcAft>
                <a:spcPts val="0"/>
              </a:spcAf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12</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课文写三峡四时风光，为什么从山写起？写水为什么不按春夏秋冬的顺序来写</a:t>
            </a:r>
            <a:r>
              <a:rPr lang="zh-CN" altLang="zh-CN" sz="3200" b="1" dirty="0" smtClean="0">
                <a:latin typeface="Times New Roman" panose="02020603050405020304" pitchFamily="18" charset="0"/>
                <a:ea typeface="宋体" panose="02010600030101010101" pitchFamily="2" charset="-122"/>
                <a:cs typeface="Times New Roman" panose="02020603050405020304" pitchFamily="18" charset="0"/>
              </a:rPr>
              <a:t>？</a:t>
            </a:r>
            <a:endParaRPr lang="en-US" altLang="zh-CN" sz="3200" b="1" dirty="0" smtClean="0">
              <a:latin typeface="Times New Roman" panose="02020603050405020304" pitchFamily="18"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dirty="0">
                <a:latin typeface="Times New Roman" panose="02020603050405020304" pitchFamily="18" charset="0"/>
                <a:ea typeface="宋体" panose="02010600030101010101" pitchFamily="2" charset="-122"/>
                <a:cs typeface="Times New Roman" panose="02020603050405020304" pitchFamily="18" charset="0"/>
              </a:rPr>
              <a:t>________________________________________________________________________________________________________________________________________________________________________________________________________________</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13</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本文是从哪两方面描写三峡的自然景观的？抒发了作者怎样的思想感情？</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u="sng" dirty="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zh-CN" altLang="en-US" sz="3200" b="1" u="sng"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zh-CN" altLang="zh-CN" sz="3200" b="1"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en-US" sz="3200" b="1" u="sng"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200" b="1" u="sng" dirty="0" smtClean="0">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u="sng" dirty="0">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u="sng" dirty="0" smtClean="0">
                <a:solidFill>
                  <a:schemeClr val="bg1"/>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_</a:t>
            </a:r>
            <a:endParaRPr lang="zh-CN" altLang="zh-CN" sz="3200" dirty="0">
              <a:solidFill>
                <a:schemeClr val="bg1"/>
              </a:solidFill>
              <a:latin typeface="Calibri" panose="020F0502020204030204" pitchFamily="34" charset="0"/>
              <a:ea typeface="宋体" panose="02010600030101010101" pitchFamily="2" charset="-122"/>
              <a:cs typeface="Times New Roman" panose="02020603050405020304" pitchFamily="18" charset="0"/>
            </a:endParaRPr>
          </a:p>
        </p:txBody>
      </p:sp>
      <p:sp>
        <p:nvSpPr>
          <p:cNvPr id="3" name="矩形 2"/>
          <p:cNvSpPr>
            <a:spLocks noChangeAspect="1"/>
          </p:cNvSpPr>
          <p:nvPr/>
        </p:nvSpPr>
        <p:spPr>
          <a:xfrm>
            <a:off x="679450" y="1985176"/>
            <a:ext cx="10833100" cy="2653034"/>
          </a:xfrm>
          <a:prstGeom prst="rect">
            <a:avLst/>
          </a:prstGeom>
        </p:spPr>
        <p:txBody>
          <a:bodyPr>
            <a:spAutoFit/>
          </a:bodyPr>
          <a:lstStyle/>
          <a:p>
            <a:pPr>
              <a:lnSpc>
                <a:spcPct val="130000"/>
              </a:lnSpc>
              <a:spcAft>
                <a:spcPts val="0"/>
              </a:spcAft>
            </a:pPr>
            <a:r>
              <a:rPr lang="en-US" altLang="zh-CN" sz="3200" b="1" dirty="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zh-CN" altLang="zh-CN" sz="32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因为</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峡</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就是两山夹水的地方，有山才有峡，所以从山写起。而三峡的水是最有特色的，所以接着写水。</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写水先写夏水，后写春冬之水，这是因为夏水最盛，最为凶险、迅疾，最具特点。最后描写三峡之秋的悲凉气氛。</a:t>
            </a:r>
            <a:r>
              <a:rPr lang="en-US"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3200" dirty="0">
              <a:solidFill>
                <a:srgbClr val="FF0000"/>
              </a:solidFill>
              <a:latin typeface="Calibri" panose="020F0502020204030204" pitchFamily="34" charset="0"/>
              <a:ea typeface="宋体" panose="02010600030101010101" pitchFamily="2" charset="-122"/>
              <a:cs typeface="Times New Roman" panose="02020603050405020304" pitchFamily="18" charset="0"/>
            </a:endParaRPr>
          </a:p>
        </p:txBody>
      </p:sp>
      <p:sp>
        <p:nvSpPr>
          <p:cNvPr id="4" name="A_8ad8a"/>
          <p:cNvSpPr/>
          <p:nvPr/>
        </p:nvSpPr>
        <p:spPr>
          <a:xfrm>
            <a:off x="669290" y="5890753"/>
            <a:ext cx="8055039" cy="475488"/>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3200" b="1">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zh-CN" altLang="zh-CN" sz="32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山；水。</a:t>
            </a:r>
            <a:r>
              <a:rPr lang="zh-CN" altLang="zh-CN" sz="32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对祖国河山的无限热爱之情。</a:t>
            </a:r>
            <a:r>
              <a:rPr lang="en-US" altLang="zh-CN" sz="3200" b="1">
                <a:solidFill>
                  <a:prstClr val="black"/>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a:p>
        </p:txBody>
      </p:sp>
    </p:spTree>
    <p:extLst>
      <p:ext uri="{BB962C8B-B14F-4D97-AF65-F5344CB8AC3E}">
        <p14:creationId xmlns:p14="http://schemas.microsoft.com/office/powerpoint/2010/main" val="37464841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1304328"/>
            <a:ext cx="10807700" cy="4573560"/>
          </a:xfrm>
          <a:prstGeom prst="rect">
            <a:avLst/>
          </a:prstGeom>
        </p:spPr>
        <p:txBody>
          <a:bodyPr>
            <a:spAutoFit/>
          </a:bodyPr>
          <a:lstStyle/>
          <a:p>
            <a:pPr>
              <a:lnSpc>
                <a:spcPct val="130000"/>
              </a:lnSpc>
              <a:spcAft>
                <a:spcPts val="0"/>
              </a:spcAf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14</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文中写道“至于夏水襄陵，沿溯阻绝”，但接下来又说“朝发白帝，暮到江陵”，这是否矛盾</a:t>
            </a:r>
            <a:r>
              <a:rPr lang="zh-CN" altLang="zh-CN" sz="3200" b="1" dirty="0" smtClean="0">
                <a:latin typeface="Times New Roman" panose="02020603050405020304" pitchFamily="18" charset="0"/>
                <a:ea typeface="宋体" panose="02010600030101010101" pitchFamily="2" charset="-122"/>
                <a:cs typeface="Times New Roman" panose="02020603050405020304" pitchFamily="18" charset="0"/>
              </a:rPr>
              <a:t>？</a:t>
            </a:r>
            <a:endParaRPr lang="en-US" altLang="zh-CN" sz="3200" b="1" dirty="0" smtClean="0">
              <a:latin typeface="Times New Roman" panose="02020603050405020304" pitchFamily="18"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dirty="0" smtClean="0">
                <a:latin typeface="Times New Roman" panose="02020603050405020304" pitchFamily="18" charset="0"/>
                <a:ea typeface="宋体" panose="02010600030101010101" pitchFamily="2" charset="-122"/>
                <a:cs typeface="Times New Roman" panose="02020603050405020304" pitchFamily="18" charset="0"/>
              </a:rPr>
              <a:t>____________________________________________________________________________________________________________________________________________________________________________________________________________________________________________________________________</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
        <p:nvSpPr>
          <p:cNvPr id="3" name="矩形 2"/>
          <p:cNvSpPr>
            <a:spLocks noChangeAspect="1"/>
          </p:cNvSpPr>
          <p:nvPr/>
        </p:nvSpPr>
        <p:spPr>
          <a:xfrm>
            <a:off x="679450" y="2551351"/>
            <a:ext cx="10833100" cy="3233578"/>
          </a:xfrm>
          <a:prstGeom prst="rect">
            <a:avLst/>
          </a:prstGeom>
        </p:spPr>
        <p:txBody>
          <a:bodyPr>
            <a:spAutoFit/>
          </a:bodyPr>
          <a:lstStyle/>
          <a:p>
            <a:pPr>
              <a:lnSpc>
                <a:spcPct val="130000"/>
              </a:lnSpc>
              <a:spcAft>
                <a:spcPts val="0"/>
              </a:spcAft>
            </a:pPr>
            <a:r>
              <a:rPr lang="en-US" altLang="zh-CN" sz="3200" b="1" dirty="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zh-CN" altLang="zh-CN" sz="32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前后并不矛盾，前句概述夏季江水的凶险，在通常的情况下，船只因江水流速过急，不会冒险出航。但在</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王命急宣</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的情况下，船只一旦起航，便可</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朝发白帝，暮到江陵</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。作者正是通过一般和特殊这两种情况的对比性叙述，表现夏日的三峡水势大、流速快。</a:t>
            </a:r>
            <a:r>
              <a:rPr lang="en-US" altLang="zh-CN" sz="3200" b="1" dirty="0">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1375160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2262339"/>
            <a:ext cx="10807700" cy="2653034"/>
          </a:xfrm>
          <a:prstGeom prst="rect">
            <a:avLst/>
          </a:prstGeom>
        </p:spPr>
        <p:txBody>
          <a:bodyPr>
            <a:spAutoFit/>
          </a:bodyPr>
          <a:lstStyle/>
          <a:p>
            <a:pPr>
              <a:lnSpc>
                <a:spcPct val="130000"/>
              </a:lnSpc>
              <a:spcAft>
                <a:spcPts val="0"/>
              </a:spcAf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15</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文章写三峡四季之景，不按照四季更迭的顺序，而是先写夏季景象，请简析这样安排的理由</a:t>
            </a:r>
            <a:r>
              <a:rPr lang="zh-CN" altLang="zh-CN" sz="3200" b="1" dirty="0" smtClean="0">
                <a:latin typeface="Times New Roman" panose="02020603050405020304" pitchFamily="18" charset="0"/>
                <a:ea typeface="宋体" panose="02010600030101010101" pitchFamily="2" charset="-122"/>
                <a:cs typeface="Times New Roman" panose="02020603050405020304" pitchFamily="18" charset="0"/>
              </a:rPr>
              <a:t>。</a:t>
            </a:r>
            <a:endParaRPr lang="en-US" altLang="zh-CN" sz="3200" b="1" dirty="0" smtClean="0">
              <a:latin typeface="Times New Roman" panose="02020603050405020304" pitchFamily="18"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dirty="0" smtClean="0">
                <a:latin typeface="Times New Roman" panose="02020603050405020304" pitchFamily="18" charset="0"/>
                <a:ea typeface="宋体" panose="02010600030101010101" pitchFamily="2" charset="-122"/>
                <a:cs typeface="Times New Roman" panose="02020603050405020304" pitchFamily="18" charset="0"/>
              </a:rPr>
              <a:t>________________________________________________________________________________________________________</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
        <p:nvSpPr>
          <p:cNvPr id="3" name="矩形 2"/>
          <p:cNvSpPr>
            <a:spLocks noChangeAspect="1"/>
          </p:cNvSpPr>
          <p:nvPr/>
        </p:nvSpPr>
        <p:spPr>
          <a:xfrm>
            <a:off x="679450" y="3511616"/>
            <a:ext cx="10833100" cy="1313052"/>
          </a:xfrm>
          <a:prstGeom prst="rect">
            <a:avLst/>
          </a:prstGeom>
        </p:spPr>
        <p:txBody>
          <a:bodyPr>
            <a:spAutoFit/>
          </a:bodyPr>
          <a:lstStyle/>
          <a:p>
            <a:pPr>
              <a:lnSpc>
                <a:spcPct val="130000"/>
              </a:lnSpc>
              <a:spcAft>
                <a:spcPts val="0"/>
              </a:spcAft>
            </a:pPr>
            <a:r>
              <a:rPr lang="en-US" altLang="zh-CN" sz="3200" b="1" dirty="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zh-CN" altLang="zh-CN" sz="32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本文是为江水作注，重点是写水，而夏水最能突出三峡江水水势大而急的特点，因此先写夏季景象。</a:t>
            </a:r>
            <a:r>
              <a:rPr lang="en-US" altLang="zh-CN" sz="3200" b="1" dirty="0">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1013626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79450" y="1362536"/>
            <a:ext cx="10833100" cy="4573560"/>
          </a:xfrm>
          <a:prstGeom prst="rect">
            <a:avLst/>
          </a:prstGeom>
        </p:spPr>
        <p:txBody>
          <a:bodyPr>
            <a:spAutoFit/>
          </a:bodyPr>
          <a:lstStyle/>
          <a:p>
            <a:pPr>
              <a:lnSpc>
                <a:spcPct val="130000"/>
              </a:lnSpc>
              <a:spcAft>
                <a:spcPts val="0"/>
              </a:spcAf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16</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．［新考法·微写作］</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昔日郦道元笔下美丽的三峡，如今因“三峡工程”更闻名于世，并吸引了无数中外游客前来观光旅游。请你用简洁生动的语言写一段导游词，向前来观光的游客介绍三峡的风景特点。</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(100</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字左右</a:t>
            </a:r>
            <a:r>
              <a:rPr lang="en-US" altLang="zh-CN" sz="3200" b="1" dirty="0" smtClean="0">
                <a:latin typeface="Times New Roman" panose="02020603050405020304" pitchFamily="18" charset="0"/>
                <a:ea typeface="宋体" panose="02010600030101010101" pitchFamily="2" charset="-122"/>
                <a:cs typeface="Times New Roman" panose="02020603050405020304" pitchFamily="18" charset="0"/>
              </a:rPr>
              <a:t>)</a:t>
            </a:r>
          </a:p>
          <a:p>
            <a:pPr>
              <a:lnSpc>
                <a:spcPct val="130000"/>
              </a:lnSpc>
              <a:spcAft>
                <a:spcPts val="0"/>
              </a:spcAft>
            </a:pPr>
            <a:r>
              <a:rPr lang="en-US" altLang="zh-CN" sz="3200" dirty="0" smtClean="0">
                <a:latin typeface="Times New Roman" panose="02020603050405020304" pitchFamily="18" charset="0"/>
                <a:ea typeface="宋体" panose="02010600030101010101" pitchFamily="2" charset="-122"/>
                <a:cs typeface="Times New Roman" panose="02020603050405020304" pitchFamily="18" charset="0"/>
              </a:rPr>
              <a:t>____________________________________________________________________________________________________________________________________________________________</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
        <p:nvSpPr>
          <p:cNvPr id="3" name="矩形 2"/>
          <p:cNvSpPr>
            <a:spLocks noChangeAspect="1"/>
          </p:cNvSpPr>
          <p:nvPr/>
        </p:nvSpPr>
        <p:spPr>
          <a:xfrm>
            <a:off x="679450" y="3880844"/>
            <a:ext cx="10833100" cy="1953227"/>
          </a:xfrm>
          <a:prstGeom prst="rect">
            <a:avLst/>
          </a:prstGeom>
        </p:spPr>
        <p:txBody>
          <a:bodyPr>
            <a:spAutoFit/>
          </a:bodyPr>
          <a:lstStyle/>
          <a:p>
            <a:pPr>
              <a:lnSpc>
                <a:spcPct val="130000"/>
              </a:lnSpc>
              <a:spcAft>
                <a:spcPts val="0"/>
              </a:spcAft>
            </a:pPr>
            <a:r>
              <a:rPr lang="en-US" altLang="zh-CN" sz="3200" b="1" dirty="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zh-CN" altLang="zh-CN" sz="32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示例：七百里三峡，雄奇险峻，清幽秀丽，四季美景风格迥异。夏季水涨，江流汹涌；春冬之时，潭水碧绿，清波回旋，怪柏凌峰，瀑布飞悬；秋景凄寒，猿鸣哀转。</a:t>
            </a:r>
            <a:r>
              <a:rPr lang="en-US" altLang="zh-CN" sz="3200" b="1" dirty="0">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40671855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38.jpeg"/>
          <p:cNvPicPr/>
          <p:nvPr/>
        </p:nvPicPr>
        <p:blipFill>
          <a:blip r:embed="rId2"/>
          <a:stretch>
            <a:fillRect/>
          </a:stretch>
        </p:blipFill>
        <p:spPr>
          <a:xfrm>
            <a:off x="8438260" y="5002656"/>
            <a:ext cx="412127" cy="310007"/>
          </a:xfrm>
          <a:prstGeom prst="rect">
            <a:avLst/>
          </a:prstGeom>
        </p:spPr>
      </p:pic>
      <p:sp>
        <p:nvSpPr>
          <p:cNvPr id="4" name="矩形 3"/>
          <p:cNvSpPr>
            <a:spLocks noChangeAspect="1"/>
          </p:cNvSpPr>
          <p:nvPr/>
        </p:nvSpPr>
        <p:spPr>
          <a:xfrm>
            <a:off x="692150" y="984991"/>
            <a:ext cx="10807700" cy="5213735"/>
          </a:xfrm>
          <a:prstGeom prst="rect">
            <a:avLst/>
          </a:prstGeom>
        </p:spPr>
        <p:txBody>
          <a:bodyPr>
            <a:spAutoFit/>
          </a:bodyPr>
          <a:lstStyle/>
          <a:p>
            <a:pPr>
              <a:lnSpc>
                <a:spcPct val="130000"/>
              </a:lnSpc>
              <a:spcAft>
                <a:spcPts val="0"/>
              </a:spcAft>
            </a:pPr>
            <a:r>
              <a:rPr lang="zh-CN" altLang="zh-CN" sz="3200" b="1" dirty="0">
                <a:solidFill>
                  <a:srgbClr val="000000"/>
                </a:solidFill>
                <a:latin typeface="Calibri" panose="020F0502020204030204" pitchFamily="34" charset="0"/>
                <a:ea typeface="宋体" panose="02010600030101010101" pitchFamily="2" charset="-122"/>
                <a:cs typeface="宋体" panose="02010600030101010101" pitchFamily="2" charset="-122"/>
              </a:rPr>
              <a:t>◆</a:t>
            </a:r>
            <a:r>
              <a:rPr lang="zh-CN" altLang="zh-CN" sz="3200" b="1"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类文荐读</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阅读文言文，回答问题。</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indent="719455">
              <a:lnSpc>
                <a:spcPct val="130000"/>
              </a:lnSpc>
              <a:spcAft>
                <a:spcPts val="0"/>
              </a:spcAft>
            </a:pPr>
            <a:r>
              <a:rPr lang="zh-CN" altLang="zh-CN" sz="3200" b="1" dirty="0">
                <a:latin typeface="Arial" panose="020B0604020202020204" pitchFamily="34" charset="0"/>
                <a:ea typeface="黑体" panose="02010609060101010101" pitchFamily="49" charset="-122"/>
                <a:cs typeface="Times New Roman" panose="02020603050405020304" pitchFamily="18" charset="0"/>
              </a:rPr>
              <a:t>［甲］</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自三峡七百里中，两岸连山，略无</a:t>
            </a:r>
            <a:r>
              <a:rPr lang="zh-CN" altLang="zh-CN" sz="3200" b="1" spc="-2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阙</a:t>
            </a:r>
            <a:r>
              <a:rPr lang="zh-CN" altLang="zh-CN" sz="3200" b="1" baseline="-25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处。重岩叠嶂，隐天蔽日，</a:t>
            </a:r>
            <a:r>
              <a:rPr lang="zh-CN" altLang="zh-CN" sz="3200" b="1" u="sng" dirty="0">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自非亭午夜分，不见曦月。</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indent="719455">
              <a:lnSpc>
                <a:spcPct val="130000"/>
              </a:lnSpc>
              <a:spcAft>
                <a:spcPts val="0"/>
              </a:spcAft>
            </a:pP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至于夏水襄陵，沿溯阻绝。或王命急宣，有时朝发白帝，暮到江陵，其间千二百里，虽乘奔御风，不以疾也。</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indent="719455">
              <a:lnSpc>
                <a:spcPct val="130000"/>
              </a:lnSpc>
              <a:spcAft>
                <a:spcPts val="0"/>
              </a:spcAft>
            </a:pP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春冬之时，则素湍绿潭，回清倒影，</a:t>
            </a:r>
            <a:r>
              <a:rPr lang="zh-CN" altLang="zh-CN" sz="3200" b="1" dirty="0" smtClean="0">
                <a:latin typeface="Times New Roman" panose="02020603050405020304" pitchFamily="18" charset="0"/>
                <a:ea typeface="楷体" panose="02010609060101010101" pitchFamily="49" charset="-122"/>
                <a:cs typeface="Times New Roman" panose="02020603050405020304" pitchFamily="18" charset="0"/>
              </a:rPr>
              <a:t>绝</a:t>
            </a:r>
            <a:r>
              <a:rPr lang="en-US" altLang="zh-CN" sz="3200" b="1" dirty="0" smtClean="0">
                <a:latin typeface="Times New Roman" panose="02020603050405020304" pitchFamily="18" charset="0"/>
                <a:ea typeface="楷体" panose="02010609060101010101" pitchFamily="49" charset="-122"/>
                <a:cs typeface="Times New Roman" panose="02020603050405020304" pitchFamily="18" charset="0"/>
              </a:rPr>
              <a:t>    </a:t>
            </a:r>
            <a:r>
              <a:rPr lang="zh-CN" altLang="zh-CN" sz="3200" b="1" dirty="0" smtClean="0">
                <a:latin typeface="Times New Roman" panose="02020603050405020304" pitchFamily="18" charset="0"/>
                <a:ea typeface="楷体" panose="02010609060101010101" pitchFamily="49" charset="-122"/>
                <a:cs typeface="Times New Roman" panose="02020603050405020304" pitchFamily="18" charset="0"/>
              </a:rPr>
              <a:t>多</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生怪柏，悬泉瀑布，飞漱其间，清荣峻茂，</a:t>
            </a:r>
            <a:r>
              <a:rPr lang="zh-CN" altLang="zh-CN" sz="3200" b="1" spc="-2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良</a:t>
            </a:r>
            <a:r>
              <a:rPr lang="zh-CN" altLang="zh-CN" sz="3200" b="1" baseline="-25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多趣味</a:t>
            </a:r>
            <a:r>
              <a:rPr lang="zh-CN" altLang="zh-CN" sz="3200" b="1" dirty="0" smtClean="0">
                <a:latin typeface="Times New Roman" panose="02020603050405020304" pitchFamily="18" charset="0"/>
                <a:ea typeface="楷体" panose="02010609060101010101" pitchFamily="49" charset="-122"/>
                <a:cs typeface="Times New Roman" panose="02020603050405020304" pitchFamily="18" charset="0"/>
              </a:rPr>
              <a:t>。</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517789718"/>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79450" y="2322799"/>
            <a:ext cx="10833100" cy="2593402"/>
          </a:xfrm>
          <a:prstGeom prst="rect">
            <a:avLst/>
          </a:prstGeom>
        </p:spPr>
        <p:txBody>
          <a:bodyPr>
            <a:spAutoFit/>
          </a:bodyPr>
          <a:lstStyle/>
          <a:p>
            <a:pPr indent="719455">
              <a:lnSpc>
                <a:spcPct val="130000"/>
              </a:lnSpc>
              <a:spcAft>
                <a:spcPts val="0"/>
              </a:spcAft>
            </a:pP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每至晴初霜旦，林寒涧肃，常有高猿长啸，属引凄异，空谷传响，哀转久绝。故渔者歌曰：</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巴东三峡巫峡长，猿鸣三声泪沾裳。</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gn="r">
              <a:lnSpc>
                <a:spcPct val="130000"/>
              </a:lnSpc>
              <a:spcAft>
                <a:spcPts val="0"/>
              </a:spcAft>
            </a:pPr>
            <a:r>
              <a:rPr lang="en-US" altLang="zh-CN" sz="3200" b="1" dirty="0">
                <a:latin typeface="Times New Roman" panose="02020603050405020304" pitchFamily="18" charset="0"/>
                <a:ea typeface="仿宋" panose="02010609060101010101" pitchFamily="49" charset="-122"/>
                <a:cs typeface="Times New Roman" panose="02020603050405020304" pitchFamily="18" charset="0"/>
              </a:rPr>
              <a:t>(</a:t>
            </a:r>
            <a:r>
              <a:rPr lang="zh-CN" altLang="zh-CN" sz="3200" b="1" dirty="0">
                <a:latin typeface="Times New Roman" panose="02020603050405020304" pitchFamily="18" charset="0"/>
                <a:ea typeface="仿宋" panose="02010609060101010101" pitchFamily="49" charset="-122"/>
                <a:cs typeface="Times New Roman" panose="02020603050405020304" pitchFamily="18" charset="0"/>
              </a:rPr>
              <a:t>选自《三峡》</a:t>
            </a:r>
            <a:r>
              <a:rPr lang="en-US" altLang="zh-CN" sz="3200" b="1" dirty="0">
                <a:latin typeface="Times New Roman" panose="02020603050405020304" pitchFamily="18" charset="0"/>
                <a:ea typeface="仿宋" panose="02010609060101010101" pitchFamily="49" charset="-122"/>
                <a:cs typeface="Times New Roman" panose="02020603050405020304" pitchFamily="18" charset="0"/>
              </a:rPr>
              <a:t>)</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196147471"/>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665654"/>
            <a:ext cx="10807700" cy="5780693"/>
          </a:xfrm>
          <a:prstGeom prst="rect">
            <a:avLst/>
          </a:prstGeom>
        </p:spPr>
        <p:txBody>
          <a:bodyPr>
            <a:spAutoFit/>
          </a:bodyPr>
          <a:lstStyle/>
          <a:p>
            <a:pPr indent="719455">
              <a:lnSpc>
                <a:spcPct val="130000"/>
              </a:lnSpc>
              <a:spcAft>
                <a:spcPts val="0"/>
              </a:spcAft>
            </a:pPr>
            <a:r>
              <a:rPr lang="zh-CN" altLang="zh-CN" sz="3200" b="1" dirty="0">
                <a:latin typeface="Arial" panose="020B0604020202020204" pitchFamily="34" charset="0"/>
                <a:ea typeface="黑体" panose="02010609060101010101" pitchFamily="49" charset="-122"/>
                <a:cs typeface="Times New Roman" panose="02020603050405020304" pitchFamily="18" charset="0"/>
              </a:rPr>
              <a:t>［乙］</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从山门</a:t>
            </a:r>
            <a:r>
              <a:rPr lang="zh-CN" altLang="zh-CN" sz="3200" b="1" spc="-2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右</a:t>
            </a:r>
            <a:r>
              <a:rPr lang="zh-CN" altLang="zh-CN" sz="3200" b="1" baseline="-25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折，得石径。</a:t>
            </a:r>
            <a:r>
              <a:rPr lang="zh-CN" altLang="zh-CN" sz="3200" b="1" u="sng" dirty="0">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数步，闻疾雷声，心悸。</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山僧曰：</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此瀑声也。</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indent="719455">
              <a:lnSpc>
                <a:spcPct val="130000"/>
              </a:lnSpc>
              <a:spcAft>
                <a:spcPts val="0"/>
              </a:spcAft>
            </a:pPr>
            <a:r>
              <a:rPr lang="zh-CN" altLang="zh-CN" sz="3200" b="1" u="wavy" dirty="0">
                <a:latin typeface="Times New Roman" panose="02020603050405020304" pitchFamily="18" charset="0"/>
                <a:ea typeface="楷体" panose="02010609060101010101" pitchFamily="49" charset="-122"/>
                <a:cs typeface="Times New Roman" panose="02020603050405020304" pitchFamily="18" charset="0"/>
              </a:rPr>
              <a:t>疾趋度石罅</a:t>
            </a:r>
            <a:r>
              <a:rPr lang="zh-CN" altLang="zh-CN" sz="3200" b="1" u="wavy" baseline="30000" dirty="0">
                <a:latin typeface="Calibri" panose="020F0502020204030204" pitchFamily="34" charset="0"/>
                <a:ea typeface="宋体" panose="02010600030101010101" pitchFamily="2" charset="-122"/>
                <a:cs typeface="宋体" panose="02010600030101010101" pitchFamily="2" charset="-122"/>
              </a:rPr>
              <a:t>②</a:t>
            </a:r>
            <a:r>
              <a:rPr lang="zh-CN" altLang="zh-CN" sz="3200" b="1" u="wavy" dirty="0">
                <a:latin typeface="Times New Roman" panose="02020603050405020304" pitchFamily="18" charset="0"/>
                <a:ea typeface="楷体" panose="02010609060101010101" pitchFamily="49" charset="-122"/>
                <a:cs typeface="Times New Roman" panose="02020603050405020304" pitchFamily="18" charset="0"/>
              </a:rPr>
              <a:t>瀑见。</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瀑行青壁间，撼山掉</a:t>
            </a:r>
            <a:r>
              <a:rPr lang="zh-CN" altLang="zh-CN" sz="3200" b="1" baseline="30000" dirty="0">
                <a:latin typeface="Calibri" panose="020F0502020204030204" pitchFamily="34" charset="0"/>
                <a:ea typeface="宋体" panose="02010600030101010101" pitchFamily="2" charset="-122"/>
                <a:cs typeface="宋体" panose="02010600030101010101" pitchFamily="2" charset="-122"/>
              </a:rPr>
              <a:t>③</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谷，喷雪直下，怒石横激</a:t>
            </a:r>
            <a:r>
              <a:rPr lang="zh-CN" altLang="zh-CN" sz="3200" b="1" baseline="30000" dirty="0">
                <a:latin typeface="Calibri" panose="020F0502020204030204" pitchFamily="34" charset="0"/>
                <a:ea typeface="宋体" panose="02010600030101010101" pitchFamily="2" charset="-122"/>
                <a:cs typeface="宋体" panose="02010600030101010101" pitchFamily="2" charset="-122"/>
              </a:rPr>
              <a:t>④</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如虹，忽卷掣折</a:t>
            </a:r>
            <a:r>
              <a:rPr lang="zh-CN" altLang="zh-CN" sz="3200" b="1" baseline="30000" dirty="0">
                <a:latin typeface="Calibri" panose="020F0502020204030204" pitchFamily="34" charset="0"/>
                <a:ea typeface="宋体" panose="02010600030101010101" pitchFamily="2" charset="-122"/>
                <a:cs typeface="宋体" panose="02010600030101010101" pitchFamily="2" charset="-122"/>
              </a:rPr>
              <a:t>⑤</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而后注，水态愈伟，山行之极观也。</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indent="719455">
              <a:lnSpc>
                <a:spcPct val="130000"/>
              </a:lnSpc>
              <a:spcAft>
                <a:spcPts val="0"/>
              </a:spcAft>
            </a:pP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游人坐欹</a:t>
            </a:r>
            <a:r>
              <a:rPr lang="zh-CN" altLang="zh-CN" sz="3200" b="1" baseline="30000" dirty="0">
                <a:latin typeface="Calibri" panose="020F0502020204030204" pitchFamily="34" charset="0"/>
                <a:ea typeface="宋体" panose="02010600030101010101" pitchFamily="2" charset="-122"/>
                <a:cs typeface="宋体" panose="02010600030101010101" pitchFamily="2" charset="-122"/>
              </a:rPr>
              <a:t>⑥</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岩下望，以面受沫，乍若披丝，虚空</a:t>
            </a:r>
            <a:r>
              <a:rPr lang="zh-CN" altLang="zh-CN" sz="3200" b="1" spc="-2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皆</a:t>
            </a:r>
            <a:r>
              <a:rPr lang="zh-CN" altLang="zh-CN" sz="3200" b="1" baseline="-25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纬，至飞雨泻崖，而犹不忍去。</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indent="719455">
              <a:lnSpc>
                <a:spcPct val="130000"/>
              </a:lnSpc>
              <a:spcAft>
                <a:spcPts val="0"/>
              </a:spcAft>
            </a:pP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暮归，各赋诗。所目既奇，思亦变幻。</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gn="r">
              <a:lnSpc>
                <a:spcPct val="130000"/>
              </a:lnSpc>
              <a:spcAft>
                <a:spcPts val="0"/>
              </a:spcAft>
            </a:pPr>
            <a:r>
              <a:rPr lang="en-US" altLang="zh-CN" sz="3200" b="1" dirty="0">
                <a:latin typeface="Times New Roman" panose="02020603050405020304" pitchFamily="18" charset="0"/>
                <a:ea typeface="仿宋" panose="02010609060101010101" pitchFamily="49" charset="-122"/>
                <a:cs typeface="Times New Roman" panose="02020603050405020304" pitchFamily="18" charset="0"/>
              </a:rPr>
              <a:t>(</a:t>
            </a:r>
            <a:r>
              <a:rPr lang="zh-CN" altLang="zh-CN" sz="3200" b="1" dirty="0">
                <a:latin typeface="Times New Roman" panose="02020603050405020304" pitchFamily="18" charset="0"/>
                <a:ea typeface="仿宋" panose="02010609060101010101" pitchFamily="49" charset="-122"/>
                <a:cs typeface="Times New Roman" panose="02020603050405020304" pitchFamily="18" charset="0"/>
              </a:rPr>
              <a:t>节选自《观第五泄</a:t>
            </a:r>
            <a:r>
              <a:rPr lang="zh-CN" altLang="zh-CN" sz="3200" b="1" baseline="30000" dirty="0">
                <a:latin typeface="Calibri" panose="020F0502020204030204" pitchFamily="34" charset="0"/>
                <a:ea typeface="宋体" panose="02010600030101010101" pitchFamily="2" charset="-122"/>
                <a:cs typeface="宋体" panose="02010600030101010101" pitchFamily="2" charset="-122"/>
              </a:rPr>
              <a:t>①</a:t>
            </a:r>
            <a:r>
              <a:rPr lang="zh-CN" altLang="zh-CN" sz="3200" b="1" dirty="0">
                <a:latin typeface="Times New Roman" panose="02020603050405020304" pitchFamily="18" charset="0"/>
                <a:ea typeface="仿宋" panose="02010609060101010101" pitchFamily="49" charset="-122"/>
                <a:cs typeface="Times New Roman" panose="02020603050405020304" pitchFamily="18" charset="0"/>
              </a:rPr>
              <a:t>记》</a:t>
            </a:r>
            <a:r>
              <a:rPr lang="en-US" altLang="zh-CN" sz="3200" b="1" dirty="0" smtClean="0">
                <a:latin typeface="Times New Roman" panose="02020603050405020304" pitchFamily="18" charset="0"/>
                <a:ea typeface="仿宋" panose="02010609060101010101" pitchFamily="49" charset="-122"/>
                <a:cs typeface="Times New Roman" panose="02020603050405020304" pitchFamily="18" charset="0"/>
              </a:rPr>
              <a:t>)</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739200901"/>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79450" y="2642886"/>
            <a:ext cx="10833100" cy="1953227"/>
          </a:xfrm>
          <a:prstGeom prst="rect">
            <a:avLst/>
          </a:prstGeom>
        </p:spPr>
        <p:txBody>
          <a:bodyPr>
            <a:spAutoFit/>
          </a:bodyPr>
          <a:lstStyle/>
          <a:p>
            <a:pPr indent="719455">
              <a:lnSpc>
                <a:spcPct val="130000"/>
              </a:lnSpc>
              <a:spcAft>
                <a:spcPts val="0"/>
              </a:spcAft>
            </a:pPr>
            <a:r>
              <a:rPr lang="zh-CN" altLang="zh-CN" sz="3200" b="1" dirty="0">
                <a:latin typeface="Arial" panose="020B0604020202020204" pitchFamily="34" charset="0"/>
                <a:ea typeface="黑体" panose="02010609060101010101" pitchFamily="49" charset="-122"/>
                <a:cs typeface="Times New Roman" panose="02020603050405020304" pitchFamily="18" charset="0"/>
              </a:rPr>
              <a:t>［注］</a:t>
            </a:r>
            <a:r>
              <a:rPr lang="zh-CN" altLang="zh-CN" sz="3200" b="1" dirty="0">
                <a:latin typeface="Calibri" panose="020F0502020204030204" pitchFamily="34" charset="0"/>
                <a:ea typeface="宋体" panose="02010600030101010101" pitchFamily="2" charset="-122"/>
                <a:cs typeface="宋体" panose="02010600030101010101" pitchFamily="2" charset="-122"/>
              </a:rPr>
              <a:t>①</a:t>
            </a:r>
            <a:r>
              <a:rPr lang="zh-CN" altLang="zh-CN" sz="3200" b="1" dirty="0">
                <a:latin typeface="Times New Roman" panose="02020603050405020304" pitchFamily="18" charset="0"/>
                <a:ea typeface="仿宋" panose="02010609060101010101" pitchFamily="49" charset="-122"/>
                <a:cs typeface="Times New Roman" panose="02020603050405020304" pitchFamily="18" charset="0"/>
              </a:rPr>
              <a:t>第五泄：第五级瀑布，今浙江境内。</a:t>
            </a:r>
            <a:r>
              <a:rPr lang="zh-CN" altLang="zh-CN" sz="3200" b="1" dirty="0">
                <a:latin typeface="Calibri" panose="020F0502020204030204" pitchFamily="34" charset="0"/>
                <a:ea typeface="宋体" panose="02010600030101010101" pitchFamily="2" charset="-122"/>
                <a:cs typeface="宋体" panose="02010600030101010101" pitchFamily="2" charset="-122"/>
              </a:rPr>
              <a:t>②</a:t>
            </a:r>
            <a:r>
              <a:rPr lang="zh-CN" altLang="zh-CN" sz="3200" b="1" dirty="0">
                <a:latin typeface="Times New Roman" panose="02020603050405020304" pitchFamily="18" charset="0"/>
                <a:ea typeface="仿宋" panose="02010609060101010101" pitchFamily="49" charset="-122"/>
                <a:cs typeface="Times New Roman" panose="02020603050405020304" pitchFamily="18" charset="0"/>
              </a:rPr>
              <a:t>罅</a:t>
            </a:r>
            <a:r>
              <a:rPr lang="en-US" altLang="zh-CN" sz="3200" b="1" dirty="0">
                <a:latin typeface="Times New Roman" panose="02020603050405020304" pitchFamily="18" charset="0"/>
                <a:ea typeface="仿宋" panose="02010609060101010101" pitchFamily="49" charset="-122"/>
                <a:cs typeface="Times New Roman" panose="02020603050405020304" pitchFamily="18" charset="0"/>
              </a:rPr>
              <a:t>(</a:t>
            </a:r>
            <a:r>
              <a:rPr lang="en-US" altLang="zh-CN" sz="3200" b="1" dirty="0" err="1">
                <a:latin typeface="Times New Roman" panose="02020603050405020304" pitchFamily="18" charset="0"/>
                <a:ea typeface="宋体" panose="02010600030101010101" pitchFamily="2" charset="-122"/>
                <a:cs typeface="Times New Roman" panose="02020603050405020304" pitchFamily="18" charset="0"/>
              </a:rPr>
              <a:t>xi</a:t>
            </a:r>
            <a:r>
              <a:rPr lang="en-US" altLang="zh-CN" sz="3200" b="1" dirty="0" err="1">
                <a:latin typeface="宋体" panose="02010600030101010101" pitchFamily="2" charset="-122"/>
                <a:ea typeface="宋体" panose="02010600030101010101" pitchFamily="2" charset="-122"/>
                <a:cs typeface="Times New Roman" panose="02020603050405020304" pitchFamily="18" charset="0"/>
              </a:rPr>
              <a:t>à</a:t>
            </a:r>
            <a:r>
              <a:rPr lang="en-US" altLang="zh-CN" sz="3200" b="1" dirty="0">
                <a:latin typeface="Times New Roman" panose="02020603050405020304" pitchFamily="18" charset="0"/>
                <a:ea typeface="仿宋" panose="02010609060101010101" pitchFamily="49" charset="-122"/>
                <a:cs typeface="Times New Roman" panose="02020603050405020304" pitchFamily="18" charset="0"/>
              </a:rPr>
              <a:t>)</a:t>
            </a:r>
            <a:r>
              <a:rPr lang="zh-CN" altLang="zh-CN" sz="3200" b="1" dirty="0">
                <a:latin typeface="Times New Roman" panose="02020603050405020304" pitchFamily="18" charset="0"/>
                <a:ea typeface="仿宋" panose="02010609060101010101" pitchFamily="49" charset="-122"/>
                <a:cs typeface="Times New Roman" panose="02020603050405020304" pitchFamily="18" charset="0"/>
              </a:rPr>
              <a:t>：缝隙，裂隙。</a:t>
            </a:r>
            <a:r>
              <a:rPr lang="zh-CN" altLang="zh-CN" sz="3200" b="1" dirty="0">
                <a:latin typeface="Calibri" panose="020F0502020204030204" pitchFamily="34" charset="0"/>
                <a:ea typeface="宋体" panose="02010600030101010101" pitchFamily="2" charset="-122"/>
                <a:cs typeface="宋体" panose="02010600030101010101" pitchFamily="2" charset="-122"/>
              </a:rPr>
              <a:t>③</a:t>
            </a:r>
            <a:r>
              <a:rPr lang="zh-CN" altLang="zh-CN" sz="3200" b="1" dirty="0">
                <a:latin typeface="Times New Roman" panose="02020603050405020304" pitchFamily="18" charset="0"/>
                <a:ea typeface="仿宋" panose="02010609060101010101" pitchFamily="49" charset="-122"/>
                <a:cs typeface="Times New Roman" panose="02020603050405020304" pitchFamily="18" charset="0"/>
              </a:rPr>
              <a:t>掉：摇动。</a:t>
            </a:r>
            <a:r>
              <a:rPr lang="zh-CN" altLang="zh-CN" sz="3200" b="1" dirty="0">
                <a:latin typeface="Calibri" panose="020F0502020204030204" pitchFamily="34" charset="0"/>
                <a:ea typeface="宋体" panose="02010600030101010101" pitchFamily="2" charset="-122"/>
                <a:cs typeface="宋体" panose="02010600030101010101" pitchFamily="2" charset="-122"/>
              </a:rPr>
              <a:t>④</a:t>
            </a:r>
            <a:r>
              <a:rPr lang="zh-CN" altLang="zh-CN" sz="3200" b="1" dirty="0">
                <a:latin typeface="Times New Roman" panose="02020603050405020304" pitchFamily="18" charset="0"/>
                <a:ea typeface="仿宋" panose="02010609060101010101" pitchFamily="49" charset="-122"/>
                <a:cs typeface="Times New Roman" panose="02020603050405020304" pitchFamily="18" charset="0"/>
              </a:rPr>
              <a:t>怒石横激：突兀的岩石横拦瀑布，激起水花。</a:t>
            </a:r>
            <a:r>
              <a:rPr lang="zh-CN" altLang="zh-CN" sz="3200" b="1" dirty="0">
                <a:latin typeface="Calibri" panose="020F0502020204030204" pitchFamily="34" charset="0"/>
                <a:ea typeface="宋体" panose="02010600030101010101" pitchFamily="2" charset="-122"/>
                <a:cs typeface="宋体" panose="02010600030101010101" pitchFamily="2" charset="-122"/>
              </a:rPr>
              <a:t>⑤</a:t>
            </a:r>
            <a:r>
              <a:rPr lang="zh-CN" altLang="zh-CN" sz="3200" b="1" dirty="0">
                <a:latin typeface="Times New Roman" panose="02020603050405020304" pitchFamily="18" charset="0"/>
                <a:ea typeface="仿宋" panose="02010609060101010101" pitchFamily="49" charset="-122"/>
                <a:cs typeface="Times New Roman" panose="02020603050405020304" pitchFamily="18" charset="0"/>
              </a:rPr>
              <a:t>掣折：转折。</a:t>
            </a:r>
            <a:r>
              <a:rPr lang="zh-CN" altLang="zh-CN" sz="3200" b="1" dirty="0">
                <a:latin typeface="Calibri" panose="020F0502020204030204" pitchFamily="34" charset="0"/>
                <a:ea typeface="宋体" panose="02010600030101010101" pitchFamily="2" charset="-122"/>
                <a:cs typeface="宋体" panose="02010600030101010101" pitchFamily="2" charset="-122"/>
              </a:rPr>
              <a:t>⑥</a:t>
            </a:r>
            <a:r>
              <a:rPr lang="zh-CN" altLang="zh-CN" sz="3200" b="1" dirty="0">
                <a:latin typeface="Times New Roman" panose="02020603050405020304" pitchFamily="18" charset="0"/>
                <a:ea typeface="仿宋" panose="02010609060101010101" pitchFamily="49" charset="-122"/>
                <a:cs typeface="Times New Roman" panose="02020603050405020304" pitchFamily="18" charset="0"/>
              </a:rPr>
              <a:t>欹</a:t>
            </a:r>
            <a:r>
              <a:rPr lang="en-US" altLang="zh-CN" sz="3200" b="1" dirty="0">
                <a:latin typeface="Times New Roman" panose="02020603050405020304" pitchFamily="18" charset="0"/>
                <a:ea typeface="仿宋" panose="02010609060101010101" pitchFamily="49" charset="-122"/>
                <a:cs typeface="Times New Roman" panose="02020603050405020304" pitchFamily="18" charset="0"/>
              </a:rPr>
              <a:t>(</a:t>
            </a:r>
            <a:r>
              <a:rPr lang="en-US" altLang="zh-CN" sz="3200" b="1" dirty="0" err="1">
                <a:latin typeface="Times New Roman" panose="02020603050405020304" pitchFamily="18" charset="0"/>
                <a:ea typeface="宋体" panose="02010600030101010101" pitchFamily="2" charset="-122"/>
                <a:cs typeface="Times New Roman" panose="02020603050405020304" pitchFamily="18" charset="0"/>
              </a:rPr>
              <a:t>q</a:t>
            </a:r>
            <a:r>
              <a:rPr lang="en-US" altLang="zh-CN" sz="3200" b="1" dirty="0" err="1">
                <a:latin typeface="宋体" panose="02010600030101010101" pitchFamily="2" charset="-122"/>
                <a:ea typeface="宋体" panose="02010600030101010101" pitchFamily="2" charset="-122"/>
                <a:cs typeface="Times New Roman" panose="02020603050405020304" pitchFamily="18" charset="0"/>
              </a:rPr>
              <a:t>ī</a:t>
            </a:r>
            <a:r>
              <a:rPr lang="en-US" altLang="zh-CN" sz="3200" b="1" dirty="0">
                <a:latin typeface="Times New Roman" panose="02020603050405020304" pitchFamily="18" charset="0"/>
                <a:ea typeface="仿宋" panose="02010609060101010101" pitchFamily="49" charset="-122"/>
                <a:cs typeface="Times New Roman" panose="02020603050405020304" pitchFamily="18" charset="0"/>
              </a:rPr>
              <a:t>)</a:t>
            </a:r>
            <a:r>
              <a:rPr lang="zh-CN" altLang="zh-CN" sz="3200" b="1" dirty="0">
                <a:latin typeface="Times New Roman" panose="02020603050405020304" pitchFamily="18" charset="0"/>
                <a:ea typeface="仿宋" panose="02010609060101010101" pitchFamily="49" charset="-122"/>
                <a:cs typeface="Times New Roman" panose="02020603050405020304" pitchFamily="18" charset="0"/>
              </a:rPr>
              <a:t>：斜靠。</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4114060382"/>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679450" y="5903305"/>
            <a:ext cx="3708066" cy="672877"/>
          </a:xfrm>
          <a:prstGeom prst="rect">
            <a:avLst/>
          </a:prstGeom>
        </p:spPr>
        <p:txBody>
          <a:bodyPr wrap="none">
            <a:spAutoFit/>
          </a:bodyPr>
          <a:lstStyle/>
          <a:p>
            <a:pPr>
              <a:lnSpc>
                <a:spcPct val="130000"/>
              </a:lnSpc>
              <a:spcAft>
                <a:spcPts val="0"/>
              </a:spcAft>
            </a:pPr>
            <a:r>
              <a:rPr lang="zh-CN"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疾趋</a:t>
            </a:r>
            <a:r>
              <a:rPr lang="en-US" altLang="zh-CN" sz="3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度石罅</a:t>
            </a:r>
            <a:r>
              <a:rPr lang="en-US" altLang="zh-CN" sz="3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FF0000"/>
                </a:solidFill>
                <a:latin typeface="Arial" panose="020B0604020202020204" pitchFamily="34" charset="0"/>
                <a:ea typeface="黑体" panose="02010609060101010101" pitchFamily="49" charset="-122"/>
                <a:cs typeface="Times New Roman" panose="02020603050405020304" pitchFamily="18" charset="0"/>
              </a:rPr>
              <a:t>瀑见。</a:t>
            </a:r>
            <a:endParaRPr lang="zh-CN" altLang="zh-CN" sz="3200" dirty="0">
              <a:solidFill>
                <a:srgbClr val="FF0000"/>
              </a:solidFill>
              <a:latin typeface="Calibri" panose="020F0502020204030204" pitchFamily="34" charset="0"/>
              <a:ea typeface="宋体" panose="02010600030101010101" pitchFamily="2" charset="-122"/>
              <a:cs typeface="Times New Roman" panose="02020603050405020304" pitchFamily="18" charset="0"/>
            </a:endParaRPr>
          </a:p>
        </p:txBody>
      </p:sp>
      <p:sp>
        <p:nvSpPr>
          <p:cNvPr id="2" name="矩形 1"/>
          <p:cNvSpPr>
            <a:spLocks noChangeAspect="1"/>
          </p:cNvSpPr>
          <p:nvPr/>
        </p:nvSpPr>
        <p:spPr>
          <a:xfrm>
            <a:off x="692150" y="689570"/>
            <a:ext cx="10807700" cy="5213735"/>
          </a:xfrm>
          <a:prstGeom prst="rect">
            <a:avLst/>
          </a:prstGeom>
        </p:spPr>
        <p:txBody>
          <a:bodyPr>
            <a:spAutoFit/>
          </a:bodyPr>
          <a:lstStyle/>
          <a:p>
            <a:pPr>
              <a:lnSpc>
                <a:spcPct val="130000"/>
              </a:lnSpc>
              <a:spcAft>
                <a:spcPts val="0"/>
              </a:spcAf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17</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解释下列加点词在文中的意思。</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略无</a:t>
            </a:r>
            <a:r>
              <a:rPr lang="zh-CN" altLang="zh-CN" sz="3200" b="1" spc="-2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阙</a:t>
            </a:r>
            <a:r>
              <a:rPr lang="zh-CN" altLang="zh-CN" sz="3200" b="1" baseline="-25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处</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smtClean="0">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dirty="0" smtClean="0">
                <a:latin typeface="Times New Roman" panose="02020603050405020304" pitchFamily="18" charset="0"/>
                <a:ea typeface="宋体" panose="02010600030101010101" pitchFamily="2" charset="-122"/>
                <a:cs typeface="Times New Roman" panose="02020603050405020304" pitchFamily="18" charset="0"/>
              </a:rPr>
              <a:t>阙</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u="sng" dirty="0">
                <a:solidFill>
                  <a:srgbClr val="FF0000"/>
                </a:solidFill>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r>
              <a:rPr lang="en-US" altLang="zh-CN" sz="3200" b="1" u="sng" dirty="0" smtClean="0">
                <a:solidFill>
                  <a:srgbClr val="FF0000"/>
                </a:solidFill>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r>
              <a:rPr lang="zh-CN" altLang="en-US" sz="3200" b="1" u="sng"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zh-CN" altLang="en-US" sz="3200" b="1" u="sng" dirty="0" smtClean="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en-US" sz="3200" b="1" u="sng"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zh-CN" altLang="en-US" sz="3200" b="1" u="sng" dirty="0" smtClean="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en-US" sz="3200" b="1" u="sng"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200" b="1" u="sng" dirty="0" smtClean="0">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u="sng" dirty="0">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u="sng" dirty="0" smtClean="0">
                <a:solidFill>
                  <a:schemeClr val="bg1"/>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_</a:t>
            </a:r>
            <a:endParaRPr lang="zh-CN" altLang="zh-CN" sz="3200" dirty="0">
              <a:solidFill>
                <a:schemeClr val="bg1"/>
              </a:solidFill>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spc="-2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良</a:t>
            </a:r>
            <a:r>
              <a:rPr lang="zh-CN" altLang="zh-CN" sz="3200" b="1" baseline="-25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多趣味</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良：</a:t>
            </a:r>
            <a:r>
              <a:rPr lang="zh-CN" altLang="zh-CN" sz="3200" b="1" u="sng" dirty="0">
                <a:solidFill>
                  <a:srgbClr val="FF0000"/>
                </a:solidFill>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r>
              <a:rPr lang="zh-CN" altLang="en-US" sz="3200" b="1" u="sng"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200" b="1" u="sng" dirty="0" smtClean="0">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u="sng" dirty="0">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u="sng" dirty="0">
                <a:solidFill>
                  <a:schemeClr val="bg1"/>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_</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(3)</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从山门</a:t>
            </a:r>
            <a:r>
              <a:rPr lang="zh-CN" altLang="zh-CN" sz="3200" b="1" spc="-2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右</a:t>
            </a:r>
            <a:r>
              <a:rPr lang="zh-CN" altLang="zh-CN" sz="3200" b="1" baseline="-25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折</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dirty="0" smtClean="0">
                <a:latin typeface="Times New Roman" panose="02020603050405020304" pitchFamily="18" charset="0"/>
                <a:ea typeface="宋体" panose="02010600030101010101" pitchFamily="2" charset="-122"/>
                <a:cs typeface="Times New Roman" panose="02020603050405020304" pitchFamily="18" charset="0"/>
              </a:rPr>
              <a:t>右</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u="sng" dirty="0">
                <a:solidFill>
                  <a:srgbClr val="FF0000"/>
                </a:solidFill>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r>
              <a:rPr lang="zh-CN" altLang="en-US" sz="3200" b="1" u="sng"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200" b="1" u="sng" dirty="0" smtClean="0">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u="sng" dirty="0">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u="sng" dirty="0">
                <a:solidFill>
                  <a:schemeClr val="bg1"/>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_</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(4)</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虚空</a:t>
            </a:r>
            <a:r>
              <a:rPr lang="zh-CN" altLang="zh-CN" sz="3200" b="1" spc="-2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皆</a:t>
            </a:r>
            <a:r>
              <a:rPr lang="zh-CN" altLang="zh-CN" sz="3200" b="1" baseline="-25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纬</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皆：</a:t>
            </a:r>
            <a:r>
              <a:rPr lang="zh-CN" altLang="zh-CN" sz="3200" b="1" u="sng" dirty="0">
                <a:solidFill>
                  <a:srgbClr val="FF0000"/>
                </a:solidFill>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r>
              <a:rPr lang="zh-CN" altLang="en-US" sz="3200" b="1" u="sng"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200" b="1" u="sng" dirty="0" smtClean="0">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u="sng" dirty="0">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u="sng" dirty="0">
                <a:solidFill>
                  <a:schemeClr val="bg1"/>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_</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18</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文中画波浪线的部分有两处需要断句，请在相应位置用“</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”标出。</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3200" b="1" dirty="0">
                <a:latin typeface="Arial" panose="020B0604020202020204" pitchFamily="34" charset="0"/>
                <a:ea typeface="黑体" panose="02010609060101010101" pitchFamily="49" charset="-122"/>
                <a:cs typeface="Times New Roman" panose="02020603050405020304" pitchFamily="18" charset="0"/>
              </a:rPr>
              <a:t>疾</a:t>
            </a:r>
            <a:r>
              <a:rPr lang="zh-CN" altLang="zh-CN" sz="3200" b="1" dirty="0" smtClean="0">
                <a:latin typeface="Arial" panose="020B0604020202020204" pitchFamily="34" charset="0"/>
                <a:ea typeface="黑体" panose="02010609060101010101" pitchFamily="49" charset="-122"/>
                <a:cs typeface="Times New Roman" panose="02020603050405020304" pitchFamily="18" charset="0"/>
              </a:rPr>
              <a:t>趋度</a:t>
            </a:r>
            <a:r>
              <a:rPr lang="zh-CN" altLang="zh-CN" sz="3200" b="1" dirty="0">
                <a:latin typeface="Arial" panose="020B0604020202020204" pitchFamily="34" charset="0"/>
                <a:ea typeface="黑体" panose="02010609060101010101" pitchFamily="49" charset="-122"/>
                <a:cs typeface="Times New Roman" panose="02020603050405020304" pitchFamily="18" charset="0"/>
              </a:rPr>
              <a:t>石</a:t>
            </a:r>
            <a:r>
              <a:rPr lang="zh-CN" altLang="zh-CN" sz="3200" b="1" dirty="0" smtClean="0">
                <a:latin typeface="Arial" panose="020B0604020202020204" pitchFamily="34" charset="0"/>
                <a:ea typeface="黑体" panose="02010609060101010101" pitchFamily="49" charset="-122"/>
                <a:cs typeface="Times New Roman" panose="02020603050405020304" pitchFamily="18" charset="0"/>
              </a:rPr>
              <a:t>罅瀑</a:t>
            </a:r>
            <a:r>
              <a:rPr lang="zh-CN" altLang="zh-CN" sz="3200" b="1" dirty="0">
                <a:latin typeface="Arial" panose="020B0604020202020204" pitchFamily="34" charset="0"/>
                <a:ea typeface="黑体" panose="02010609060101010101" pitchFamily="49" charset="-122"/>
                <a:cs typeface="Times New Roman" panose="02020603050405020304" pitchFamily="18" charset="0"/>
              </a:rPr>
              <a:t>见</a:t>
            </a:r>
            <a:r>
              <a:rPr lang="zh-CN" altLang="zh-CN" sz="3200" b="1" dirty="0" smtClean="0">
                <a:latin typeface="Arial" panose="020B0604020202020204" pitchFamily="34" charset="0"/>
                <a:ea typeface="黑体" panose="02010609060101010101" pitchFamily="49" charset="-122"/>
                <a:cs typeface="Times New Roman" panose="02020603050405020304" pitchFamily="18" charset="0"/>
              </a:rPr>
              <a:t>。</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
        <p:nvSpPr>
          <p:cNvPr id="7" name="A_4d379"/>
          <p:cNvSpPr/>
          <p:nvPr/>
        </p:nvSpPr>
        <p:spPr>
          <a:xfrm>
            <a:off x="5042853" y="3322026"/>
            <a:ext cx="1109726" cy="475488"/>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3200" b="1" smtClean="0">
                <a:solidFill>
                  <a:srgbClr val="FF0000"/>
                </a:solidFill>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r>
              <a:rPr lang="zh-CN" altLang="zh-CN" sz="3200" b="1" smtClean="0">
                <a:solidFill>
                  <a:srgbClr val="FF0000"/>
                </a:solidFill>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r>
              <a:rPr lang="zh-CN" altLang="zh-CN" sz="32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都</a:t>
            </a:r>
            <a:r>
              <a:rPr lang="en-US" altLang="zh-CN" sz="3200" b="1">
                <a:solidFill>
                  <a:prstClr val="black"/>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a:p>
        </p:txBody>
      </p:sp>
      <p:sp>
        <p:nvSpPr>
          <p:cNvPr id="6" name="A_c80b6"/>
          <p:cNvSpPr/>
          <p:nvPr/>
        </p:nvSpPr>
        <p:spPr>
          <a:xfrm>
            <a:off x="5044440" y="2688042"/>
            <a:ext cx="1517714" cy="475488"/>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3200" b="1">
                <a:solidFill>
                  <a:srgbClr val="FF0000"/>
                </a:solidFill>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r>
              <a:rPr lang="zh-CN" altLang="zh-CN" sz="32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向右</a:t>
            </a:r>
            <a:r>
              <a:rPr lang="en-US" altLang="zh-CN" sz="3200" b="1">
                <a:solidFill>
                  <a:prstClr val="black"/>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a:p>
        </p:txBody>
      </p:sp>
      <p:sp>
        <p:nvSpPr>
          <p:cNvPr id="5" name="A_ab69f"/>
          <p:cNvSpPr/>
          <p:nvPr/>
        </p:nvSpPr>
        <p:spPr>
          <a:xfrm>
            <a:off x="5042853" y="2054058"/>
            <a:ext cx="1925701" cy="475488"/>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3200" b="1">
                <a:solidFill>
                  <a:srgbClr val="FF0000"/>
                </a:solidFill>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r>
              <a:rPr lang="zh-CN" altLang="zh-CN" sz="32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甚，很</a:t>
            </a:r>
            <a:r>
              <a:rPr lang="en-US" altLang="zh-CN" sz="3200" b="1">
                <a:solidFill>
                  <a:prstClr val="black"/>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a:p>
        </p:txBody>
      </p:sp>
      <p:sp>
        <p:nvSpPr>
          <p:cNvPr id="4" name="A_71237"/>
          <p:cNvSpPr/>
          <p:nvPr/>
        </p:nvSpPr>
        <p:spPr>
          <a:xfrm>
            <a:off x="5047615" y="1420074"/>
            <a:ext cx="4781614" cy="475488"/>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3200" b="1">
                <a:solidFill>
                  <a:srgbClr val="FF0000"/>
                </a:solidFill>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r>
              <a:rPr lang="zh-CN" altLang="zh-CN" sz="32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同</a:t>
            </a:r>
            <a:r>
              <a:rPr lang="zh-CN" altLang="zh-CN" sz="32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缺</a:t>
            </a:r>
            <a:r>
              <a:rPr lang="zh-CN" altLang="zh-CN" sz="32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，空隙、缺口</a:t>
            </a:r>
            <a:r>
              <a:rPr lang="en-US" altLang="zh-CN" sz="3200" b="1">
                <a:solidFill>
                  <a:prstClr val="black"/>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a:p>
        </p:txBody>
      </p:sp>
    </p:spTree>
    <p:extLst>
      <p:ext uri="{BB962C8B-B14F-4D97-AF65-F5344CB8AC3E}">
        <p14:creationId xmlns:p14="http://schemas.microsoft.com/office/powerpoint/2010/main" val="28471776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5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3">
                                            <p:txEl>
                                              <p:pRg st="0" end="0"/>
                                            </p:txEl>
                                          </p:spTgt>
                                        </p:tgtEl>
                                        <p:attrNameLst>
                                          <p:attrName>style.visibility</p:attrName>
                                        </p:attrNameLst>
                                      </p:cBhvr>
                                      <p:to>
                                        <p:strVal val="visible"/>
                                      </p:to>
                                    </p:set>
                                    <p:animEffect transition="in" filter="fade">
                                      <p:cBhvr>
                                        <p:cTn id="2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6" grpId="0" animBg="1"/>
      <p:bldP spid="5" grpId="0" animBg="1"/>
      <p:bldP spid="4"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79450" y="722361"/>
            <a:ext cx="10833100" cy="5853910"/>
          </a:xfrm>
          <a:prstGeom prst="rect">
            <a:avLst/>
          </a:prstGeom>
        </p:spPr>
        <p:txBody>
          <a:bodyPr>
            <a:spAutoFit/>
          </a:bodyPr>
          <a:lstStyle/>
          <a:p>
            <a:pPr>
              <a:lnSpc>
                <a:spcPct val="130000"/>
              </a:lnSpc>
              <a:spcAft>
                <a:spcPts val="0"/>
              </a:spcAf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19</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把文中画横线的句子翻译成现代汉语。</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自非亭午夜分，不见曦月。</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u="sng" dirty="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zh-CN" altLang="en-US" sz="3200" b="1" u="sng"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200" b="1" u="sng" dirty="0" smtClean="0">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u="sng" dirty="0">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u="sng" dirty="0" smtClean="0">
                <a:solidFill>
                  <a:schemeClr val="bg1"/>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_</a:t>
            </a:r>
            <a:endParaRPr lang="zh-CN" altLang="zh-CN" sz="3200" dirty="0">
              <a:solidFill>
                <a:schemeClr val="bg1"/>
              </a:solidFill>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数步，闻疾雷声，心悸。</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u="sng" dirty="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zh-CN" altLang="en-US" sz="3200" b="1" u="sng"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200" b="1" u="sng" dirty="0" smtClean="0">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u="sng" dirty="0">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u="sng" dirty="0">
                <a:solidFill>
                  <a:schemeClr val="bg1"/>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_</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请概括［甲］［乙］两文写景的特点</a:t>
            </a:r>
            <a:r>
              <a:rPr lang="zh-CN" altLang="zh-CN" sz="3200" b="1" dirty="0" smtClean="0">
                <a:latin typeface="Times New Roman" panose="02020603050405020304" pitchFamily="18" charset="0"/>
                <a:ea typeface="宋体" panose="02010600030101010101" pitchFamily="2" charset="-122"/>
                <a:cs typeface="Times New Roman" panose="02020603050405020304" pitchFamily="18" charset="0"/>
              </a:rPr>
              <a:t>。</a:t>
            </a:r>
            <a:endParaRPr lang="en-US" altLang="zh-CN" sz="3200" b="1" dirty="0" smtClean="0">
              <a:latin typeface="Times New Roman" panose="02020603050405020304" pitchFamily="18"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dirty="0">
                <a:latin typeface="Times New Roman" panose="02020603050405020304" pitchFamily="18" charset="0"/>
                <a:ea typeface="宋体" panose="02010600030101010101" pitchFamily="2" charset="-122"/>
                <a:cs typeface="Times New Roman" panose="02020603050405020304" pitchFamily="18" charset="0"/>
              </a:rPr>
              <a:t>____________________________________________________________________________________________________________________________________________________________</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
        <p:nvSpPr>
          <p:cNvPr id="3" name="矩形 2"/>
          <p:cNvSpPr>
            <a:spLocks noChangeAspect="1"/>
          </p:cNvSpPr>
          <p:nvPr/>
        </p:nvSpPr>
        <p:spPr>
          <a:xfrm>
            <a:off x="679450" y="4515723"/>
            <a:ext cx="10833100" cy="2012859"/>
          </a:xfrm>
          <a:prstGeom prst="rect">
            <a:avLst/>
          </a:prstGeom>
        </p:spPr>
        <p:txBody>
          <a:bodyPr>
            <a:spAutoFit/>
          </a:bodyPr>
          <a:lstStyle/>
          <a:p>
            <a:pPr>
              <a:lnSpc>
                <a:spcPct val="130000"/>
              </a:lnSpc>
              <a:spcAft>
                <a:spcPts val="0"/>
              </a:spcAft>
            </a:pPr>
            <a:r>
              <a:rPr lang="en-US" altLang="zh-CN" sz="3200" b="1" dirty="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zh-CN" altLang="zh-CN" sz="32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［甲］文</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春冬之时，则素湍绿潭</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写出水清的特点。［乙］文</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水态愈伟，山行之极观也</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写出水的气势非常雄壮的特点。</a:t>
            </a:r>
            <a:r>
              <a:rPr lang="en-US"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3200" dirty="0">
              <a:solidFill>
                <a:srgbClr val="FF0000"/>
              </a:solidFill>
              <a:latin typeface="Calibri" panose="020F0502020204030204" pitchFamily="34" charset="0"/>
              <a:ea typeface="宋体" panose="02010600030101010101" pitchFamily="2" charset="-122"/>
              <a:cs typeface="Times New Roman" panose="02020603050405020304" pitchFamily="18" charset="0"/>
            </a:endParaRPr>
          </a:p>
        </p:txBody>
      </p:sp>
      <p:sp>
        <p:nvSpPr>
          <p:cNvPr id="5" name="A_4b33f"/>
          <p:cNvSpPr/>
          <p:nvPr/>
        </p:nvSpPr>
        <p:spPr>
          <a:xfrm>
            <a:off x="669290" y="3354817"/>
            <a:ext cx="8463025" cy="475488"/>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3200" b="1">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zh-CN" altLang="zh-CN" sz="32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走几步听到很响的打雷声，心里感到害怕。</a:t>
            </a:r>
            <a:r>
              <a:rPr lang="en-US" altLang="zh-CN" sz="3200" b="1">
                <a:solidFill>
                  <a:prstClr val="black"/>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a:p>
        </p:txBody>
      </p:sp>
      <p:sp>
        <p:nvSpPr>
          <p:cNvPr id="4" name="A_1de6b"/>
          <p:cNvSpPr/>
          <p:nvPr/>
        </p:nvSpPr>
        <p:spPr>
          <a:xfrm>
            <a:off x="669290" y="2086849"/>
            <a:ext cx="9279000" cy="475488"/>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3200" b="1">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zh-CN" altLang="zh-CN" sz="32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如果不是在正午或半夜，就看不见太阳或月亮。</a:t>
            </a:r>
            <a:r>
              <a:rPr lang="en-US" altLang="zh-CN" sz="3200" b="1">
                <a:solidFill>
                  <a:prstClr val="black"/>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a:p>
        </p:txBody>
      </p:sp>
    </p:spTree>
    <p:extLst>
      <p:ext uri="{BB962C8B-B14F-4D97-AF65-F5344CB8AC3E}">
        <p14:creationId xmlns:p14="http://schemas.microsoft.com/office/powerpoint/2010/main" val="26352926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0" end="0"/>
                                            </p:txEl>
                                          </p:spTgt>
                                        </p:tgtEl>
                                        <p:attrNameLst>
                                          <p:attrName>style.visibility</p:attrName>
                                        </p:attrNameLst>
                                      </p:cBhvr>
                                      <p:to>
                                        <p:strVal val="visible"/>
                                      </p:to>
                                    </p:set>
                                    <p:animEffect transition="in" filter="fade">
                                      <p:cBhvr>
                                        <p:cTn id="1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4"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679450" y="2002711"/>
            <a:ext cx="10833100" cy="3293209"/>
          </a:xfrm>
          <a:prstGeom prst="rect">
            <a:avLst/>
          </a:prstGeom>
        </p:spPr>
        <p:txBody>
          <a:bodyPr>
            <a:spAutoFit/>
          </a:bodyPr>
          <a:lstStyle/>
          <a:p>
            <a:pPr>
              <a:lnSpc>
                <a:spcPct val="130000"/>
              </a:lnSpc>
              <a:spcAft>
                <a:spcPts val="0"/>
              </a:spcAf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下列加点的字注音有误的一项是</a:t>
            </a:r>
            <a:r>
              <a:rPr lang="en-US" altLang="zh-CN" sz="3200" b="1">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a:solidFill>
                  <a:srgbClr val="FF0000"/>
                </a:solidFill>
                <a:latin typeface="Times New Roman" panose="02020603050405020304" pitchFamily="18" charset="0"/>
                <a:ea typeface="黑体" panose="02010609060101010101" pitchFamily="49" charset="-122"/>
                <a:cs typeface="Times New Roman" panose="02020603050405020304" pitchFamily="18" charset="0"/>
              </a:rPr>
              <a:t>   </a:t>
            </a:r>
            <a:r>
              <a:rPr lang="en-US" altLang="zh-CN" sz="32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smtClean="0">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smtClean="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spc="-2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凄</a:t>
            </a:r>
            <a:r>
              <a:rPr lang="zh-CN"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异</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err="1">
                <a:latin typeface="Times New Roman" panose="02020603050405020304" pitchFamily="18" charset="0"/>
                <a:ea typeface="宋体" panose="02010600030101010101" pitchFamily="2" charset="-122"/>
                <a:cs typeface="Times New Roman" panose="02020603050405020304" pitchFamily="18" charset="0"/>
              </a:rPr>
              <a:t>q</a:t>
            </a:r>
            <a:r>
              <a:rPr lang="en-US" altLang="zh-CN" sz="3200" b="1" dirty="0" err="1">
                <a:latin typeface="宋体" panose="02010600030101010101" pitchFamily="2" charset="-122"/>
                <a:ea typeface="宋体" panose="02010600030101010101" pitchFamily="2" charset="-122"/>
                <a:cs typeface="Times New Roman" panose="02020603050405020304" pitchFamily="18" charset="0"/>
              </a:rPr>
              <a:t>ī</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smtClean="0">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spc="-20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属</a:t>
            </a:r>
            <a:r>
              <a:rPr lang="zh-CN"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引</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err="1">
                <a:latin typeface="Times New Roman" panose="02020603050405020304" pitchFamily="18" charset="0"/>
                <a:ea typeface="宋体" panose="02010600030101010101" pitchFamily="2" charset="-122"/>
                <a:cs typeface="Times New Roman" panose="02020603050405020304" pitchFamily="18" charset="0"/>
              </a:rPr>
              <a:t>zh</a:t>
            </a:r>
            <a:r>
              <a:rPr lang="en-US" altLang="zh-CN" sz="3200" b="1" dirty="0" err="1">
                <a:latin typeface="宋体" panose="02010600030101010101" pitchFamily="2" charset="-122"/>
                <a:ea typeface="宋体" panose="02010600030101010101" pitchFamily="2" charset="-122"/>
                <a:cs typeface="Times New Roman" panose="02020603050405020304" pitchFamily="18" charset="0"/>
              </a:rPr>
              <a:t>ǔ</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smtClean="0">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dirty="0" smtClean="0">
                <a:latin typeface="Times New Roman" panose="02020603050405020304" pitchFamily="18" charset="0"/>
                <a:ea typeface="宋体" panose="02010600030101010101" pitchFamily="2" charset="-122"/>
                <a:cs typeface="Times New Roman" panose="02020603050405020304" pitchFamily="18" charset="0"/>
              </a:rPr>
              <a:t>素</a:t>
            </a:r>
            <a:r>
              <a:rPr lang="zh-CN" altLang="zh-CN" sz="3200" b="1" spc="-2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湍</a:t>
            </a:r>
            <a:r>
              <a:rPr lang="zh-CN"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err="1">
                <a:latin typeface="Times New Roman" panose="02020603050405020304" pitchFamily="18" charset="0"/>
                <a:ea typeface="宋体" panose="02010600030101010101" pitchFamily="2" charset="-122"/>
                <a:cs typeface="Times New Roman" panose="02020603050405020304" pitchFamily="18" charset="0"/>
              </a:rPr>
              <a:t>tu</a:t>
            </a:r>
            <a:r>
              <a:rPr lang="en-US" altLang="zh-CN" sz="3200" b="1" dirty="0" err="1">
                <a:latin typeface="宋体" panose="02010600030101010101" pitchFamily="2" charset="-122"/>
                <a:ea typeface="宋体" panose="02010600030101010101" pitchFamily="2" charset="-122"/>
                <a:cs typeface="Times New Roman" panose="02020603050405020304" pitchFamily="18" charset="0"/>
              </a:rPr>
              <a:t>ā</a:t>
            </a:r>
            <a:r>
              <a:rPr lang="en-US" altLang="zh-CN" sz="3200" b="1" dirty="0" err="1">
                <a:latin typeface="Times New Roman" panose="02020603050405020304" pitchFamily="18" charset="0"/>
                <a:ea typeface="宋体" panose="02010600030101010101" pitchFamily="2" charset="-122"/>
                <a:cs typeface="Times New Roman" panose="02020603050405020304" pitchFamily="18" charset="0"/>
              </a:rPr>
              <a:t>n</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B</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．沿</a:t>
            </a:r>
            <a:r>
              <a:rPr lang="zh-CN" altLang="zh-CN" sz="3200" b="1" spc="-2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溯</a:t>
            </a:r>
            <a:r>
              <a:rPr lang="zh-CN"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err="1">
                <a:latin typeface="Times New Roman" panose="02020603050405020304" pitchFamily="18" charset="0"/>
                <a:ea typeface="宋体" panose="02010600030101010101" pitchFamily="2" charset="-122"/>
                <a:cs typeface="Times New Roman" panose="02020603050405020304" pitchFamily="18" charset="0"/>
              </a:rPr>
              <a:t>s</a:t>
            </a:r>
            <a:r>
              <a:rPr lang="en-US" altLang="zh-CN" sz="3200" b="1" dirty="0" err="1">
                <a:latin typeface="宋体" panose="02010600030101010101" pitchFamily="2" charset="-122"/>
                <a:ea typeface="宋体" panose="02010600030101010101" pitchFamily="2" charset="-122"/>
                <a:cs typeface="Times New Roman" panose="02020603050405020304" pitchFamily="18" charset="0"/>
              </a:rPr>
              <a:t>ù</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spc="-2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阙</a:t>
            </a:r>
            <a:r>
              <a:rPr lang="zh-CN"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处</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err="1">
                <a:latin typeface="Times New Roman" panose="02020603050405020304" pitchFamily="18" charset="0"/>
                <a:ea typeface="宋体" panose="02010600030101010101" pitchFamily="2" charset="-122"/>
                <a:cs typeface="Times New Roman" panose="02020603050405020304" pitchFamily="18" charset="0"/>
              </a:rPr>
              <a:t>qu</a:t>
            </a:r>
            <a:r>
              <a:rPr lang="en-US" altLang="zh-CN" sz="3200" b="1" dirty="0" err="1">
                <a:latin typeface="宋体" panose="02010600030101010101" pitchFamily="2" charset="-122"/>
                <a:ea typeface="宋体" panose="02010600030101010101" pitchFamily="2" charset="-122"/>
                <a:cs typeface="Times New Roman" panose="02020603050405020304" pitchFamily="18" charset="0"/>
              </a:rPr>
              <a:t>ē</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绿</a:t>
            </a:r>
            <a:r>
              <a:rPr lang="zh-CN" altLang="zh-CN" sz="3200" b="1" spc="-2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潭</a:t>
            </a:r>
            <a:r>
              <a:rPr lang="zh-CN"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err="1">
                <a:latin typeface="Times New Roman" panose="02020603050405020304" pitchFamily="18" charset="0"/>
                <a:ea typeface="宋体" panose="02010600030101010101" pitchFamily="2" charset="-122"/>
                <a:cs typeface="Times New Roman" panose="02020603050405020304" pitchFamily="18" charset="0"/>
              </a:rPr>
              <a:t>t</a:t>
            </a:r>
            <a:r>
              <a:rPr lang="en-US" altLang="zh-CN" sz="3200" b="1" dirty="0" err="1">
                <a:latin typeface="宋体" panose="02010600030101010101" pitchFamily="2" charset="-122"/>
                <a:ea typeface="宋体" panose="02010600030101010101" pitchFamily="2" charset="-122"/>
                <a:cs typeface="Times New Roman" panose="02020603050405020304" pitchFamily="18" charset="0"/>
              </a:rPr>
              <a:t>á</a:t>
            </a:r>
            <a:r>
              <a:rPr lang="en-US" altLang="zh-CN" sz="3200" b="1" dirty="0" err="1">
                <a:latin typeface="Times New Roman" panose="02020603050405020304" pitchFamily="18" charset="0"/>
                <a:ea typeface="宋体" panose="02010600030101010101" pitchFamily="2" charset="-122"/>
                <a:cs typeface="Times New Roman" panose="02020603050405020304" pitchFamily="18" charset="0"/>
              </a:rPr>
              <a:t>n</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C</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．飞</a:t>
            </a:r>
            <a:r>
              <a:rPr lang="zh-CN" altLang="zh-CN" sz="3200" b="1" spc="-2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漱</a:t>
            </a:r>
            <a:r>
              <a:rPr lang="zh-CN"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err="1">
                <a:latin typeface="Times New Roman" panose="02020603050405020304" pitchFamily="18" charset="0"/>
                <a:ea typeface="宋体" panose="02010600030101010101" pitchFamily="2" charset="-122"/>
                <a:cs typeface="Times New Roman" panose="02020603050405020304" pitchFamily="18" charset="0"/>
              </a:rPr>
              <a:t>s</a:t>
            </a:r>
            <a:r>
              <a:rPr lang="en-US" altLang="zh-CN" sz="3200" b="1" dirty="0" err="1">
                <a:latin typeface="宋体" panose="02010600030101010101" pitchFamily="2" charset="-122"/>
                <a:ea typeface="宋体" panose="02010600030101010101" pitchFamily="2" charset="-122"/>
                <a:cs typeface="Times New Roman" panose="02020603050405020304" pitchFamily="18" charset="0"/>
              </a:rPr>
              <a:t>ù</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spc="-2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悬</a:t>
            </a:r>
            <a:r>
              <a:rPr lang="zh-CN"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泉</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err="1">
                <a:latin typeface="Times New Roman" panose="02020603050405020304" pitchFamily="18" charset="0"/>
                <a:ea typeface="宋体" panose="02010600030101010101" pitchFamily="2" charset="-122"/>
                <a:cs typeface="Times New Roman" panose="02020603050405020304" pitchFamily="18" charset="0"/>
              </a:rPr>
              <a:t>xu</a:t>
            </a:r>
            <a:r>
              <a:rPr lang="en-US" altLang="zh-CN" sz="3200" b="1" dirty="0" err="1">
                <a:latin typeface="宋体" panose="02010600030101010101" pitchFamily="2" charset="-122"/>
                <a:ea typeface="宋体" panose="02010600030101010101" pitchFamily="2" charset="-122"/>
                <a:cs typeface="Times New Roman" panose="02020603050405020304" pitchFamily="18" charset="0"/>
              </a:rPr>
              <a:t>á</a:t>
            </a:r>
            <a:r>
              <a:rPr lang="en-US" altLang="zh-CN" sz="3200" b="1" dirty="0" err="1">
                <a:latin typeface="Times New Roman" panose="02020603050405020304" pitchFamily="18" charset="0"/>
                <a:ea typeface="宋体" panose="02010600030101010101" pitchFamily="2" charset="-122"/>
                <a:cs typeface="Times New Roman" panose="02020603050405020304" pitchFamily="18" charset="0"/>
              </a:rPr>
              <a:t>n</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dirty="0" smtClean="0">
                <a:latin typeface="Times New Roman" panose="02020603050405020304" pitchFamily="18" charset="0"/>
                <a:ea typeface="宋体" panose="02010600030101010101" pitchFamily="2" charset="-122"/>
                <a:cs typeface="Times New Roman" panose="02020603050405020304" pitchFamily="18" charset="0"/>
              </a:rPr>
              <a:t>长</a:t>
            </a:r>
            <a:r>
              <a:rPr lang="zh-CN" altLang="zh-CN" sz="3200" b="1" spc="-20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啸</a:t>
            </a:r>
            <a:r>
              <a:rPr lang="zh-CN"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err="1">
                <a:latin typeface="Times New Roman" panose="02020603050405020304" pitchFamily="18" charset="0"/>
                <a:ea typeface="宋体" panose="02010600030101010101" pitchFamily="2" charset="-122"/>
                <a:cs typeface="Times New Roman" panose="02020603050405020304" pitchFamily="18" charset="0"/>
              </a:rPr>
              <a:t>xi</a:t>
            </a:r>
            <a:r>
              <a:rPr lang="en-US" altLang="zh-CN" sz="3200" b="1" dirty="0" err="1">
                <a:latin typeface="宋体" panose="02010600030101010101" pitchFamily="2" charset="-122"/>
                <a:ea typeface="宋体" panose="02010600030101010101" pitchFamily="2" charset="-122"/>
                <a:cs typeface="Times New Roman" panose="02020603050405020304" pitchFamily="18" charset="0"/>
              </a:rPr>
              <a:t>à</a:t>
            </a:r>
            <a:r>
              <a:rPr lang="en-US" altLang="zh-CN" sz="3200" b="1" dirty="0" err="1">
                <a:latin typeface="Times New Roman" panose="02020603050405020304" pitchFamily="18" charset="0"/>
                <a:ea typeface="宋体" panose="02010600030101010101" pitchFamily="2" charset="-122"/>
                <a:cs typeface="Times New Roman" panose="02020603050405020304" pitchFamily="18" charset="0"/>
              </a:rPr>
              <a:t>o</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D</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spc="-2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曦</a:t>
            </a:r>
            <a:r>
              <a:rPr lang="zh-CN"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月</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err="1">
                <a:latin typeface="Times New Roman" panose="02020603050405020304" pitchFamily="18" charset="0"/>
                <a:ea typeface="宋体" panose="02010600030101010101" pitchFamily="2" charset="-122"/>
                <a:cs typeface="Times New Roman" panose="02020603050405020304" pitchFamily="18" charset="0"/>
              </a:rPr>
              <a:t>x</a:t>
            </a:r>
            <a:r>
              <a:rPr lang="en-US" altLang="zh-CN" sz="3200" b="1" dirty="0" err="1">
                <a:latin typeface="宋体" panose="02010600030101010101" pitchFamily="2" charset="-122"/>
                <a:ea typeface="宋体" panose="02010600030101010101" pitchFamily="2" charset="-122"/>
                <a:cs typeface="Times New Roman" panose="02020603050405020304" pitchFamily="18" charset="0"/>
              </a:rPr>
              <a:t>ī</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spc="-2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略</a:t>
            </a:r>
            <a:r>
              <a:rPr lang="zh-CN"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无</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err="1">
                <a:latin typeface="Times New Roman" panose="02020603050405020304" pitchFamily="18" charset="0"/>
                <a:ea typeface="宋体" panose="02010600030101010101" pitchFamily="2" charset="-122"/>
                <a:cs typeface="Times New Roman" panose="02020603050405020304" pitchFamily="18" charset="0"/>
              </a:rPr>
              <a:t>l</a:t>
            </a:r>
            <a:r>
              <a:rPr lang="en-US" altLang="zh-CN" sz="3200" b="1" dirty="0" err="1">
                <a:latin typeface="宋体" panose="02010600030101010101" pitchFamily="2" charset="-122"/>
                <a:ea typeface="宋体" panose="02010600030101010101" pitchFamily="2" charset="-122"/>
                <a:cs typeface="Times New Roman" panose="02020603050405020304" pitchFamily="18" charset="0"/>
              </a:rPr>
              <a:t>üè</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smtClean="0">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dirty="0" smtClean="0">
                <a:latin typeface="Times New Roman" panose="02020603050405020304" pitchFamily="18" charset="0"/>
                <a:ea typeface="宋体" panose="02010600030101010101" pitchFamily="2" charset="-122"/>
                <a:cs typeface="Times New Roman" panose="02020603050405020304" pitchFamily="18" charset="0"/>
              </a:rPr>
              <a:t>叠</a:t>
            </a:r>
            <a:r>
              <a:rPr lang="zh-CN" altLang="zh-CN" sz="3200" b="1" spc="-20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嶂</a:t>
            </a:r>
            <a:r>
              <a:rPr lang="zh-CN"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err="1">
                <a:latin typeface="Times New Roman" panose="02020603050405020304" pitchFamily="18" charset="0"/>
                <a:ea typeface="宋体" panose="02010600030101010101" pitchFamily="2" charset="-122"/>
                <a:cs typeface="Times New Roman" panose="02020603050405020304" pitchFamily="18" charset="0"/>
              </a:rPr>
              <a:t>zh</a:t>
            </a:r>
            <a:r>
              <a:rPr lang="en-US" altLang="zh-CN" sz="3200" b="1" dirty="0" err="1">
                <a:latin typeface="宋体" panose="02010600030101010101" pitchFamily="2" charset="-122"/>
                <a:ea typeface="宋体" panose="02010600030101010101" pitchFamily="2" charset="-122"/>
                <a:cs typeface="Times New Roman" panose="02020603050405020304" pitchFamily="18" charset="0"/>
              </a:rPr>
              <a:t>à</a:t>
            </a:r>
            <a:r>
              <a:rPr lang="en-US" altLang="zh-CN" sz="3200" b="1" dirty="0" err="1">
                <a:latin typeface="Times New Roman" panose="02020603050405020304" pitchFamily="18" charset="0"/>
                <a:ea typeface="宋体" panose="02010600030101010101" pitchFamily="2" charset="-122"/>
                <a:cs typeface="Times New Roman" panose="02020603050405020304" pitchFamily="18" charset="0"/>
              </a:rPr>
              <a:t>n</a:t>
            </a:r>
            <a:r>
              <a:rPr lang="en-US" altLang="zh-CN" sz="3200" b="1" dirty="0" err="1">
                <a:latin typeface="宋体" panose="02010600030101010101" pitchFamily="2" charset="-122"/>
                <a:ea typeface="宋体" panose="02010600030101010101" pitchFamily="2" charset="-122"/>
                <a:cs typeface="Times New Roman" panose="02020603050405020304" pitchFamily="18" charset="0"/>
              </a:rPr>
              <a:t>ɡ</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pic>
        <p:nvPicPr>
          <p:cNvPr id="2" name="image2.jpeg">
            <a:extLst>
              <a:ext uri="{FF2B5EF4-FFF2-40B4-BE49-F238E27FC236}">
                <a16:creationId xmlns:a16="http://schemas.microsoft.com/office/drawing/2014/main" id="{7E5E5E85-DB5E-0958-6743-EEA5EF1D3D54}"/>
              </a:ext>
            </a:extLst>
          </p:cNvPr>
          <p:cNvPicPr>
            <a:picLocks noChangeAspect="1"/>
          </p:cNvPicPr>
          <p:nvPr/>
        </p:nvPicPr>
        <p:blipFill>
          <a:blip r:embed="rId2">
            <a:extLst>
              <a:ext uri="{BEBA8EAE-BF5A-486C-A8C5-ECC9F3942E4B}">
                <a14:imgProps xmlns:a14="http://schemas.microsoft.com/office/drawing/2010/main">
                  <a14:imgLayer r:embed="rId3">
                    <a14:imgEffect>
                      <a14:saturation sat="200000"/>
                    </a14:imgEffect>
                  </a14:imgLayer>
                </a14:imgProps>
              </a:ext>
            </a:extLst>
          </a:blip>
          <a:stretch>
            <a:fillRect/>
          </a:stretch>
        </p:blipFill>
        <p:spPr>
          <a:xfrm>
            <a:off x="335482" y="678821"/>
            <a:ext cx="2353285" cy="513727"/>
          </a:xfrm>
          <a:prstGeom prst="rect">
            <a:avLst/>
          </a:prstGeom>
        </p:spPr>
      </p:pic>
      <p:sp>
        <p:nvSpPr>
          <p:cNvPr id="4" name="A_bf58d"/>
          <p:cNvSpPr/>
          <p:nvPr/>
        </p:nvSpPr>
        <p:spPr>
          <a:xfrm>
            <a:off x="7127240" y="2099231"/>
            <a:ext cx="1411350" cy="570585"/>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3200" b="1" smtClean="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   </a:t>
            </a:r>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C</a:t>
            </a:r>
            <a:r>
              <a:rPr lang="en-US" altLang="zh-CN" sz="3200" b="1">
                <a:solidFill>
                  <a:prstClr val="black"/>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a:p>
        </p:txBody>
      </p:sp>
    </p:spTree>
    <p:extLst>
      <p:ext uri="{BB962C8B-B14F-4D97-AF65-F5344CB8AC3E}">
        <p14:creationId xmlns:p14="http://schemas.microsoft.com/office/powerpoint/2010/main" val="4320817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7.jpeg">
            <a:extLst>
              <a:ext uri="{FF2B5EF4-FFF2-40B4-BE49-F238E27FC236}">
                <a16:creationId xmlns:a16="http://schemas.microsoft.com/office/drawing/2014/main" id="{DD020717-96FF-7DBC-E422-0C846D8ECDFB}"/>
              </a:ext>
            </a:extLst>
          </p:cNvPr>
          <p:cNvPicPr>
            <a:picLocks noChangeAspect="1"/>
          </p:cNvPicPr>
          <p:nvPr/>
        </p:nvPicPr>
        <p:blipFill>
          <a:blip r:embed="rId2">
            <a:extLst>
              <a:ext uri="{BEBA8EAE-BF5A-486C-A8C5-ECC9F3942E4B}">
                <a14:imgProps xmlns:a14="http://schemas.microsoft.com/office/drawing/2010/main">
                  <a14:imgLayer r:embed="rId3">
                    <a14:imgEffect>
                      <a14:saturation sat="200000"/>
                    </a14:imgEffect>
                  </a14:imgLayer>
                </a14:imgProps>
              </a:ext>
            </a:extLst>
          </a:blip>
          <a:stretch>
            <a:fillRect/>
          </a:stretch>
        </p:blipFill>
        <p:spPr>
          <a:xfrm>
            <a:off x="327944" y="686193"/>
            <a:ext cx="2141987" cy="467600"/>
          </a:xfrm>
          <a:prstGeom prst="rect">
            <a:avLst/>
          </a:prstGeom>
        </p:spPr>
      </p:pic>
      <p:sp>
        <p:nvSpPr>
          <p:cNvPr id="3" name="矩形 2"/>
          <p:cNvSpPr>
            <a:spLocks noChangeAspect="1"/>
          </p:cNvSpPr>
          <p:nvPr/>
        </p:nvSpPr>
        <p:spPr>
          <a:xfrm>
            <a:off x="692150" y="1623665"/>
            <a:ext cx="10807700" cy="3864670"/>
          </a:xfrm>
          <a:prstGeom prst="rect">
            <a:avLst/>
          </a:prstGeom>
        </p:spPr>
        <p:txBody>
          <a:bodyPr>
            <a:spAutoFit/>
          </a:bodyPr>
          <a:lstStyle/>
          <a:p>
            <a:pPr>
              <a:lnSpc>
                <a:spcPct val="130000"/>
              </a:lnSpc>
              <a:spcAft>
                <a:spcPts val="0"/>
              </a:spcAf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21</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．［核心素养·文化自信］</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中国汉字有无穷的魅力。有同学注意到，“虽乘奔御风，不以疾也”的“奔”字课文注释为“这里指飞奔的马”，他觉得有点困惑不解。查了资料，他发现有这么一种解释：犇，这个字读</a:t>
            </a:r>
            <a:r>
              <a:rPr lang="en-US" altLang="zh-CN" sz="3200" b="1" dirty="0" err="1">
                <a:latin typeface="Times New Roman" panose="02020603050405020304" pitchFamily="18" charset="0"/>
                <a:ea typeface="宋体" panose="02010600030101010101" pitchFamily="2" charset="-122"/>
                <a:cs typeface="Times New Roman" panose="02020603050405020304" pitchFamily="18" charset="0"/>
              </a:rPr>
              <a:t>b</a:t>
            </a:r>
            <a:r>
              <a:rPr lang="en-US" altLang="zh-CN" sz="3200" b="1" dirty="0" err="1">
                <a:latin typeface="宋体" panose="02010600030101010101" pitchFamily="2" charset="-122"/>
                <a:ea typeface="宋体" panose="02010600030101010101" pitchFamily="2" charset="-122"/>
                <a:cs typeface="Times New Roman" panose="02020603050405020304" pitchFamily="18" charset="0"/>
              </a:rPr>
              <a:t>ē</a:t>
            </a:r>
            <a:r>
              <a:rPr lang="en-US" altLang="zh-CN" sz="3200" b="1" dirty="0" err="1">
                <a:latin typeface="Times New Roman" panose="02020603050405020304" pitchFamily="18" charset="0"/>
                <a:ea typeface="宋体" panose="02010600030101010101" pitchFamily="2" charset="-122"/>
                <a:cs typeface="Times New Roman" panose="02020603050405020304" pitchFamily="18" charset="0"/>
              </a:rPr>
              <a:t>n</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，是“奔”的异体字。请你参照下面的示例，联系《三峡》一文的语境，对“奔”作出解释</a:t>
            </a:r>
            <a:r>
              <a:rPr lang="zh-CN" altLang="zh-CN" sz="3200" b="1" dirty="0" smtClean="0">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097057899"/>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79450" y="1362087"/>
            <a:ext cx="10833100" cy="4573560"/>
          </a:xfrm>
          <a:prstGeom prst="rect">
            <a:avLst/>
          </a:prstGeom>
        </p:spPr>
        <p:txBody>
          <a:bodyPr>
            <a:spAutoFit/>
          </a:bodyPr>
          <a:lstStyle/>
          <a:p>
            <a:pPr>
              <a:lnSpc>
                <a:spcPct val="130000"/>
              </a:lnSpc>
              <a:spcAft>
                <a:spcPts val="0"/>
              </a:spcAft>
            </a:pP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示例：</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游客们漫步于漳州滨海火山国家地质公园中被海浪侵蚀的黑色礁石群，看着这被称为</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海底兵马俑</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的阴森诡异景象，不由得震撼于大自然的鬼斧神工。</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indent="719455">
              <a:lnSpc>
                <a:spcPct val="130000"/>
              </a:lnSpc>
              <a:spcAft>
                <a:spcPts val="0"/>
              </a:spcAft>
            </a:pP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解释：</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森</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，三</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木</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为</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森</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，就像眼前呈现了一片苍翠林海，繁密而给人阴暗恐怖的感觉</a:t>
            </a:r>
            <a:r>
              <a:rPr lang="zh-CN" altLang="zh-CN" sz="3200" b="1" dirty="0" smtClean="0">
                <a:latin typeface="Times New Roman" panose="02020603050405020304" pitchFamily="18" charset="0"/>
                <a:ea typeface="楷体" panose="02010609060101010101" pitchFamily="49" charset="-122"/>
                <a:cs typeface="Times New Roman" panose="02020603050405020304" pitchFamily="18" charset="0"/>
              </a:rPr>
              <a:t>。</a:t>
            </a:r>
            <a:endParaRPr lang="en-US" altLang="zh-CN" sz="3200" b="1" dirty="0" smtClean="0">
              <a:latin typeface="Times New Roman" panose="02020603050405020304" pitchFamily="18" charset="0"/>
              <a:ea typeface="楷体" panose="02010609060101010101" pitchFamily="49" charset="-122"/>
              <a:cs typeface="Times New Roman" panose="02020603050405020304" pitchFamily="18" charset="0"/>
            </a:endParaRPr>
          </a:p>
          <a:p>
            <a:pPr>
              <a:lnSpc>
                <a:spcPct val="130000"/>
              </a:lnSpc>
              <a:spcAft>
                <a:spcPts val="0"/>
              </a:spcAft>
            </a:pPr>
            <a:r>
              <a:rPr lang="en-US" altLang="zh-CN" sz="3200" dirty="0" smtClean="0">
                <a:latin typeface="Times New Roman" panose="02020603050405020304" pitchFamily="18" charset="0"/>
                <a:ea typeface="宋体" panose="02010600030101010101" pitchFamily="2" charset="-122"/>
                <a:cs typeface="Times New Roman" panose="02020603050405020304" pitchFamily="18" charset="0"/>
              </a:rPr>
              <a:t>________________________________________________________________________________________________________</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
        <p:nvSpPr>
          <p:cNvPr id="3" name="矩形 2"/>
          <p:cNvSpPr>
            <a:spLocks noChangeAspect="1"/>
          </p:cNvSpPr>
          <p:nvPr/>
        </p:nvSpPr>
        <p:spPr>
          <a:xfrm>
            <a:off x="679450" y="4509974"/>
            <a:ext cx="10833100" cy="1313949"/>
          </a:xfrm>
          <a:prstGeom prst="rect">
            <a:avLst/>
          </a:prstGeom>
        </p:spPr>
        <p:txBody>
          <a:bodyPr>
            <a:spAutoFit/>
          </a:bodyPr>
          <a:lstStyle/>
          <a:p>
            <a:pPr>
              <a:lnSpc>
                <a:spcPct val="130000"/>
              </a:lnSpc>
            </a:pPr>
            <a:r>
              <a:rPr lang="en-US" altLang="zh-CN" sz="3200" b="1" dirty="0">
                <a:solidFill>
                  <a:srgbClr val="FF0000"/>
                </a:solidFill>
                <a:uFill>
                  <a:solidFill>
                    <a:srgbClr val="000000"/>
                  </a:solidFill>
                </a:uFill>
                <a:latin typeface="Times New Roman" panose="02020603050405020304" pitchFamily="18" charset="0"/>
                <a:ea typeface="黑体" panose="02010609060101010101" pitchFamily="49" charset="-122"/>
              </a:rPr>
              <a:t> </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犇</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，三</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牛</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为</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犇</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，眼前仿佛看到了一群惊慌牛群，狂暴而给人汹涌澎湃的感觉。</a:t>
            </a:r>
            <a:r>
              <a:rPr lang="en-US" altLang="zh-CN" sz="3200" b="1" dirty="0">
                <a:uFill>
                  <a:solidFill>
                    <a:srgbClr val="000000"/>
                  </a:solidFill>
                </a:uFill>
                <a:latin typeface="Times New Roman" panose="02020603050405020304" pitchFamily="18" charset="0"/>
                <a:ea typeface="宋体" panose="02010600030101010101" pitchFamily="2" charset="-122"/>
              </a:rPr>
              <a:t>  </a:t>
            </a:r>
            <a:endParaRPr lang="zh-CN" altLang="en-US" sz="3200" dirty="0"/>
          </a:p>
        </p:txBody>
      </p:sp>
    </p:spTree>
    <p:extLst>
      <p:ext uri="{BB962C8B-B14F-4D97-AF65-F5344CB8AC3E}">
        <p14:creationId xmlns:p14="http://schemas.microsoft.com/office/powerpoint/2010/main" val="27309851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showMasterSp="0">
  <p:cSld>
    <p:bg>
      <p:bgPr>
        <a:solidFill>
          <a:srgbClr val="FFF100"/>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818055" y="984739"/>
            <a:ext cx="4555890" cy="3570240"/>
          </a:xfrm>
          <a:prstGeom prst="rect">
            <a:avLst/>
          </a:prstGeom>
        </p:spPr>
      </p:pic>
      <p:sp>
        <p:nvSpPr>
          <p:cNvPr id="4" name="文本框 3"/>
          <p:cNvSpPr txBox="1"/>
          <p:nvPr/>
        </p:nvSpPr>
        <p:spPr>
          <a:xfrm>
            <a:off x="4823857" y="4783016"/>
            <a:ext cx="2544286" cy="800219"/>
          </a:xfrm>
          <a:prstGeom prst="rect">
            <a:avLst/>
          </a:prstGeom>
          <a:noFill/>
        </p:spPr>
        <p:txBody>
          <a:bodyPr wrap="none" rtlCol="0">
            <a:spAutoFit/>
          </a:bodyPr>
          <a:lstStyle/>
          <a:p>
            <a:r>
              <a:rPr lang="zh-CN" altLang="en-US" sz="4600" dirty="0">
                <a:latin typeface="黑体" panose="02010609060101010101" pitchFamily="49" charset="-122"/>
                <a:ea typeface="黑体" panose="02010609060101010101" pitchFamily="49" charset="-122"/>
              </a:rPr>
              <a:t>谢谢观看</a:t>
            </a:r>
          </a:p>
        </p:txBody>
      </p:sp>
    </p:spTree>
  </p:cSld>
  <p:clrMapOvr>
    <a:masterClrMapping/>
  </p:clrMapOvr>
  <mc:AlternateContent xmlns:mc="http://schemas.openxmlformats.org/markup-compatibility/2006" xmlns:p14="http://schemas.microsoft.com/office/powerpoint/2010/main">
    <mc:Choice Requires="p14">
      <p:transition spd="slow" p14:dur="2000">
        <p:zoom dir="in"/>
      </p:transition>
    </mc:Choice>
    <mc:Fallback xmlns="">
      <p:transition spd="slow">
        <p:zoom dir="in"/>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79450" y="1682623"/>
            <a:ext cx="10833100" cy="3933384"/>
          </a:xfrm>
          <a:prstGeom prst="rect">
            <a:avLst/>
          </a:prstGeom>
        </p:spPr>
        <p:txBody>
          <a:bodyPr>
            <a:spAutoFit/>
          </a:bodyPr>
          <a:lstStyle/>
          <a:p>
            <a:pPr>
              <a:lnSpc>
                <a:spcPct val="130000"/>
              </a:lnSpc>
              <a:spcAft>
                <a:spcPts val="0"/>
              </a:spcAf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解释下列加点的词。</a:t>
            </a:r>
            <a:endParaRPr lang="zh-CN" altLang="zh-CN" sz="3200" dirty="0">
              <a:latin typeface="Times New Roman" panose="02020603050405020304" pitchFamily="18"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spc="-2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自</a:t>
            </a:r>
            <a:r>
              <a:rPr lang="zh-CN"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三峡七百里中</a:t>
            </a:r>
            <a:r>
              <a:rPr lang="en-US" altLang="zh-CN" sz="3200" b="1" dirty="0" smtClean="0">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smtClean="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 </a:t>
            </a:r>
            <a:r>
              <a:rPr lang="zh-CN" altLang="en-US" sz="3200" b="1" dirty="0" smtClean="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                  </a:t>
            </a:r>
            <a:r>
              <a:rPr lang="zh-CN" altLang="en-US" sz="3200" b="1" dirty="0"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en-US" sz="3200" b="1" dirty="0" smtClean="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    </a:t>
            </a:r>
            <a:r>
              <a:rPr lang="zh-CN" altLang="en-US" sz="3200" b="1" dirty="0"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en-US" sz="3200" b="1" dirty="0" smtClean="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            </a:t>
            </a:r>
            <a:r>
              <a:rPr lang="zh-CN" altLang="zh-CN" sz="3200" b="1" dirty="0" smtClean="0">
                <a:latin typeface="Times New Roman" panose="02020603050405020304" pitchFamily="18" charset="0"/>
                <a:ea typeface="Times New Roman" panose="02020603050405020304" pitchFamily="18" charset="0"/>
                <a:cs typeface="Times New Roman" panose="02020603050405020304" pitchFamily="18" charset="0"/>
              </a:rPr>
              <a:t> </a:t>
            </a:r>
            <a:r>
              <a:rPr lang="en-US" altLang="zh-CN" sz="3200" b="1" dirty="0">
                <a:latin typeface="Times New Roman" panose="02020603050405020304" pitchFamily="18" charset="0"/>
                <a:ea typeface="Times New Roman" panose="02020603050405020304" pitchFamily="18" charset="0"/>
                <a:cs typeface="Times New Roman" panose="02020603050405020304" pitchFamily="18" charset="0"/>
              </a:rPr>
              <a:t>)</a:t>
            </a:r>
            <a:endParaRPr lang="zh-CN" altLang="zh-CN" sz="3200" dirty="0">
              <a:latin typeface="Times New Roman" panose="02020603050405020304" pitchFamily="18"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spc="-2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自</a:t>
            </a:r>
            <a:r>
              <a:rPr lang="zh-CN"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spc="-2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非</a:t>
            </a:r>
            <a:r>
              <a:rPr lang="zh-CN"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亭午夜分</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 </a:t>
            </a:r>
            <a:r>
              <a:rPr lang="zh-CN" altLang="en-US" sz="3200" b="1" dirty="0" smtClean="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                </a:t>
            </a:r>
            <a:r>
              <a:rPr lang="zh-CN" altLang="zh-CN" sz="3200" b="1" dirty="0" smtClean="0">
                <a:latin typeface="Times New Roman" panose="02020603050405020304" pitchFamily="18" charset="0"/>
                <a:ea typeface="Times New Roman" panose="02020603050405020304" pitchFamily="18" charset="0"/>
                <a:cs typeface="Times New Roman" panose="02020603050405020304" pitchFamily="18" charset="0"/>
              </a:rPr>
              <a:t> </a:t>
            </a:r>
            <a:r>
              <a:rPr lang="en-US" altLang="zh-CN" sz="3200" b="1" dirty="0">
                <a:latin typeface="Times New Roman" panose="02020603050405020304" pitchFamily="18" charset="0"/>
                <a:ea typeface="Times New Roman" panose="02020603050405020304" pitchFamily="18" charset="0"/>
                <a:cs typeface="Times New Roman" panose="02020603050405020304" pitchFamily="18" charset="0"/>
              </a:rPr>
              <a:t>)</a:t>
            </a:r>
            <a:endParaRPr lang="zh-CN" altLang="zh-CN" sz="3200" dirty="0">
              <a:latin typeface="Times New Roman" panose="02020603050405020304" pitchFamily="18"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(3)</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不见</a:t>
            </a:r>
            <a:r>
              <a:rPr lang="zh-CN" altLang="zh-CN" sz="3200" b="1" spc="-2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曦</a:t>
            </a:r>
            <a:r>
              <a:rPr lang="zh-CN"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月</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 </a:t>
            </a:r>
            <a:r>
              <a:rPr lang="zh-CN" altLang="en-US" sz="3200" b="1" dirty="0" smtClean="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                                </a:t>
            </a:r>
            <a:r>
              <a:rPr lang="zh-CN" altLang="zh-CN" sz="3200" b="1" dirty="0" smtClean="0">
                <a:latin typeface="Times New Roman" panose="02020603050405020304" pitchFamily="18" charset="0"/>
                <a:ea typeface="Times New Roman" panose="02020603050405020304" pitchFamily="18" charset="0"/>
                <a:cs typeface="Times New Roman" panose="02020603050405020304" pitchFamily="18" charset="0"/>
              </a:rPr>
              <a:t> </a:t>
            </a:r>
            <a:r>
              <a:rPr lang="en-US" altLang="zh-CN" sz="3200" b="1" dirty="0">
                <a:latin typeface="Times New Roman" panose="02020603050405020304" pitchFamily="18" charset="0"/>
                <a:ea typeface="Times New Roman" panose="02020603050405020304" pitchFamily="18" charset="0"/>
                <a:cs typeface="Times New Roman" panose="02020603050405020304" pitchFamily="18" charset="0"/>
              </a:rPr>
              <a:t>)</a:t>
            </a:r>
            <a:endParaRPr lang="zh-CN" altLang="zh-CN" sz="3200" dirty="0">
              <a:latin typeface="Times New Roman" panose="02020603050405020304" pitchFamily="18"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(4)</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每至晴初</a:t>
            </a:r>
            <a:r>
              <a:rPr lang="zh-CN" altLang="zh-CN" sz="3200" b="1" spc="-2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霜</a:t>
            </a:r>
            <a:r>
              <a:rPr lang="zh-CN"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spc="-2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旦</a:t>
            </a:r>
            <a:r>
              <a:rPr lang="zh-CN"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 </a:t>
            </a:r>
            <a:r>
              <a:rPr lang="zh-CN" altLang="en-US" sz="3200" b="1" dirty="0" smtClean="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                    </a:t>
            </a:r>
            <a:r>
              <a:rPr lang="zh-CN" altLang="zh-CN" sz="3200" b="1" dirty="0" smtClean="0">
                <a:latin typeface="Times New Roman" panose="02020603050405020304" pitchFamily="18" charset="0"/>
                <a:ea typeface="Times New Roman" panose="02020603050405020304" pitchFamily="18" charset="0"/>
                <a:cs typeface="Times New Roman" panose="02020603050405020304" pitchFamily="18" charset="0"/>
              </a:rPr>
              <a:t> </a:t>
            </a:r>
            <a:r>
              <a:rPr lang="en-US" altLang="zh-CN" sz="3200" b="1" dirty="0">
                <a:latin typeface="Times New Roman" panose="02020603050405020304" pitchFamily="18" charset="0"/>
                <a:ea typeface="Times New Roman" panose="02020603050405020304" pitchFamily="18" charset="0"/>
                <a:cs typeface="Times New Roman" panose="02020603050405020304" pitchFamily="18" charset="0"/>
              </a:rPr>
              <a:t>)</a:t>
            </a:r>
            <a:endParaRPr lang="zh-CN" altLang="zh-CN" sz="3200" dirty="0">
              <a:latin typeface="Times New Roman" panose="02020603050405020304" pitchFamily="18"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(5)</a:t>
            </a:r>
            <a:r>
              <a:rPr lang="zh-CN" altLang="zh-CN" sz="3200" b="1" spc="-2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哀</a:t>
            </a:r>
            <a:r>
              <a:rPr lang="zh-CN"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spc="-2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转</a:t>
            </a:r>
            <a:r>
              <a:rPr lang="zh-CN"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久绝</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 </a:t>
            </a:r>
            <a:r>
              <a:rPr lang="zh-CN" altLang="en-US" sz="3200" b="1" dirty="0" smtClean="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                        </a:t>
            </a:r>
            <a:r>
              <a:rPr lang="zh-CN" altLang="zh-CN" sz="3200" b="1" dirty="0" smtClean="0">
                <a:latin typeface="Times New Roman" panose="02020603050405020304" pitchFamily="18" charset="0"/>
                <a:ea typeface="Times New Roman" panose="02020603050405020304" pitchFamily="18" charset="0"/>
                <a:cs typeface="Times New Roman" panose="02020603050405020304" pitchFamily="18" charset="0"/>
              </a:rPr>
              <a:t> </a:t>
            </a:r>
            <a:r>
              <a:rPr lang="en-US" altLang="zh-CN" sz="3200" b="1" dirty="0">
                <a:latin typeface="Times New Roman" panose="02020603050405020304" pitchFamily="18" charset="0"/>
                <a:ea typeface="Times New Roman" panose="02020603050405020304" pitchFamily="18" charset="0"/>
                <a:cs typeface="Times New Roman" panose="02020603050405020304" pitchFamily="18" charset="0"/>
              </a:rPr>
              <a:t>)</a:t>
            </a:r>
            <a:endParaRPr lang="zh-CN" altLang="zh-CN" sz="3200" dirty="0">
              <a:latin typeface="Times New Roman" panose="02020603050405020304" pitchFamily="18" charset="0"/>
              <a:ea typeface="宋体" panose="02010600030101010101" pitchFamily="2" charset="-122"/>
              <a:cs typeface="Times New Roman" panose="02020603050405020304" pitchFamily="18" charset="0"/>
            </a:endParaRPr>
          </a:p>
        </p:txBody>
      </p:sp>
      <p:sp>
        <p:nvSpPr>
          <p:cNvPr id="7" name="A_c6abe"/>
          <p:cNvSpPr/>
          <p:nvPr/>
        </p:nvSpPr>
        <p:spPr>
          <a:xfrm>
            <a:off x="2944178" y="4949063"/>
            <a:ext cx="3159188" cy="509207"/>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3200" b="1">
                <a:solidFill>
                  <a:srgbClr val="FF0000"/>
                </a:solidFill>
                <a:latin typeface="Times New Roman" panose="02020603050405020304" pitchFamily="18" charset="0"/>
                <a:ea typeface="黑体" panose="02010609060101010101" pitchFamily="49" charset="-122"/>
                <a:cs typeface="Times New Roman" panose="02020603050405020304" pitchFamily="18" charset="0"/>
              </a:rPr>
              <a:t> </a:t>
            </a:r>
            <a:r>
              <a:rPr lang="zh-CN" altLang="zh-CN" sz="3200" b="1">
                <a:solidFill>
                  <a:srgbClr val="FF0000"/>
                </a:solidFill>
                <a:latin typeface="Times New Roman" panose="02020603050405020304" pitchFamily="18" charset="0"/>
                <a:ea typeface="黑体" panose="02010609060101010101" pitchFamily="49" charset="-122"/>
                <a:cs typeface="Times New Roman" panose="02020603050405020304" pitchFamily="18" charset="0"/>
              </a:rPr>
              <a:t>声音悲凉婉转</a:t>
            </a:r>
            <a:r>
              <a:rPr lang="zh-CN" altLang="zh-CN" sz="3200" b="1">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 </a:t>
            </a:r>
            <a:endParaRPr lang="zh-CN" altLang="en-US"/>
          </a:p>
        </p:txBody>
      </p:sp>
      <p:sp>
        <p:nvSpPr>
          <p:cNvPr id="6" name="A_d2555"/>
          <p:cNvSpPr/>
          <p:nvPr/>
        </p:nvSpPr>
        <p:spPr>
          <a:xfrm>
            <a:off x="3760153" y="4315079"/>
            <a:ext cx="2751201" cy="570586"/>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3200" b="1">
                <a:solidFill>
                  <a:srgbClr val="FF0000"/>
                </a:solidFill>
                <a:latin typeface="Times New Roman" panose="02020603050405020304" pitchFamily="18" charset="0"/>
                <a:ea typeface="黑体" panose="02010609060101010101" pitchFamily="49" charset="-122"/>
                <a:cs typeface="Times New Roman" panose="02020603050405020304" pitchFamily="18" charset="0"/>
              </a:rPr>
              <a:t> </a:t>
            </a:r>
            <a:r>
              <a:rPr lang="zh-CN" altLang="zh-CN" sz="3200" b="1">
                <a:solidFill>
                  <a:srgbClr val="FF0000"/>
                </a:solidFill>
                <a:latin typeface="Times New Roman" panose="02020603050405020304" pitchFamily="18" charset="0"/>
                <a:ea typeface="黑体" panose="02010609060101010101" pitchFamily="49" charset="-122"/>
                <a:cs typeface="Times New Roman" panose="02020603050405020304" pitchFamily="18" charset="0"/>
              </a:rPr>
              <a:t>下霜的早晨</a:t>
            </a:r>
            <a:r>
              <a:rPr lang="zh-CN" altLang="zh-CN" sz="3200" b="1">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 </a:t>
            </a:r>
            <a:endParaRPr lang="zh-CN" altLang="en-US"/>
          </a:p>
        </p:txBody>
      </p:sp>
      <p:sp>
        <p:nvSpPr>
          <p:cNvPr id="5" name="A_4df48"/>
          <p:cNvSpPr/>
          <p:nvPr/>
        </p:nvSpPr>
        <p:spPr>
          <a:xfrm>
            <a:off x="2926715" y="3681095"/>
            <a:ext cx="3975164" cy="570586"/>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3200" b="1">
                <a:solidFill>
                  <a:srgbClr val="FF0000"/>
                </a:solidFill>
                <a:latin typeface="Times New Roman" panose="02020603050405020304" pitchFamily="18" charset="0"/>
                <a:ea typeface="黑体" panose="02010609060101010101" pitchFamily="49" charset="-122"/>
                <a:cs typeface="Times New Roman" panose="02020603050405020304" pitchFamily="18" charset="0"/>
              </a:rPr>
              <a:t> </a:t>
            </a:r>
            <a:r>
              <a:rPr lang="zh-CN" altLang="zh-CN" sz="3200" b="1">
                <a:solidFill>
                  <a:srgbClr val="FF0000"/>
                </a:solidFill>
                <a:latin typeface="Times New Roman" panose="02020603050405020304" pitchFamily="18" charset="0"/>
                <a:ea typeface="黑体" panose="02010609060101010101" pitchFamily="49" charset="-122"/>
                <a:cs typeface="Times New Roman" panose="02020603050405020304" pitchFamily="18" charset="0"/>
              </a:rPr>
              <a:t>日光，这里指太阳</a:t>
            </a:r>
            <a:r>
              <a:rPr lang="zh-CN" altLang="zh-CN" sz="3200" b="1">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 </a:t>
            </a:r>
            <a:endParaRPr lang="zh-CN" altLang="en-US"/>
          </a:p>
        </p:txBody>
      </p:sp>
      <p:sp>
        <p:nvSpPr>
          <p:cNvPr id="4" name="A_875f3"/>
          <p:cNvSpPr/>
          <p:nvPr/>
        </p:nvSpPr>
        <p:spPr>
          <a:xfrm>
            <a:off x="3760153" y="3047111"/>
            <a:ext cx="2343213" cy="570586"/>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3200" b="1">
                <a:solidFill>
                  <a:srgbClr val="FF0000"/>
                </a:solidFill>
                <a:latin typeface="Times New Roman" panose="02020603050405020304" pitchFamily="18" charset="0"/>
                <a:ea typeface="黑体" panose="02010609060101010101" pitchFamily="49" charset="-122"/>
                <a:cs typeface="Times New Roman" panose="02020603050405020304" pitchFamily="18" charset="0"/>
              </a:rPr>
              <a:t> </a:t>
            </a:r>
            <a:r>
              <a:rPr lang="zh-CN" altLang="zh-CN" sz="3200" b="1">
                <a:solidFill>
                  <a:srgbClr val="FF0000"/>
                </a:solidFill>
                <a:latin typeface="Times New Roman" panose="02020603050405020304" pitchFamily="18" charset="0"/>
                <a:ea typeface="黑体" panose="02010609060101010101" pitchFamily="49" charset="-122"/>
                <a:cs typeface="Times New Roman" panose="02020603050405020304" pitchFamily="18" charset="0"/>
              </a:rPr>
              <a:t>如果不是</a:t>
            </a:r>
            <a:r>
              <a:rPr lang="zh-CN" altLang="zh-CN" sz="3200" b="1">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 </a:t>
            </a:r>
            <a:endParaRPr lang="zh-CN" altLang="en-US"/>
          </a:p>
        </p:txBody>
      </p:sp>
      <p:sp>
        <p:nvSpPr>
          <p:cNvPr id="3" name="A_f16bf"/>
          <p:cNvSpPr/>
          <p:nvPr/>
        </p:nvSpPr>
        <p:spPr>
          <a:xfrm>
            <a:off x="4150678" y="2413127"/>
            <a:ext cx="5199126" cy="570585"/>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3200" b="1">
                <a:solidFill>
                  <a:srgbClr val="FF0000"/>
                </a:solidFill>
                <a:latin typeface="Times New Roman" panose="02020603050405020304" pitchFamily="18" charset="0"/>
                <a:ea typeface="黑体" panose="02010609060101010101" pitchFamily="49" charset="-122"/>
                <a:cs typeface="Times New Roman" panose="02020603050405020304" pitchFamily="18" charset="0"/>
              </a:rPr>
              <a:t> </a:t>
            </a:r>
            <a:r>
              <a:rPr lang="zh-CN" altLang="zh-CN" sz="3200" b="1">
                <a:solidFill>
                  <a:srgbClr val="FF0000"/>
                </a:solidFill>
                <a:latin typeface="Times New Roman" panose="02020603050405020304" pitchFamily="18" charset="0"/>
                <a:ea typeface="黑体" panose="02010609060101010101" pitchFamily="49" charset="-122"/>
                <a:cs typeface="Times New Roman" panose="02020603050405020304" pitchFamily="18" charset="0"/>
              </a:rPr>
              <a:t>于。这里是</a:t>
            </a:r>
            <a:r>
              <a:rPr lang="zh-CN"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a:solidFill>
                  <a:srgbClr val="FF0000"/>
                </a:solidFill>
                <a:latin typeface="Times New Roman" panose="02020603050405020304" pitchFamily="18" charset="0"/>
                <a:ea typeface="黑体" panose="02010609060101010101" pitchFamily="49" charset="-122"/>
                <a:cs typeface="Times New Roman" panose="02020603050405020304" pitchFamily="18" charset="0"/>
              </a:rPr>
              <a:t>在</a:t>
            </a:r>
            <a:r>
              <a:rPr lang="zh-CN"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a:solidFill>
                  <a:srgbClr val="FF0000"/>
                </a:solidFill>
                <a:latin typeface="Times New Roman" panose="02020603050405020304" pitchFamily="18" charset="0"/>
                <a:ea typeface="黑体" panose="02010609060101010101" pitchFamily="49" charset="-122"/>
                <a:cs typeface="Times New Roman" panose="02020603050405020304" pitchFamily="18" charset="0"/>
              </a:rPr>
              <a:t>的意思</a:t>
            </a:r>
            <a:r>
              <a:rPr lang="zh-CN" altLang="zh-CN" sz="3200" b="1">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 </a:t>
            </a:r>
            <a:endParaRPr lang="zh-CN" altLang="en-US"/>
          </a:p>
        </p:txBody>
      </p:sp>
    </p:spTree>
    <p:extLst>
      <p:ext uri="{BB962C8B-B14F-4D97-AF65-F5344CB8AC3E}">
        <p14:creationId xmlns:p14="http://schemas.microsoft.com/office/powerpoint/2010/main" val="9691215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5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fade">
                                      <p:cBhvr>
                                        <p:cTn id="2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6" grpId="0" animBg="1"/>
      <p:bldP spid="5" grpId="0" animBg="1"/>
      <p:bldP spid="4" grpId="0" animBg="1"/>
      <p:bldP spid="3"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679450" y="1362536"/>
            <a:ext cx="10833100" cy="4573560"/>
          </a:xfrm>
          <a:prstGeom prst="rect">
            <a:avLst/>
          </a:prstGeom>
        </p:spPr>
        <p:txBody>
          <a:bodyPr>
            <a:spAutoFit/>
          </a:bodyPr>
          <a:lstStyle/>
          <a:p>
            <a:pPr>
              <a:lnSpc>
                <a:spcPct val="130000"/>
              </a:lnSpc>
              <a:spcAft>
                <a:spcPts val="0"/>
              </a:spcAf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解释下列加点的古今异义词。</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spc="-2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自</a:t>
            </a:r>
            <a:r>
              <a:rPr lang="zh-CN"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非亭午夜分</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古义</a:t>
            </a:r>
            <a:r>
              <a:rPr lang="zh-CN" altLang="zh-CN" sz="3200" b="1">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u="sng">
                <a:solidFill>
                  <a:srgbClr val="FF0000"/>
                </a:solidFill>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r>
              <a:rPr lang="zh-CN" altLang="en-US" sz="3200" b="1" u="sng"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200" b="1" u="sng" dirty="0">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smtClean="0">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dirty="0" smtClean="0">
                <a:latin typeface="Times New Roman" panose="02020603050405020304" pitchFamily="18" charset="0"/>
                <a:ea typeface="宋体" panose="02010600030101010101" pitchFamily="2" charset="-122"/>
                <a:cs typeface="Times New Roman" panose="02020603050405020304" pitchFamily="18" charset="0"/>
              </a:rPr>
              <a:t>今</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义</a:t>
            </a:r>
            <a:r>
              <a:rPr lang="zh-CN" altLang="zh-CN" sz="3200" b="1">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u="sng">
                <a:solidFill>
                  <a:srgbClr val="FF0000"/>
                </a:solidFill>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r>
              <a:rPr lang="zh-CN" altLang="en-US" sz="3200" b="1" u="sng"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200" b="1" u="sng" smtClean="0">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u="sng" dirty="0">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u="sng" dirty="0" smtClean="0">
                <a:solidFill>
                  <a:schemeClr val="bg1"/>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_</a:t>
            </a:r>
            <a:endParaRPr lang="zh-CN" altLang="zh-CN" sz="3200" dirty="0">
              <a:solidFill>
                <a:schemeClr val="bg1"/>
              </a:solidFill>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spc="-2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或</a:t>
            </a:r>
            <a:r>
              <a:rPr lang="zh-CN"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王命急宣</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古义</a:t>
            </a:r>
            <a:r>
              <a:rPr lang="zh-CN" altLang="zh-CN" sz="3200" b="1">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u="sng">
                <a:solidFill>
                  <a:srgbClr val="FF0000"/>
                </a:solidFill>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r>
              <a:rPr lang="zh-CN" altLang="en-US" sz="3200" b="1" u="sng"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200" b="1" u="sng" dirty="0">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smtClean="0">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dirty="0" smtClean="0">
                <a:latin typeface="Times New Roman" panose="02020603050405020304" pitchFamily="18" charset="0"/>
                <a:ea typeface="宋体" panose="02010600030101010101" pitchFamily="2" charset="-122"/>
                <a:cs typeface="Times New Roman" panose="02020603050405020304" pitchFamily="18" charset="0"/>
              </a:rPr>
              <a:t>今</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义</a:t>
            </a:r>
            <a:r>
              <a:rPr lang="zh-CN" altLang="zh-CN" sz="3200" b="1">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u="sng">
                <a:solidFill>
                  <a:srgbClr val="FF0000"/>
                </a:solidFill>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r>
              <a:rPr lang="zh-CN" altLang="en-US" sz="3200" b="1" u="sng"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200" b="1" u="sng" smtClean="0">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u="sng" dirty="0">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u="sng" dirty="0">
                <a:solidFill>
                  <a:schemeClr val="bg1"/>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_</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(3)</a:t>
            </a:r>
            <a:r>
              <a:rPr lang="zh-CN" altLang="zh-CN" sz="3200" b="1" spc="-2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虽</a:t>
            </a:r>
            <a:r>
              <a:rPr lang="zh-CN"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乘奔御风，不以疾也</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古义</a:t>
            </a:r>
            <a:r>
              <a:rPr lang="zh-CN" altLang="zh-CN" sz="3200" b="1">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u="sng">
                <a:solidFill>
                  <a:srgbClr val="FF0000"/>
                </a:solidFill>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r>
              <a:rPr lang="zh-CN" altLang="en-US" sz="3200" b="1" u="sng"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200" b="1" u="sng" dirty="0">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smtClean="0">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dirty="0" smtClean="0">
                <a:latin typeface="Times New Roman" panose="02020603050405020304" pitchFamily="18" charset="0"/>
                <a:ea typeface="宋体" panose="02010600030101010101" pitchFamily="2" charset="-122"/>
                <a:cs typeface="Times New Roman" panose="02020603050405020304" pitchFamily="18" charset="0"/>
              </a:rPr>
              <a:t>今</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义</a:t>
            </a:r>
            <a:r>
              <a:rPr lang="zh-CN" altLang="zh-CN" sz="3200" b="1">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u="sng">
                <a:solidFill>
                  <a:srgbClr val="FF0000"/>
                </a:solidFill>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r>
              <a:rPr lang="zh-CN" altLang="en-US" sz="3200" b="1" u="sng"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200" b="1" u="sng" smtClean="0">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u="sng" dirty="0">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u="sng" dirty="0">
                <a:solidFill>
                  <a:schemeClr val="bg1"/>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_</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
        <p:nvSpPr>
          <p:cNvPr id="8" name="A_8dad0"/>
          <p:cNvSpPr/>
          <p:nvPr/>
        </p:nvSpPr>
        <p:spPr>
          <a:xfrm>
            <a:off x="5241339" y="5262960"/>
            <a:ext cx="1517714" cy="475488"/>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3200" b="1">
                <a:solidFill>
                  <a:srgbClr val="FF0000"/>
                </a:solidFill>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r>
              <a:rPr lang="zh-CN" altLang="zh-CN" sz="32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虽然</a:t>
            </a:r>
            <a:r>
              <a:rPr lang="en-US" altLang="zh-CN" sz="3200" b="1">
                <a:solidFill>
                  <a:prstClr val="black"/>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a:p>
        </p:txBody>
      </p:sp>
      <p:sp>
        <p:nvSpPr>
          <p:cNvPr id="7" name="A_0512e"/>
          <p:cNvSpPr/>
          <p:nvPr/>
        </p:nvSpPr>
        <p:spPr>
          <a:xfrm>
            <a:off x="1893253" y="5262960"/>
            <a:ext cx="1416113" cy="475488"/>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3200" b="1">
                <a:solidFill>
                  <a:srgbClr val="FF0000"/>
                </a:solidFill>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r>
              <a:rPr lang="zh-CN" altLang="zh-CN" sz="32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即使</a:t>
            </a:r>
            <a:endParaRPr lang="zh-CN" altLang="en-US"/>
          </a:p>
        </p:txBody>
      </p:sp>
      <p:sp>
        <p:nvSpPr>
          <p:cNvPr id="6" name="A_ac25e"/>
          <p:cNvSpPr/>
          <p:nvPr/>
        </p:nvSpPr>
        <p:spPr>
          <a:xfrm>
            <a:off x="5241339" y="3994992"/>
            <a:ext cx="1517714" cy="475488"/>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3200" b="1">
                <a:solidFill>
                  <a:srgbClr val="FF0000"/>
                </a:solidFill>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r>
              <a:rPr lang="zh-CN" altLang="zh-CN" sz="32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或者</a:t>
            </a:r>
            <a:r>
              <a:rPr lang="en-US" altLang="zh-CN" sz="3200" b="1">
                <a:solidFill>
                  <a:prstClr val="black"/>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a:p>
        </p:txBody>
      </p:sp>
      <p:sp>
        <p:nvSpPr>
          <p:cNvPr id="5" name="A_5d6b3"/>
          <p:cNvSpPr/>
          <p:nvPr/>
        </p:nvSpPr>
        <p:spPr>
          <a:xfrm>
            <a:off x="1893253" y="3994992"/>
            <a:ext cx="1416113" cy="475488"/>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3200" b="1">
                <a:solidFill>
                  <a:srgbClr val="FF0000"/>
                </a:solidFill>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r>
              <a:rPr lang="zh-CN" altLang="zh-CN" sz="32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有时</a:t>
            </a:r>
            <a:endParaRPr lang="zh-CN" altLang="en-US"/>
          </a:p>
        </p:txBody>
      </p:sp>
      <p:sp>
        <p:nvSpPr>
          <p:cNvPr id="4" name="A_a2369"/>
          <p:cNvSpPr/>
          <p:nvPr/>
        </p:nvSpPr>
        <p:spPr>
          <a:xfrm>
            <a:off x="5342939" y="2727024"/>
            <a:ext cx="1517714" cy="475488"/>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3200" b="1">
                <a:solidFill>
                  <a:srgbClr val="FF0000"/>
                </a:solidFill>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r>
              <a:rPr lang="zh-CN" altLang="zh-CN" sz="32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自从</a:t>
            </a:r>
            <a:r>
              <a:rPr lang="en-US" altLang="zh-CN" sz="3200" b="1">
                <a:solidFill>
                  <a:prstClr val="black"/>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a:p>
        </p:txBody>
      </p:sp>
      <p:sp>
        <p:nvSpPr>
          <p:cNvPr id="2" name="A_63081"/>
          <p:cNvSpPr/>
          <p:nvPr/>
        </p:nvSpPr>
        <p:spPr>
          <a:xfrm>
            <a:off x="1893253" y="2727024"/>
            <a:ext cx="1416113" cy="475488"/>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3200" b="1">
                <a:solidFill>
                  <a:srgbClr val="FF0000"/>
                </a:solidFill>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r>
              <a:rPr lang="zh-CN" altLang="zh-CN" sz="32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如果</a:t>
            </a:r>
            <a:endParaRPr lang="zh-CN" altLang="en-US"/>
          </a:p>
        </p:txBody>
      </p:sp>
    </p:spTree>
    <p:extLst>
      <p:ext uri="{BB962C8B-B14F-4D97-AF65-F5344CB8AC3E}">
        <p14:creationId xmlns:p14="http://schemas.microsoft.com/office/powerpoint/2010/main" val="13324527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5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fade">
                                      <p:cBhvr>
                                        <p:cTn id="27" dur="500"/>
                                        <p:tgtEl>
                                          <p:spTgt spid="7"/>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fade">
                                      <p:cBhvr>
                                        <p:cTn id="3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7" grpId="0" animBg="1"/>
      <p:bldP spid="6" grpId="0" animBg="1"/>
      <p:bldP spid="5" grpId="0" animBg="1"/>
      <p:bldP spid="4" grpId="0" animBg="1"/>
      <p:bldP spid="2"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a:spLocks noChangeAspect="1"/>
          </p:cNvSpPr>
          <p:nvPr/>
        </p:nvSpPr>
        <p:spPr>
          <a:xfrm>
            <a:off x="692150" y="1628271"/>
            <a:ext cx="10807700" cy="3933384"/>
          </a:xfrm>
          <a:prstGeom prst="rect">
            <a:avLst/>
          </a:prstGeom>
        </p:spPr>
        <p:txBody>
          <a:bodyPr>
            <a:spAutoFit/>
          </a:bodyPr>
          <a:lstStyle/>
          <a:p>
            <a:pPr>
              <a:lnSpc>
                <a:spcPct val="130000"/>
              </a:lnSpc>
              <a:spcAft>
                <a:spcPts val="0"/>
              </a:spcAf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4</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解释下列加点的多义词。</a:t>
            </a:r>
            <a:endParaRPr lang="zh-CN" altLang="zh-CN" sz="3200" dirty="0">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endParaRPr>
          </a:p>
          <a:p>
            <a:pPr>
              <a:lnSpc>
                <a:spcPct val="130000"/>
              </a:lnSpc>
              <a:spcAft>
                <a:spcPts val="0"/>
              </a:spcAft>
            </a:pPr>
            <a:endParaRPr lang="en-US" altLang="zh-CN" sz="3200" b="1" dirty="0" smtClean="0">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endParaRPr>
          </a:p>
          <a:p>
            <a:pPr>
              <a:lnSpc>
                <a:spcPct val="130000"/>
              </a:lnSpc>
              <a:spcAft>
                <a:spcPts val="0"/>
              </a:spcAft>
            </a:pPr>
            <a:r>
              <a:rPr lang="en-US" altLang="zh-CN" sz="3200" b="1" dirty="0" smtClean="0">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1)</a:t>
            </a:r>
            <a:r>
              <a:rPr lang="zh-CN" altLang="zh-CN" sz="3200" b="1" dirty="0" smtClean="0">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绝</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
            </a:r>
            <a:br>
              <a:rPr lang="en-US" altLang="zh-CN" sz="3200" b="1" dirty="0">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br>
            <a:endParaRPr lang="en-US" altLang="zh-CN" sz="3200" b="1" dirty="0" smtClean="0">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endParaRPr>
          </a:p>
          <a:p>
            <a:pPr>
              <a:lnSpc>
                <a:spcPct val="130000"/>
              </a:lnSpc>
              <a:spcAft>
                <a:spcPts val="0"/>
              </a:spcAft>
            </a:pPr>
            <a:endParaRPr lang="en-US" altLang="zh-CN" sz="3200" b="1" dirty="0">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endParaRPr>
          </a:p>
          <a:p>
            <a:pPr>
              <a:lnSpc>
                <a:spcPct val="130000"/>
              </a:lnSpc>
              <a:spcAft>
                <a:spcPts val="0"/>
              </a:spcAft>
            </a:pPr>
            <a:r>
              <a:rPr lang="en-US" altLang="zh-CN" sz="3200" b="1" dirty="0" smtClean="0">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2)</a:t>
            </a:r>
            <a:r>
              <a:rPr lang="zh-CN" altLang="zh-CN" sz="3200" b="1" dirty="0" smtClean="0">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自</a:t>
            </a:r>
            <a:endParaRPr lang="en-US" altLang="zh-CN" sz="3200" b="1" dirty="0" smtClean="0">
              <a:latin typeface="Times New Roman" panose="02020603050405020304" pitchFamily="18" charset="0"/>
              <a:ea typeface="Times New Roman" panose="02020603050405020304" pitchFamily="18" charset="0"/>
              <a:cs typeface="Times New Roman" panose="02020603050405020304" pitchFamily="18" charset="0"/>
              <a:sym typeface="Times New Roman" panose="02020603050405020304" pitchFamily="18" charset="0"/>
            </a:endParaRPr>
          </a:p>
        </p:txBody>
      </p:sp>
      <p:sp>
        <p:nvSpPr>
          <p:cNvPr id="8" name="矩形 7"/>
          <p:cNvSpPr>
            <a:spLocks noChangeAspect="1"/>
          </p:cNvSpPr>
          <p:nvPr/>
        </p:nvSpPr>
        <p:spPr>
          <a:xfrm>
            <a:off x="1859321" y="4537779"/>
            <a:ext cx="10833100" cy="1372683"/>
          </a:xfrm>
          <a:prstGeom prst="rect">
            <a:avLst/>
          </a:prstGeom>
        </p:spPr>
        <p:txBody>
          <a:bodyPr>
            <a:spAutoFit/>
          </a:bodyPr>
          <a:lstStyle/>
          <a:p>
            <a:pPr>
              <a:lnSpc>
                <a:spcPct val="130000"/>
              </a:lnSpc>
              <a:spcAft>
                <a:spcPts val="0"/>
              </a:spcAft>
            </a:pPr>
            <a:r>
              <a:rPr lang="zh-CN" altLang="zh-CN" sz="3200" b="1" spc="-2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自</a:t>
            </a:r>
            <a:r>
              <a:rPr lang="zh-CN"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三峡七百里中</a:t>
            </a:r>
            <a:r>
              <a:rPr lang="en-US" altLang="zh-CN" sz="3200" b="1" dirty="0" smtClean="0">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      </a:t>
            </a:r>
            <a:r>
              <a:rPr lang="en-US" altLang="zh-CN" sz="3200" b="1" dirty="0" smtClean="0">
                <a:solidFill>
                  <a:srgbClr val="FF0000"/>
                </a:solidFill>
                <a:latin typeface="Times New Roman" panose="02020603050405020304" pitchFamily="18" charset="0"/>
                <a:ea typeface="黑体" panose="02010609060101010101" pitchFamily="49" charset="-122"/>
                <a:cs typeface="Times New Roman" panose="02020603050405020304" pitchFamily="18" charset="0"/>
                <a:sym typeface="Times New Roman" panose="02020603050405020304" pitchFamily="18" charset="0"/>
              </a:rPr>
              <a:t> </a:t>
            </a:r>
            <a:r>
              <a:rPr lang="zh-CN" altLang="en-US" sz="3200" b="1" dirty="0" smtClean="0">
                <a:solidFill>
                  <a:srgbClr val="FF0000"/>
                </a:solidFill>
                <a:latin typeface="Times New Roman" panose="02020603050405020304" pitchFamily="18" charset="0"/>
                <a:ea typeface="黑体" panose="02010609060101010101" pitchFamily="49" charset="-122"/>
                <a:cs typeface="Times New Roman" panose="02020603050405020304" pitchFamily="18" charset="0"/>
                <a:sym typeface="Times New Roman" panose="02020603050405020304" pitchFamily="18" charset="0"/>
              </a:rPr>
              <a:t>                  </a:t>
            </a:r>
            <a:r>
              <a:rPr lang="zh-CN" altLang="en-US" sz="3200" b="1" dirty="0"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  </a:t>
            </a:r>
            <a:r>
              <a:rPr lang="zh-CN" altLang="en-US" sz="3200" b="1" dirty="0" smtClean="0">
                <a:solidFill>
                  <a:srgbClr val="FF0000"/>
                </a:solidFill>
                <a:latin typeface="Times New Roman" panose="02020603050405020304" pitchFamily="18" charset="0"/>
                <a:ea typeface="黑体" panose="02010609060101010101" pitchFamily="49" charset="-122"/>
                <a:cs typeface="Times New Roman" panose="02020603050405020304" pitchFamily="18" charset="0"/>
                <a:sym typeface="Times New Roman" panose="02020603050405020304" pitchFamily="18" charset="0"/>
              </a:rPr>
              <a:t>    </a:t>
            </a:r>
            <a:r>
              <a:rPr lang="zh-CN" altLang="en-US" sz="3200" b="1" dirty="0"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  </a:t>
            </a:r>
            <a:r>
              <a:rPr lang="zh-CN" altLang="en-US" sz="3200" b="1" dirty="0" smtClean="0">
                <a:solidFill>
                  <a:srgbClr val="FF0000"/>
                </a:solidFill>
                <a:latin typeface="Times New Roman" panose="02020603050405020304" pitchFamily="18" charset="0"/>
                <a:ea typeface="黑体" panose="02010609060101010101" pitchFamily="49" charset="-122"/>
                <a:cs typeface="Times New Roman" panose="02020603050405020304" pitchFamily="18" charset="0"/>
                <a:sym typeface="Times New Roman" panose="02020603050405020304" pitchFamily="18" charset="0"/>
              </a:rPr>
              <a:t>            </a:t>
            </a:r>
            <a:r>
              <a:rPr lang="zh-CN" altLang="zh-CN" sz="3200" b="1" dirty="0" smtClean="0">
                <a:latin typeface="Times New Roman" panose="02020603050405020304" pitchFamily="18" charset="0"/>
                <a:ea typeface="Times New Roman" panose="02020603050405020304" pitchFamily="18" charset="0"/>
                <a:cs typeface="Times New Roman" panose="02020603050405020304" pitchFamily="18" charset="0"/>
                <a:sym typeface="Times New Roman" panose="02020603050405020304" pitchFamily="18" charset="0"/>
              </a:rPr>
              <a:t> </a:t>
            </a:r>
            <a:r>
              <a:rPr lang="en-US" altLang="zh-CN" sz="3200" b="1" dirty="0">
                <a:latin typeface="Times New Roman" panose="02020603050405020304" pitchFamily="18" charset="0"/>
                <a:ea typeface="Times New Roman" panose="02020603050405020304" pitchFamily="18" charset="0"/>
                <a:cs typeface="Times New Roman" panose="02020603050405020304" pitchFamily="18" charset="0"/>
                <a:sym typeface="Times New Roman" panose="02020603050405020304" pitchFamily="18" charset="0"/>
              </a:rPr>
              <a:t>)</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
            </a:r>
            <a:br>
              <a:rPr lang="en-US" altLang="zh-CN" sz="3200" b="1" dirty="0">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br>
            <a:r>
              <a:rPr lang="zh-CN" altLang="zh-CN" sz="3200" b="1" spc="-2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自</a:t>
            </a:r>
            <a:r>
              <a:rPr lang="zh-CN"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非亭午夜分</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a:t>
            </a:r>
            <a:r>
              <a:rPr lang="en-US" altLang="zh-CN" sz="3200" b="1" dirty="0">
                <a:solidFill>
                  <a:srgbClr val="FF0000"/>
                </a:solidFill>
                <a:latin typeface="Times New Roman" panose="02020603050405020304" pitchFamily="18" charset="0"/>
                <a:ea typeface="黑体" panose="02010609060101010101" pitchFamily="49" charset="-122"/>
                <a:cs typeface="Times New Roman" panose="02020603050405020304" pitchFamily="18" charset="0"/>
                <a:sym typeface="Times New Roman" panose="02020603050405020304" pitchFamily="18" charset="0"/>
              </a:rPr>
              <a:t> </a:t>
            </a:r>
            <a:r>
              <a:rPr lang="zh-CN" altLang="en-US" sz="3200" b="1" dirty="0" smtClean="0">
                <a:solidFill>
                  <a:srgbClr val="FF0000"/>
                </a:solidFill>
                <a:latin typeface="Times New Roman" panose="02020603050405020304" pitchFamily="18" charset="0"/>
                <a:ea typeface="黑体" panose="02010609060101010101" pitchFamily="49" charset="-122"/>
                <a:cs typeface="Times New Roman" panose="02020603050405020304" pitchFamily="18" charset="0"/>
                <a:sym typeface="Times New Roman" panose="02020603050405020304" pitchFamily="18" charset="0"/>
              </a:rPr>
              <a:t>        </a:t>
            </a:r>
            <a:r>
              <a:rPr lang="zh-CN" altLang="zh-CN" sz="3200" b="1" dirty="0" smtClean="0">
                <a:latin typeface="Times New Roman" panose="02020603050405020304" pitchFamily="18" charset="0"/>
                <a:ea typeface="Times New Roman" panose="02020603050405020304" pitchFamily="18" charset="0"/>
                <a:cs typeface="Times New Roman" panose="02020603050405020304" pitchFamily="18" charset="0"/>
                <a:sym typeface="Times New Roman" panose="02020603050405020304" pitchFamily="18" charset="0"/>
              </a:rPr>
              <a:t> </a:t>
            </a:r>
            <a:r>
              <a:rPr lang="en-US" altLang="zh-CN" sz="3200" b="1" dirty="0">
                <a:latin typeface="Times New Roman" panose="02020603050405020304" pitchFamily="18" charset="0"/>
                <a:ea typeface="Times New Roman" panose="02020603050405020304" pitchFamily="18" charset="0"/>
                <a:cs typeface="Times New Roman" panose="02020603050405020304" pitchFamily="18" charset="0"/>
                <a:sym typeface="Times New Roman" panose="02020603050405020304" pitchFamily="18" charset="0"/>
              </a:rPr>
              <a:t>)</a:t>
            </a:r>
          </a:p>
        </p:txBody>
      </p:sp>
      <p:sp>
        <p:nvSpPr>
          <p:cNvPr id="11" name="A_2b22f"/>
          <p:cNvSpPr/>
          <p:nvPr/>
        </p:nvSpPr>
        <p:spPr>
          <a:xfrm>
            <a:off x="4449486" y="5268283"/>
            <a:ext cx="1527239" cy="570586"/>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3200" b="1">
                <a:solidFill>
                  <a:srgbClr val="FF0000"/>
                </a:solidFill>
                <a:latin typeface="Times New Roman" panose="02020603050405020304" pitchFamily="18" charset="0"/>
                <a:ea typeface="黑体" panose="02010609060101010101" pitchFamily="49" charset="-122"/>
                <a:cs typeface="Times New Roman" panose="02020603050405020304" pitchFamily="18" charset="0"/>
                <a:sym typeface="Times New Roman" panose="02020603050405020304" pitchFamily="18" charset="0"/>
              </a:rPr>
              <a:t> </a:t>
            </a:r>
            <a:r>
              <a:rPr lang="zh-CN" altLang="zh-CN" sz="3200" b="1">
                <a:solidFill>
                  <a:srgbClr val="FF0000"/>
                </a:solidFill>
                <a:latin typeface="Times New Roman" panose="02020603050405020304" pitchFamily="18" charset="0"/>
                <a:ea typeface="黑体" panose="02010609060101010101" pitchFamily="49" charset="-122"/>
                <a:cs typeface="Times New Roman" panose="02020603050405020304" pitchFamily="18" charset="0"/>
                <a:sym typeface="Times New Roman" panose="02020603050405020304" pitchFamily="18" charset="0"/>
              </a:rPr>
              <a:t>如果</a:t>
            </a:r>
            <a:r>
              <a:rPr lang="zh-CN" altLang="zh-CN" sz="3200" b="1">
                <a:solidFill>
                  <a:prstClr val="black"/>
                </a:solidFill>
                <a:latin typeface="Times New Roman" panose="02020603050405020304" pitchFamily="18" charset="0"/>
                <a:ea typeface="Times New Roman" panose="02020603050405020304" pitchFamily="18" charset="0"/>
                <a:cs typeface="Times New Roman" panose="02020603050405020304" pitchFamily="18" charset="0"/>
                <a:sym typeface="Times New Roman" panose="02020603050405020304" pitchFamily="18" charset="0"/>
              </a:rPr>
              <a:t> </a:t>
            </a:r>
            <a:endParaRPr lang="zh-CN" altLang="en-US"/>
          </a:p>
        </p:txBody>
      </p:sp>
      <p:sp>
        <p:nvSpPr>
          <p:cNvPr id="9" name="A_36184"/>
          <p:cNvSpPr/>
          <p:nvPr/>
        </p:nvSpPr>
        <p:spPr>
          <a:xfrm>
            <a:off x="4857474" y="4634299"/>
            <a:ext cx="5199126" cy="570586"/>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3200" b="1" dirty="0">
                <a:solidFill>
                  <a:srgbClr val="FF0000"/>
                </a:solidFill>
                <a:latin typeface="Times New Roman" panose="02020603050405020304" pitchFamily="18" charset="0"/>
                <a:ea typeface="黑体" panose="02010609060101010101" pitchFamily="49" charset="-122"/>
                <a:cs typeface="Times New Roman" panose="02020603050405020304" pitchFamily="18" charset="0"/>
                <a:sym typeface="Times New Roman" panose="02020603050405020304" pitchFamily="18" charset="0"/>
              </a:rPr>
              <a:t> </a:t>
            </a:r>
            <a:r>
              <a:rPr lang="zh-CN" altLang="zh-CN" sz="3200" b="1" dirty="0">
                <a:solidFill>
                  <a:srgbClr val="FF0000"/>
                </a:solidFill>
                <a:latin typeface="Times New Roman" panose="02020603050405020304" pitchFamily="18" charset="0"/>
                <a:ea typeface="黑体" panose="02010609060101010101" pitchFamily="49" charset="-122"/>
                <a:cs typeface="Times New Roman" panose="02020603050405020304" pitchFamily="18" charset="0"/>
                <a:sym typeface="Times New Roman" panose="02020603050405020304" pitchFamily="18" charset="0"/>
              </a:rPr>
              <a:t>于。这里是</a:t>
            </a:r>
            <a:r>
              <a:rPr lang="zh-CN" altLang="zh-CN" sz="3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a:t>
            </a:r>
            <a:r>
              <a:rPr lang="zh-CN" altLang="zh-CN" sz="3200" b="1" dirty="0">
                <a:solidFill>
                  <a:srgbClr val="FF0000"/>
                </a:solidFill>
                <a:latin typeface="Times New Roman" panose="02020603050405020304" pitchFamily="18" charset="0"/>
                <a:ea typeface="黑体" panose="02010609060101010101" pitchFamily="49" charset="-122"/>
                <a:cs typeface="Times New Roman" panose="02020603050405020304" pitchFamily="18" charset="0"/>
                <a:sym typeface="Times New Roman" panose="02020603050405020304" pitchFamily="18" charset="0"/>
              </a:rPr>
              <a:t>在</a:t>
            </a:r>
            <a:r>
              <a:rPr lang="zh-CN" altLang="zh-CN" sz="32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a:t>
            </a:r>
            <a:r>
              <a:rPr lang="zh-CN" altLang="zh-CN" sz="3200" b="1" dirty="0">
                <a:solidFill>
                  <a:srgbClr val="FF0000"/>
                </a:solidFill>
                <a:latin typeface="Times New Roman" panose="02020603050405020304" pitchFamily="18" charset="0"/>
                <a:ea typeface="黑体" panose="02010609060101010101" pitchFamily="49" charset="-122"/>
                <a:cs typeface="Times New Roman" panose="02020603050405020304" pitchFamily="18" charset="0"/>
                <a:sym typeface="Times New Roman" panose="02020603050405020304" pitchFamily="18" charset="0"/>
              </a:rPr>
              <a:t>的意思</a:t>
            </a:r>
            <a:r>
              <a:rPr lang="zh-CN" altLang="zh-CN" sz="3200" b="1"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sym typeface="Times New Roman" panose="02020603050405020304" pitchFamily="18" charset="0"/>
              </a:rPr>
              <a:t> </a:t>
            </a:r>
            <a:endParaRPr lang="zh-CN" altLang="en-US" dirty="0"/>
          </a:p>
        </p:txBody>
      </p:sp>
      <p:sp>
        <p:nvSpPr>
          <p:cNvPr id="6" name="矩形 5"/>
          <p:cNvSpPr>
            <a:spLocks noChangeAspect="1"/>
          </p:cNvSpPr>
          <p:nvPr/>
        </p:nvSpPr>
        <p:spPr>
          <a:xfrm>
            <a:off x="1859321" y="2524922"/>
            <a:ext cx="5426382" cy="2012859"/>
          </a:xfrm>
          <a:prstGeom prst="rect">
            <a:avLst/>
          </a:prstGeom>
        </p:spPr>
        <p:txBody>
          <a:bodyPr wrap="square">
            <a:spAutoFit/>
          </a:bodyPr>
          <a:lstStyle/>
          <a:p>
            <a:pPr>
              <a:lnSpc>
                <a:spcPct val="130000"/>
              </a:lnSpc>
            </a:pPr>
            <a:r>
              <a:rPr lang="zh-CN" altLang="zh-CN" sz="3200" b="1" dirty="0">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空谷传响，哀转久</a:t>
            </a:r>
            <a:r>
              <a:rPr lang="zh-CN" altLang="zh-CN" sz="3200" b="1" spc="-2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绝</a:t>
            </a:r>
            <a:r>
              <a:rPr lang="zh-CN" altLang="zh-CN" sz="3200" b="1" baseline="-250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 </a:t>
            </a:r>
            <a:r>
              <a:rPr lang="en-US" altLang="zh-CN" sz="3200" b="1">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a:t>
            </a:r>
            <a:r>
              <a:rPr lang="en-US" altLang="zh-CN" sz="3200" b="1">
                <a:solidFill>
                  <a:srgbClr val="FF0000"/>
                </a:solidFill>
                <a:latin typeface="Times New Roman" panose="02020603050405020304" pitchFamily="18" charset="0"/>
                <a:ea typeface="黑体" panose="02010609060101010101" pitchFamily="49" charset="-122"/>
                <a:cs typeface="Times New Roman" panose="02020603050405020304" pitchFamily="18" charset="0"/>
                <a:sym typeface="Times New Roman" panose="02020603050405020304" pitchFamily="18" charset="0"/>
              </a:rPr>
              <a:t> </a:t>
            </a:r>
            <a:r>
              <a:rPr lang="zh-CN" altLang="en-US" sz="3200" b="1" smtClean="0">
                <a:solidFill>
                  <a:srgbClr val="FF0000"/>
                </a:solidFill>
                <a:latin typeface="Times New Roman" panose="02020603050405020304" pitchFamily="18" charset="0"/>
                <a:ea typeface="黑体" panose="02010609060101010101" pitchFamily="49" charset="-122"/>
                <a:cs typeface="Times New Roman" panose="02020603050405020304" pitchFamily="18" charset="0"/>
                <a:sym typeface="Times New Roman" panose="02020603050405020304" pitchFamily="18" charset="0"/>
              </a:rPr>
              <a:t>        </a:t>
            </a:r>
            <a:r>
              <a:rPr lang="zh-CN" altLang="zh-CN" sz="3200" b="1" smtClean="0">
                <a:latin typeface="Times New Roman" panose="02020603050405020304" pitchFamily="18" charset="0"/>
                <a:ea typeface="Times New Roman" panose="02020603050405020304" pitchFamily="18" charset="0"/>
                <a:cs typeface="Times New Roman" panose="02020603050405020304" pitchFamily="18" charset="0"/>
                <a:sym typeface="Times New Roman" panose="02020603050405020304" pitchFamily="18" charset="0"/>
              </a:rPr>
              <a:t> </a:t>
            </a:r>
            <a:r>
              <a:rPr lang="en-US" altLang="zh-CN" sz="3200" b="1" dirty="0">
                <a:latin typeface="Times New Roman" panose="02020603050405020304" pitchFamily="18" charset="0"/>
                <a:ea typeface="Times New Roman" panose="02020603050405020304" pitchFamily="18" charset="0"/>
                <a:cs typeface="Times New Roman" panose="02020603050405020304" pitchFamily="18" charset="0"/>
                <a:sym typeface="Times New Roman" panose="02020603050405020304" pitchFamily="18" charset="0"/>
              </a:rPr>
              <a:t>)</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 </a:t>
            </a:r>
            <a:br>
              <a:rPr lang="en-US" altLang="zh-CN" sz="3200" b="1" dirty="0">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br>
            <a:r>
              <a:rPr lang="zh-CN" altLang="zh-CN" sz="3200" b="1" spc="-2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绝</a:t>
            </a:r>
            <a:r>
              <a:rPr lang="zh-CN"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a:t>
            </a:r>
            <a:r>
              <a:rPr lang="en-US"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      </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多生怪</a:t>
            </a:r>
            <a:r>
              <a:rPr lang="zh-CN" altLang="zh-CN" sz="3200" b="1" dirty="0" smtClean="0">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柏</a:t>
            </a:r>
            <a:r>
              <a:rPr lang="en-US" altLang="zh-CN" sz="3200" b="1" dirty="0" smtClean="0">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 </a:t>
            </a:r>
            <a:r>
              <a:rPr lang="en-US" altLang="zh-CN" sz="3200" b="1" smtClean="0">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a:t>
            </a:r>
            <a:r>
              <a:rPr lang="en-US" altLang="zh-CN" sz="3200" b="1" smtClean="0">
                <a:solidFill>
                  <a:srgbClr val="FF0000"/>
                </a:solidFill>
                <a:latin typeface="Times New Roman" panose="02020603050405020304" pitchFamily="18" charset="0"/>
                <a:ea typeface="黑体" panose="02010609060101010101" pitchFamily="49" charset="-122"/>
                <a:cs typeface="Times New Roman" panose="02020603050405020304" pitchFamily="18" charset="0"/>
                <a:sym typeface="Times New Roman" panose="02020603050405020304" pitchFamily="18" charset="0"/>
              </a:rPr>
              <a:t> </a:t>
            </a:r>
            <a:r>
              <a:rPr lang="zh-CN" altLang="en-US" sz="3200" b="1" smtClean="0">
                <a:solidFill>
                  <a:srgbClr val="FF0000"/>
                </a:solidFill>
                <a:latin typeface="Times New Roman" panose="02020603050405020304" pitchFamily="18" charset="0"/>
                <a:ea typeface="黑体" panose="02010609060101010101" pitchFamily="49" charset="-122"/>
                <a:cs typeface="Times New Roman" panose="02020603050405020304" pitchFamily="18" charset="0"/>
                <a:sym typeface="Times New Roman" panose="02020603050405020304" pitchFamily="18" charset="0"/>
              </a:rPr>
              <a:t>            </a:t>
            </a:r>
            <a:r>
              <a:rPr lang="zh-CN" altLang="zh-CN" sz="3200" b="1" smtClean="0">
                <a:latin typeface="Times New Roman" panose="02020603050405020304" pitchFamily="18" charset="0"/>
                <a:ea typeface="Times New Roman" panose="02020603050405020304" pitchFamily="18" charset="0"/>
                <a:cs typeface="Times New Roman" panose="02020603050405020304" pitchFamily="18" charset="0"/>
                <a:sym typeface="Times New Roman" panose="02020603050405020304" pitchFamily="18" charset="0"/>
              </a:rPr>
              <a:t> </a:t>
            </a:r>
            <a:r>
              <a:rPr lang="en-US" altLang="zh-CN" sz="3200" b="1" dirty="0">
                <a:latin typeface="Times New Roman" panose="02020603050405020304" pitchFamily="18" charset="0"/>
                <a:ea typeface="Times New Roman" panose="02020603050405020304" pitchFamily="18" charset="0"/>
                <a:cs typeface="Times New Roman" panose="02020603050405020304" pitchFamily="18" charset="0"/>
                <a:sym typeface="Times New Roman" panose="02020603050405020304" pitchFamily="18" charset="0"/>
              </a:rPr>
              <a:t>)</a:t>
            </a:r>
            <a:endParaRPr lang="zh-CN" altLang="zh-CN" sz="3200" dirty="0">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endParaRPr>
          </a:p>
          <a:p>
            <a:pPr>
              <a:lnSpc>
                <a:spcPct val="130000"/>
              </a:lnSpc>
            </a:pPr>
            <a:r>
              <a:rPr lang="en-US" altLang="zh-CN" sz="3200" b="1" dirty="0" smtClean="0">
                <a:latin typeface="Times New Roman" panose="02020603050405020304" pitchFamily="18" charset="0"/>
                <a:ea typeface="Times New Roman" panose="02020603050405020304" pitchFamily="18" charset="0"/>
                <a:cs typeface="Times New Roman" panose="02020603050405020304" pitchFamily="18" charset="0"/>
                <a:sym typeface="Times New Roman" panose="02020603050405020304" pitchFamily="18" charset="0"/>
              </a:rPr>
              <a:t> </a:t>
            </a:r>
            <a:endParaRPr lang="zh-CN" altLang="en-US" sz="3200" dirty="0"/>
          </a:p>
        </p:txBody>
      </p:sp>
      <p:sp>
        <p:nvSpPr>
          <p:cNvPr id="3" name="A_bd0a2"/>
          <p:cNvSpPr/>
          <p:nvPr/>
        </p:nvSpPr>
        <p:spPr>
          <a:xfrm>
            <a:off x="4552674" y="3255426"/>
            <a:ext cx="1935226" cy="570585"/>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3200" b="1">
                <a:solidFill>
                  <a:srgbClr val="FF0000"/>
                </a:solidFill>
                <a:latin typeface="Times New Roman" panose="02020603050405020304" pitchFamily="18" charset="0"/>
                <a:ea typeface="黑体" panose="02010609060101010101" pitchFamily="49" charset="-122"/>
                <a:cs typeface="Times New Roman" panose="02020603050405020304" pitchFamily="18" charset="0"/>
                <a:sym typeface="Times New Roman" panose="02020603050405020304" pitchFamily="18" charset="0"/>
              </a:rPr>
              <a:t> </a:t>
            </a:r>
            <a:r>
              <a:rPr lang="zh-CN" altLang="zh-CN" sz="3200" b="1">
                <a:solidFill>
                  <a:srgbClr val="FF0000"/>
                </a:solidFill>
                <a:latin typeface="Times New Roman" panose="02020603050405020304" pitchFamily="18" charset="0"/>
                <a:ea typeface="黑体" panose="02010609060101010101" pitchFamily="49" charset="-122"/>
                <a:cs typeface="Times New Roman" panose="02020603050405020304" pitchFamily="18" charset="0"/>
                <a:sym typeface="Times New Roman" panose="02020603050405020304" pitchFamily="18" charset="0"/>
              </a:rPr>
              <a:t>极高的</a:t>
            </a:r>
            <a:r>
              <a:rPr lang="zh-CN" altLang="zh-CN" sz="3200" b="1">
                <a:solidFill>
                  <a:prstClr val="black"/>
                </a:solidFill>
                <a:latin typeface="Times New Roman" panose="02020603050405020304" pitchFamily="18" charset="0"/>
                <a:ea typeface="Times New Roman" panose="02020603050405020304" pitchFamily="18" charset="0"/>
                <a:cs typeface="Times New Roman" panose="02020603050405020304" pitchFamily="18" charset="0"/>
                <a:sym typeface="Times New Roman" panose="02020603050405020304" pitchFamily="18" charset="0"/>
              </a:rPr>
              <a:t> </a:t>
            </a:r>
            <a:endParaRPr lang="zh-CN" altLang="en-US"/>
          </a:p>
        </p:txBody>
      </p:sp>
      <p:sp>
        <p:nvSpPr>
          <p:cNvPr id="2" name="A_b3486"/>
          <p:cNvSpPr/>
          <p:nvPr/>
        </p:nvSpPr>
        <p:spPr>
          <a:xfrm>
            <a:off x="5775049" y="2621442"/>
            <a:ext cx="1527238" cy="570585"/>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3200" b="1">
                <a:solidFill>
                  <a:srgbClr val="FF0000"/>
                </a:solidFill>
                <a:latin typeface="Times New Roman" panose="02020603050405020304" pitchFamily="18" charset="0"/>
                <a:ea typeface="黑体" panose="02010609060101010101" pitchFamily="49" charset="-122"/>
                <a:cs typeface="Times New Roman" panose="02020603050405020304" pitchFamily="18" charset="0"/>
                <a:sym typeface="Times New Roman" panose="02020603050405020304" pitchFamily="18" charset="0"/>
              </a:rPr>
              <a:t> </a:t>
            </a:r>
            <a:r>
              <a:rPr lang="zh-CN" altLang="zh-CN" sz="3200" b="1">
                <a:solidFill>
                  <a:srgbClr val="FF0000"/>
                </a:solidFill>
                <a:latin typeface="Times New Roman" panose="02020603050405020304" pitchFamily="18" charset="0"/>
                <a:ea typeface="黑体" panose="02010609060101010101" pitchFamily="49" charset="-122"/>
                <a:cs typeface="Times New Roman" panose="02020603050405020304" pitchFamily="18" charset="0"/>
                <a:sym typeface="Times New Roman" panose="02020603050405020304" pitchFamily="18" charset="0"/>
              </a:rPr>
              <a:t>消失</a:t>
            </a:r>
            <a:r>
              <a:rPr lang="zh-CN" altLang="zh-CN" sz="3200" b="1">
                <a:solidFill>
                  <a:prstClr val="black"/>
                </a:solidFill>
                <a:latin typeface="Times New Roman" panose="02020603050405020304" pitchFamily="18" charset="0"/>
                <a:ea typeface="Times New Roman" panose="02020603050405020304" pitchFamily="18" charset="0"/>
                <a:cs typeface="Times New Roman" panose="02020603050405020304" pitchFamily="18" charset="0"/>
                <a:sym typeface="Times New Roman" panose="02020603050405020304" pitchFamily="18" charset="0"/>
              </a:rPr>
              <a:t> </a:t>
            </a:r>
            <a:endParaRPr lang="zh-CN" altLang="en-US"/>
          </a:p>
        </p:txBody>
      </p:sp>
      <p:pic>
        <p:nvPicPr>
          <p:cNvPr id="5" name="image35.jpeg"/>
          <p:cNvPicPr/>
          <p:nvPr/>
        </p:nvPicPr>
        <p:blipFill>
          <a:blip r:embed="rId3"/>
          <a:stretch>
            <a:fillRect/>
          </a:stretch>
        </p:blipFill>
        <p:spPr>
          <a:xfrm>
            <a:off x="2401450" y="3343073"/>
            <a:ext cx="376555" cy="376555"/>
          </a:xfrm>
          <a:prstGeom prst="rect">
            <a:avLst/>
          </a:prstGeom>
        </p:spPr>
      </p:pic>
      <p:graphicFrame>
        <p:nvGraphicFramePr>
          <p:cNvPr id="7" name="对象 6">
            <a:extLst>
              <a:ext uri="{FF2B5EF4-FFF2-40B4-BE49-F238E27FC236}">
                <a16:creationId xmlns:a16="http://schemas.microsoft.com/office/drawing/2014/main" id="{D855F7AA-48B0-B4E8-641A-D00B0286236C}"/>
              </a:ext>
            </a:extLst>
          </p:cNvPr>
          <p:cNvGraphicFramePr>
            <a:graphicFrameLocks noChangeAspect="1"/>
          </p:cNvGraphicFramePr>
          <p:nvPr>
            <p:extLst>
              <p:ext uri="{D42A27DB-BD31-4B8C-83A1-F6EECF244321}">
                <p14:modId xmlns:p14="http://schemas.microsoft.com/office/powerpoint/2010/main" val="4262009482"/>
              </p:ext>
            </p:extLst>
          </p:nvPr>
        </p:nvGraphicFramePr>
        <p:xfrm>
          <a:off x="1666184" y="2524922"/>
          <a:ext cx="1285744" cy="1432700"/>
        </p:xfrm>
        <a:graphic>
          <a:graphicData uri="http://schemas.openxmlformats.org/presentationml/2006/ole">
            <mc:AlternateContent xmlns:mc="http://schemas.openxmlformats.org/markup-compatibility/2006">
              <mc:Choice xmlns:v="urn:schemas-microsoft-com:vml" Requires="v">
                <p:oleObj spid="_x0000_s2056" name="Document" r:id="rId4" imgW="520599" imgH="1651379" progId="Word.Document.12">
                  <p:embed/>
                </p:oleObj>
              </mc:Choice>
              <mc:Fallback>
                <p:oleObj name="Document" r:id="rId4" imgW="520599" imgH="1651379" progId="Word.Document.12">
                  <p:embed/>
                  <p:pic>
                    <p:nvPicPr>
                      <p:cNvPr id="9" name="对象 8">
                        <a:extLst>
                          <a:ext uri="{FF2B5EF4-FFF2-40B4-BE49-F238E27FC236}">
                            <a16:creationId xmlns:a16="http://schemas.microsoft.com/office/drawing/2014/main" id="{D855F7AA-48B0-B4E8-641A-D00B0286236C}"/>
                          </a:ext>
                        </a:extLst>
                      </p:cNvPr>
                      <p:cNvPicPr/>
                      <p:nvPr/>
                    </p:nvPicPr>
                    <p:blipFill>
                      <a:blip r:embed="rId5"/>
                      <a:stretch>
                        <a:fillRect/>
                      </a:stretch>
                    </p:blipFill>
                    <p:spPr>
                      <a:xfrm>
                        <a:off x="1666184" y="2524922"/>
                        <a:ext cx="1285744" cy="1432700"/>
                      </a:xfrm>
                      <a:prstGeom prst="rect">
                        <a:avLst/>
                      </a:prstGeom>
                    </p:spPr>
                  </p:pic>
                </p:oleObj>
              </mc:Fallback>
            </mc:AlternateContent>
          </a:graphicData>
        </a:graphic>
      </p:graphicFrame>
      <p:graphicFrame>
        <p:nvGraphicFramePr>
          <p:cNvPr id="10" name="对象 9">
            <a:extLst>
              <a:ext uri="{FF2B5EF4-FFF2-40B4-BE49-F238E27FC236}">
                <a16:creationId xmlns:a16="http://schemas.microsoft.com/office/drawing/2014/main" id="{D855F7AA-48B0-B4E8-641A-D00B0286236C}"/>
              </a:ext>
            </a:extLst>
          </p:cNvPr>
          <p:cNvGraphicFramePr>
            <a:graphicFrameLocks noChangeAspect="1"/>
          </p:cNvGraphicFramePr>
          <p:nvPr>
            <p:extLst>
              <p:ext uri="{D42A27DB-BD31-4B8C-83A1-F6EECF244321}">
                <p14:modId xmlns:p14="http://schemas.microsoft.com/office/powerpoint/2010/main" val="2867983541"/>
              </p:ext>
            </p:extLst>
          </p:nvPr>
        </p:nvGraphicFramePr>
        <p:xfrm>
          <a:off x="1666184" y="4419034"/>
          <a:ext cx="1285744" cy="1432700"/>
        </p:xfrm>
        <a:graphic>
          <a:graphicData uri="http://schemas.openxmlformats.org/presentationml/2006/ole">
            <mc:AlternateContent xmlns:mc="http://schemas.openxmlformats.org/markup-compatibility/2006">
              <mc:Choice xmlns:v="urn:schemas-microsoft-com:vml" Requires="v">
                <p:oleObj spid="_x0000_s2057" name="Document" r:id="rId4" imgW="520599" imgH="1651379" progId="Word.Document.12">
                  <p:embed/>
                </p:oleObj>
              </mc:Choice>
              <mc:Fallback>
                <p:oleObj name="Document" r:id="rId4" imgW="520599" imgH="1651379" progId="Word.Document.12">
                  <p:embed/>
                  <p:pic>
                    <p:nvPicPr>
                      <p:cNvPr id="7" name="对象 6">
                        <a:extLst>
                          <a:ext uri="{FF2B5EF4-FFF2-40B4-BE49-F238E27FC236}">
                            <a16:creationId xmlns:a16="http://schemas.microsoft.com/office/drawing/2014/main" id="{D855F7AA-48B0-B4E8-641A-D00B0286236C}"/>
                          </a:ext>
                        </a:extLst>
                      </p:cNvPr>
                      <p:cNvPicPr/>
                      <p:nvPr/>
                    </p:nvPicPr>
                    <p:blipFill>
                      <a:blip r:embed="rId5"/>
                      <a:stretch>
                        <a:fillRect/>
                      </a:stretch>
                    </p:blipFill>
                    <p:spPr>
                      <a:xfrm>
                        <a:off x="1666184" y="4419034"/>
                        <a:ext cx="1285744" cy="1432700"/>
                      </a:xfrm>
                      <a:prstGeom prst="rect">
                        <a:avLst/>
                      </a:prstGeom>
                    </p:spPr>
                  </p:pic>
                </p:oleObj>
              </mc:Fallback>
            </mc:AlternateContent>
          </a:graphicData>
        </a:graphic>
      </p:graphicFrame>
    </p:spTree>
    <p:extLst>
      <p:ext uri="{BB962C8B-B14F-4D97-AF65-F5344CB8AC3E}">
        <p14:creationId xmlns:p14="http://schemas.microsoft.com/office/powerpoint/2010/main" val="13339963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5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fade">
                                      <p:cBhvr>
                                        <p:cTn id="2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9" grpId="0" animBg="1"/>
      <p:bldP spid="3" grpId="0" animBg="1"/>
      <p:bldP spid="2"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a:spLocks noChangeAspect="1"/>
          </p:cNvSpPr>
          <p:nvPr/>
        </p:nvSpPr>
        <p:spPr>
          <a:xfrm>
            <a:off x="1796025" y="3283770"/>
            <a:ext cx="10833100" cy="1372683"/>
          </a:xfrm>
          <a:prstGeom prst="rect">
            <a:avLst/>
          </a:prstGeom>
        </p:spPr>
        <p:txBody>
          <a:bodyPr>
            <a:spAutoFit/>
          </a:bodyPr>
          <a:lstStyle/>
          <a:p>
            <a:pPr>
              <a:lnSpc>
                <a:spcPct val="130000"/>
              </a:lnSpc>
              <a:spcAft>
                <a:spcPts val="0"/>
              </a:spcAft>
            </a:pPr>
            <a:r>
              <a:rPr lang="zh-CN" altLang="zh-CN" sz="3200" b="1" spc="-2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属</a:t>
            </a:r>
            <a:r>
              <a:rPr lang="zh-CN"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引凄</a:t>
            </a:r>
            <a:r>
              <a:rPr lang="zh-CN" altLang="zh-CN" sz="3200" b="1" dirty="0" smtClean="0">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异</a:t>
            </a:r>
            <a:r>
              <a:rPr lang="en-US" altLang="zh-CN" sz="3200" b="1">
                <a:latin typeface="Times New Roman" panose="02020603050405020304" pitchFamily="18" charset="0"/>
                <a:ea typeface="Times New Roman" panose="02020603050405020304" pitchFamily="18" charset="0"/>
                <a:cs typeface="Times New Roman" panose="02020603050405020304" pitchFamily="18" charset="0"/>
                <a:sym typeface="Times New Roman" panose="02020603050405020304" pitchFamily="18" charset="0"/>
              </a:rPr>
              <a:t>(</a:t>
            </a:r>
            <a:r>
              <a:rPr lang="en-US" altLang="zh-CN" sz="3200" b="1">
                <a:solidFill>
                  <a:srgbClr val="FF0000"/>
                </a:solidFill>
                <a:latin typeface="Times New Roman" panose="02020603050405020304" pitchFamily="18" charset="0"/>
                <a:ea typeface="黑体" panose="02010609060101010101" pitchFamily="49" charset="-122"/>
                <a:cs typeface="Times New Roman" panose="02020603050405020304" pitchFamily="18" charset="0"/>
                <a:sym typeface="Times New Roman" panose="02020603050405020304" pitchFamily="18" charset="0"/>
              </a:rPr>
              <a:t> </a:t>
            </a:r>
            <a:r>
              <a:rPr lang="zh-CN" altLang="en-US" sz="3200" b="1" smtClean="0">
                <a:solidFill>
                  <a:srgbClr val="FF0000"/>
                </a:solidFill>
                <a:latin typeface="Times New Roman" panose="02020603050405020304" pitchFamily="18" charset="0"/>
                <a:ea typeface="黑体" panose="02010609060101010101" pitchFamily="49" charset="-122"/>
                <a:cs typeface="Times New Roman" panose="02020603050405020304" pitchFamily="18" charset="0"/>
                <a:sym typeface="Times New Roman" panose="02020603050405020304" pitchFamily="18" charset="0"/>
              </a:rPr>
              <a:t>        </a:t>
            </a:r>
            <a:r>
              <a:rPr lang="zh-CN" altLang="zh-CN" sz="3200" b="1" smtClean="0">
                <a:latin typeface="Times New Roman" panose="02020603050405020304" pitchFamily="18" charset="0"/>
                <a:ea typeface="Times New Roman" panose="02020603050405020304" pitchFamily="18" charset="0"/>
                <a:cs typeface="Times New Roman" panose="02020603050405020304" pitchFamily="18" charset="0"/>
                <a:sym typeface="Times New Roman" panose="02020603050405020304" pitchFamily="18" charset="0"/>
              </a:rPr>
              <a:t> </a:t>
            </a:r>
            <a:r>
              <a:rPr lang="en-US" altLang="zh-CN" sz="3200" b="1" dirty="0" smtClean="0">
                <a:latin typeface="Times New Roman" panose="02020603050405020304" pitchFamily="18" charset="0"/>
                <a:ea typeface="Times New Roman" panose="02020603050405020304" pitchFamily="18" charset="0"/>
                <a:cs typeface="Times New Roman" panose="02020603050405020304" pitchFamily="18" charset="0"/>
                <a:sym typeface="Times New Roman" panose="02020603050405020304" pitchFamily="18" charset="0"/>
              </a:rPr>
              <a:t>)</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
            </a:r>
            <a:br>
              <a:rPr lang="en-US" altLang="zh-CN" sz="3200" b="1" dirty="0">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br>
            <a:r>
              <a:rPr lang="zh-CN" altLang="zh-CN" sz="3200" b="1" dirty="0">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神情与苏黄不</a:t>
            </a:r>
            <a:r>
              <a:rPr lang="zh-CN" altLang="zh-CN" sz="3200" b="1" spc="-2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属</a:t>
            </a:r>
            <a:r>
              <a:rPr lang="zh-CN"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a:t>
            </a:r>
            <a:r>
              <a:rPr lang="zh-CN" altLang="zh-CN" sz="3200" b="1" dirty="0">
                <a:latin typeface="Times New Roman" panose="02020603050405020304" pitchFamily="18" charset="0"/>
                <a:ea typeface="Times New Roman" panose="02020603050405020304" pitchFamily="18" charset="0"/>
                <a:cs typeface="Times New Roman" panose="02020603050405020304" pitchFamily="18" charset="0"/>
                <a:sym typeface="Times New Roman" panose="02020603050405020304" pitchFamily="18" charset="0"/>
              </a:rPr>
              <a:t> </a:t>
            </a:r>
            <a:r>
              <a:rPr lang="en-US" altLang="zh-CN" sz="3200" b="1" smtClean="0">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a:t>
            </a:r>
            <a:r>
              <a:rPr lang="en-US" altLang="zh-CN" sz="3200" b="1" smtClean="0">
                <a:solidFill>
                  <a:srgbClr val="FF0000"/>
                </a:solidFill>
                <a:latin typeface="Times New Roman" panose="02020603050405020304" pitchFamily="18" charset="0"/>
                <a:ea typeface="黑体" panose="02010609060101010101" pitchFamily="49" charset="-122"/>
                <a:cs typeface="Times New Roman" panose="02020603050405020304" pitchFamily="18" charset="0"/>
                <a:sym typeface="Times New Roman" panose="02020603050405020304" pitchFamily="18" charset="0"/>
              </a:rPr>
              <a:t> </a:t>
            </a:r>
            <a:r>
              <a:rPr lang="zh-CN" altLang="en-US" sz="3200" b="1" smtClean="0">
                <a:solidFill>
                  <a:srgbClr val="FF0000"/>
                </a:solidFill>
                <a:latin typeface="Times New Roman" panose="02020603050405020304" pitchFamily="18" charset="0"/>
                <a:ea typeface="黑体" panose="02010609060101010101" pitchFamily="49" charset="-122"/>
                <a:cs typeface="Times New Roman" panose="02020603050405020304" pitchFamily="18" charset="0"/>
                <a:sym typeface="Times New Roman" panose="02020603050405020304" pitchFamily="18" charset="0"/>
              </a:rPr>
              <a:t>        </a:t>
            </a:r>
            <a:r>
              <a:rPr lang="zh-CN" altLang="zh-CN" sz="3200" b="1" smtClean="0">
                <a:latin typeface="Times New Roman" panose="02020603050405020304" pitchFamily="18" charset="0"/>
                <a:ea typeface="Times New Roman" panose="02020603050405020304" pitchFamily="18" charset="0"/>
                <a:cs typeface="Times New Roman" panose="02020603050405020304" pitchFamily="18" charset="0"/>
                <a:sym typeface="Times New Roman" panose="02020603050405020304" pitchFamily="18" charset="0"/>
              </a:rPr>
              <a:t> </a:t>
            </a:r>
            <a:r>
              <a:rPr lang="en-US" altLang="zh-CN" sz="3200" b="1" dirty="0">
                <a:latin typeface="Times New Roman" panose="02020603050405020304" pitchFamily="18" charset="0"/>
                <a:ea typeface="Times New Roman" panose="02020603050405020304" pitchFamily="18" charset="0"/>
                <a:cs typeface="Times New Roman" panose="02020603050405020304" pitchFamily="18" charset="0"/>
                <a:sym typeface="Times New Roman" panose="02020603050405020304" pitchFamily="18" charset="0"/>
              </a:rPr>
              <a:t>)</a:t>
            </a:r>
            <a:endParaRPr lang="zh-CN" altLang="zh-CN" sz="3200" dirty="0">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endParaRPr>
          </a:p>
        </p:txBody>
      </p:sp>
      <p:sp>
        <p:nvSpPr>
          <p:cNvPr id="12" name="A_66f51"/>
          <p:cNvSpPr/>
          <p:nvPr/>
        </p:nvSpPr>
        <p:spPr>
          <a:xfrm>
            <a:off x="4895778" y="4014274"/>
            <a:ext cx="1527238" cy="570586"/>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3200" b="1">
                <a:solidFill>
                  <a:srgbClr val="FF0000"/>
                </a:solidFill>
                <a:latin typeface="Times New Roman" panose="02020603050405020304" pitchFamily="18" charset="0"/>
                <a:ea typeface="黑体" panose="02010609060101010101" pitchFamily="49" charset="-122"/>
                <a:cs typeface="Times New Roman" panose="02020603050405020304" pitchFamily="18" charset="0"/>
                <a:sym typeface="Times New Roman" panose="02020603050405020304" pitchFamily="18" charset="0"/>
              </a:rPr>
              <a:t> </a:t>
            </a:r>
            <a:r>
              <a:rPr lang="zh-CN" altLang="zh-CN" sz="3200" b="1">
                <a:solidFill>
                  <a:srgbClr val="FF0000"/>
                </a:solidFill>
                <a:latin typeface="Times New Roman" panose="02020603050405020304" pitchFamily="18" charset="0"/>
                <a:ea typeface="黑体" panose="02010609060101010101" pitchFamily="49" charset="-122"/>
                <a:cs typeface="Times New Roman" panose="02020603050405020304" pitchFamily="18" charset="0"/>
                <a:sym typeface="Times New Roman" panose="02020603050405020304" pitchFamily="18" charset="0"/>
              </a:rPr>
              <a:t>类似</a:t>
            </a:r>
            <a:r>
              <a:rPr lang="zh-CN" altLang="zh-CN" sz="3200" b="1">
                <a:solidFill>
                  <a:prstClr val="black"/>
                </a:solidFill>
                <a:latin typeface="Times New Roman" panose="02020603050405020304" pitchFamily="18" charset="0"/>
                <a:ea typeface="Times New Roman" panose="02020603050405020304" pitchFamily="18" charset="0"/>
                <a:cs typeface="Times New Roman" panose="02020603050405020304" pitchFamily="18" charset="0"/>
                <a:sym typeface="Times New Roman" panose="02020603050405020304" pitchFamily="18" charset="0"/>
              </a:rPr>
              <a:t> </a:t>
            </a:r>
            <a:endParaRPr lang="zh-CN" altLang="en-US"/>
          </a:p>
        </p:txBody>
      </p:sp>
      <p:sp>
        <p:nvSpPr>
          <p:cNvPr id="2" name="矩形 1"/>
          <p:cNvSpPr>
            <a:spLocks noChangeAspect="1"/>
          </p:cNvSpPr>
          <p:nvPr/>
        </p:nvSpPr>
        <p:spPr>
          <a:xfrm>
            <a:off x="679450" y="1687240"/>
            <a:ext cx="10833100" cy="2653034"/>
          </a:xfrm>
          <a:prstGeom prst="rect">
            <a:avLst/>
          </a:prstGeom>
        </p:spPr>
        <p:txBody>
          <a:bodyPr>
            <a:spAutoFit/>
          </a:bodyPr>
          <a:lstStyle/>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(3)</a:t>
            </a:r>
            <a:r>
              <a:rPr lang="zh-CN" altLang="zh-CN" sz="3200" b="1" dirty="0" smtClean="0">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见</a:t>
            </a:r>
            <a:endParaRPr lang="en-US" altLang="zh-CN" sz="3200" b="1" dirty="0" smtClean="0">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endParaRPr>
          </a:p>
          <a:p>
            <a:pPr>
              <a:lnSpc>
                <a:spcPct val="130000"/>
              </a:lnSpc>
              <a:spcAft>
                <a:spcPts val="0"/>
              </a:spcAft>
            </a:pPr>
            <a:endParaRPr lang="en-US" altLang="zh-CN" sz="3200" b="1" dirty="0">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endParaRPr>
          </a:p>
          <a:p>
            <a:pPr>
              <a:lnSpc>
                <a:spcPct val="130000"/>
              </a:lnSpc>
              <a:spcAft>
                <a:spcPts val="0"/>
              </a:spcAft>
            </a:pPr>
            <a:endParaRPr lang="en-US" altLang="zh-CN" sz="3200" b="1" dirty="0" smtClean="0">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endParaRPr>
          </a:p>
          <a:p>
            <a:pPr>
              <a:lnSpc>
                <a:spcPct val="130000"/>
              </a:lnSpc>
              <a:spcAft>
                <a:spcPts val="0"/>
              </a:spcAft>
            </a:pPr>
            <a:r>
              <a:rPr lang="en-US" altLang="zh-CN" sz="3200" b="1" dirty="0" smtClean="0">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4)</a:t>
            </a:r>
            <a:r>
              <a:rPr lang="zh-CN" altLang="zh-CN" sz="3200" b="1" dirty="0" smtClean="0">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属</a:t>
            </a:r>
            <a:endParaRPr lang="zh-CN" altLang="zh-CN" sz="3200" dirty="0">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endParaRPr>
          </a:p>
        </p:txBody>
      </p:sp>
      <p:sp>
        <p:nvSpPr>
          <p:cNvPr id="11" name="A_a60b6"/>
          <p:cNvSpPr/>
          <p:nvPr/>
        </p:nvSpPr>
        <p:spPr>
          <a:xfrm>
            <a:off x="3570215" y="3380290"/>
            <a:ext cx="1527239" cy="570586"/>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3200" b="1">
                <a:solidFill>
                  <a:srgbClr val="FF0000"/>
                </a:solidFill>
                <a:latin typeface="Times New Roman" panose="02020603050405020304" pitchFamily="18" charset="0"/>
                <a:ea typeface="黑体" panose="02010609060101010101" pitchFamily="49" charset="-122"/>
                <a:cs typeface="Times New Roman" panose="02020603050405020304" pitchFamily="18" charset="0"/>
                <a:sym typeface="Times New Roman" panose="02020603050405020304" pitchFamily="18" charset="0"/>
              </a:rPr>
              <a:t> </a:t>
            </a:r>
            <a:r>
              <a:rPr lang="zh-CN" altLang="zh-CN" sz="3200" b="1">
                <a:solidFill>
                  <a:srgbClr val="FF0000"/>
                </a:solidFill>
                <a:latin typeface="Times New Roman" panose="02020603050405020304" pitchFamily="18" charset="0"/>
                <a:ea typeface="黑体" panose="02010609060101010101" pitchFamily="49" charset="-122"/>
                <a:cs typeface="Times New Roman" panose="02020603050405020304" pitchFamily="18" charset="0"/>
                <a:sym typeface="Times New Roman" panose="02020603050405020304" pitchFamily="18" charset="0"/>
              </a:rPr>
              <a:t>连接</a:t>
            </a:r>
            <a:r>
              <a:rPr lang="zh-CN" altLang="zh-CN" sz="3200" b="1">
                <a:solidFill>
                  <a:prstClr val="black"/>
                </a:solidFill>
                <a:latin typeface="Times New Roman" panose="02020603050405020304" pitchFamily="18" charset="0"/>
                <a:ea typeface="Times New Roman" panose="02020603050405020304" pitchFamily="18" charset="0"/>
                <a:cs typeface="Times New Roman" panose="02020603050405020304" pitchFamily="18" charset="0"/>
                <a:sym typeface="Times New Roman" panose="02020603050405020304" pitchFamily="18" charset="0"/>
              </a:rPr>
              <a:t> </a:t>
            </a:r>
            <a:endParaRPr lang="zh-CN" altLang="en-US"/>
          </a:p>
        </p:txBody>
      </p:sp>
      <p:sp>
        <p:nvSpPr>
          <p:cNvPr id="4" name="矩形 3"/>
          <p:cNvSpPr>
            <a:spLocks noChangeAspect="1"/>
          </p:cNvSpPr>
          <p:nvPr/>
        </p:nvSpPr>
        <p:spPr>
          <a:xfrm>
            <a:off x="1796025" y="1418471"/>
            <a:ext cx="10833100" cy="1372683"/>
          </a:xfrm>
          <a:prstGeom prst="rect">
            <a:avLst/>
          </a:prstGeom>
        </p:spPr>
        <p:txBody>
          <a:bodyPr>
            <a:spAutoFit/>
          </a:bodyPr>
          <a:lstStyle/>
          <a:p>
            <a:pPr>
              <a:lnSpc>
                <a:spcPct val="130000"/>
              </a:lnSpc>
              <a:spcAft>
                <a:spcPts val="0"/>
              </a:spcAft>
            </a:pPr>
            <a:r>
              <a:rPr lang="zh-CN" altLang="zh-CN" sz="3200" b="1" dirty="0">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不</a:t>
            </a:r>
            <a:r>
              <a:rPr lang="zh-CN" altLang="zh-CN" sz="3200" b="1" spc="-2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见</a:t>
            </a:r>
            <a:r>
              <a:rPr lang="zh-CN"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曦</a:t>
            </a:r>
            <a:r>
              <a:rPr lang="zh-CN" altLang="zh-CN" sz="3200" b="1" dirty="0" smtClean="0">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月</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a:t>
            </a:r>
            <a:r>
              <a:rPr lang="en-US" altLang="zh-CN" sz="3200" b="1" dirty="0">
                <a:solidFill>
                  <a:srgbClr val="FF0000"/>
                </a:solidFill>
                <a:latin typeface="Times New Roman" panose="02020603050405020304" pitchFamily="18" charset="0"/>
                <a:ea typeface="黑体" panose="02010609060101010101" pitchFamily="49" charset="-122"/>
                <a:cs typeface="Times New Roman" panose="02020603050405020304" pitchFamily="18" charset="0"/>
                <a:sym typeface="Times New Roman" panose="02020603050405020304" pitchFamily="18" charset="0"/>
              </a:rPr>
              <a:t> </a:t>
            </a:r>
            <a:r>
              <a:rPr lang="zh-CN" altLang="en-US" sz="3200" b="1" dirty="0" smtClean="0">
                <a:solidFill>
                  <a:srgbClr val="FF0000"/>
                </a:solidFill>
                <a:latin typeface="Times New Roman" panose="02020603050405020304" pitchFamily="18" charset="0"/>
                <a:ea typeface="黑体" panose="02010609060101010101" pitchFamily="49" charset="-122"/>
                <a:cs typeface="Times New Roman" panose="02020603050405020304" pitchFamily="18" charset="0"/>
                <a:sym typeface="Times New Roman" panose="02020603050405020304" pitchFamily="18" charset="0"/>
              </a:rPr>
              <a:t>        </a:t>
            </a:r>
            <a:r>
              <a:rPr lang="zh-CN" altLang="zh-CN" sz="3200" b="1" dirty="0" smtClean="0">
                <a:latin typeface="Times New Roman" panose="02020603050405020304" pitchFamily="18" charset="0"/>
                <a:ea typeface="Times New Roman" panose="02020603050405020304" pitchFamily="18" charset="0"/>
                <a:cs typeface="Times New Roman" panose="02020603050405020304" pitchFamily="18" charset="0"/>
                <a:sym typeface="Times New Roman" panose="02020603050405020304" pitchFamily="18" charset="0"/>
              </a:rPr>
              <a:t> </a:t>
            </a:r>
            <a:r>
              <a:rPr lang="en-US" altLang="zh-CN" sz="3200" b="1" dirty="0" smtClean="0">
                <a:latin typeface="Times New Roman" panose="02020603050405020304" pitchFamily="18" charset="0"/>
                <a:ea typeface="Times New Roman" panose="02020603050405020304" pitchFamily="18" charset="0"/>
                <a:cs typeface="Times New Roman" panose="02020603050405020304" pitchFamily="18" charset="0"/>
                <a:sym typeface="Times New Roman" panose="02020603050405020304" pitchFamily="18" charset="0"/>
              </a:rPr>
              <a:t>)</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
            </a:r>
            <a:br>
              <a:rPr lang="en-US" altLang="zh-CN" sz="3200" b="1" dirty="0">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br>
            <a:r>
              <a:rPr lang="zh-CN" altLang="zh-CN" sz="3200" b="1" dirty="0">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风吹草低</a:t>
            </a:r>
            <a:r>
              <a:rPr lang="zh-CN" altLang="zh-CN" sz="3200" b="1" spc="-2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见</a:t>
            </a:r>
            <a:r>
              <a:rPr lang="zh-CN"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牛</a:t>
            </a:r>
            <a:r>
              <a:rPr lang="zh-CN" altLang="zh-CN" sz="3200" b="1" dirty="0" smtClean="0">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羊</a:t>
            </a:r>
            <a:r>
              <a:rPr lang="en-US" altLang="zh-CN" sz="3200" b="1" dirty="0" smtClean="0">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 </a:t>
            </a:r>
            <a:r>
              <a:rPr lang="en-US" altLang="zh-CN" sz="3200" b="1" dirty="0" smtClean="0">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      </a:t>
            </a:r>
            <a:r>
              <a:rPr lang="en-US" altLang="zh-CN" sz="3200" b="1" dirty="0" smtClean="0">
                <a:solidFill>
                  <a:srgbClr val="FF0000"/>
                </a:solidFill>
                <a:latin typeface="Times New Roman" panose="02020603050405020304" pitchFamily="18" charset="0"/>
                <a:ea typeface="黑体" panose="02010609060101010101" pitchFamily="49" charset="-122"/>
                <a:cs typeface="Times New Roman" panose="02020603050405020304" pitchFamily="18" charset="0"/>
                <a:sym typeface="Times New Roman" panose="02020603050405020304" pitchFamily="18" charset="0"/>
              </a:rPr>
              <a:t> </a:t>
            </a:r>
            <a:r>
              <a:rPr lang="zh-CN" altLang="en-US" sz="3200" b="1" dirty="0" smtClean="0">
                <a:solidFill>
                  <a:srgbClr val="FF0000"/>
                </a:solidFill>
                <a:latin typeface="Times New Roman" panose="02020603050405020304" pitchFamily="18" charset="0"/>
                <a:ea typeface="黑体" panose="02010609060101010101" pitchFamily="49" charset="-122"/>
                <a:cs typeface="Times New Roman" panose="02020603050405020304" pitchFamily="18" charset="0"/>
                <a:sym typeface="Times New Roman" panose="02020603050405020304" pitchFamily="18" charset="0"/>
              </a:rPr>
              <a:t>    </a:t>
            </a:r>
            <a:r>
              <a:rPr lang="zh-CN" altLang="en-US" sz="3200" b="1" dirty="0"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  </a:t>
            </a:r>
            <a:r>
              <a:rPr lang="zh-CN" altLang="en-US" sz="3200" b="1" dirty="0" smtClean="0">
                <a:solidFill>
                  <a:srgbClr val="FF0000"/>
                </a:solidFill>
                <a:latin typeface="Times New Roman" panose="02020603050405020304" pitchFamily="18" charset="0"/>
                <a:ea typeface="黑体" panose="02010609060101010101" pitchFamily="49" charset="-122"/>
                <a:cs typeface="Times New Roman" panose="02020603050405020304" pitchFamily="18" charset="0"/>
                <a:sym typeface="Times New Roman" panose="02020603050405020304" pitchFamily="18" charset="0"/>
              </a:rPr>
              <a:t>    </a:t>
            </a:r>
            <a:r>
              <a:rPr lang="zh-CN" altLang="en-US" sz="3200" b="1" dirty="0"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  </a:t>
            </a:r>
            <a:r>
              <a:rPr lang="zh-CN" altLang="en-US" sz="3200" b="1" dirty="0" smtClean="0">
                <a:solidFill>
                  <a:srgbClr val="FF0000"/>
                </a:solidFill>
                <a:latin typeface="Times New Roman" panose="02020603050405020304" pitchFamily="18" charset="0"/>
                <a:ea typeface="黑体" panose="02010609060101010101" pitchFamily="49" charset="-122"/>
                <a:cs typeface="Times New Roman" panose="02020603050405020304" pitchFamily="18" charset="0"/>
                <a:sym typeface="Times New Roman" panose="02020603050405020304" pitchFamily="18" charset="0"/>
              </a:rPr>
              <a:t>          </a:t>
            </a:r>
            <a:r>
              <a:rPr lang="zh-CN" altLang="zh-CN" sz="3200" b="1" dirty="0" smtClean="0">
                <a:latin typeface="Times New Roman" panose="02020603050405020304" pitchFamily="18" charset="0"/>
                <a:ea typeface="Times New Roman" panose="02020603050405020304" pitchFamily="18" charset="0"/>
                <a:cs typeface="Times New Roman" panose="02020603050405020304" pitchFamily="18" charset="0"/>
                <a:sym typeface="Times New Roman" panose="02020603050405020304" pitchFamily="18" charset="0"/>
              </a:rPr>
              <a:t> </a:t>
            </a:r>
            <a:r>
              <a:rPr lang="en-US" altLang="zh-CN" sz="3200" b="1" dirty="0">
                <a:latin typeface="Times New Roman" panose="02020603050405020304" pitchFamily="18" charset="0"/>
                <a:ea typeface="Times New Roman" panose="02020603050405020304" pitchFamily="18" charset="0"/>
                <a:cs typeface="Times New Roman" panose="02020603050405020304" pitchFamily="18" charset="0"/>
                <a:sym typeface="Times New Roman" panose="02020603050405020304" pitchFamily="18" charset="0"/>
              </a:rPr>
              <a:t>)</a:t>
            </a:r>
            <a:endParaRPr lang="zh-CN" altLang="zh-CN" sz="3200" dirty="0">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endParaRPr>
          </a:p>
        </p:txBody>
      </p:sp>
      <p:sp>
        <p:nvSpPr>
          <p:cNvPr id="8" name="A_fbca5"/>
          <p:cNvSpPr/>
          <p:nvPr/>
        </p:nvSpPr>
        <p:spPr>
          <a:xfrm>
            <a:off x="4895778" y="2148975"/>
            <a:ext cx="3567176" cy="570586"/>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3200" b="1">
                <a:solidFill>
                  <a:srgbClr val="FF0000"/>
                </a:solidFill>
                <a:latin typeface="Times New Roman" panose="02020603050405020304" pitchFamily="18" charset="0"/>
                <a:ea typeface="黑体" panose="02010609060101010101" pitchFamily="49" charset="-122"/>
                <a:cs typeface="Times New Roman" panose="02020603050405020304" pitchFamily="18" charset="0"/>
                <a:sym typeface="Times New Roman" panose="02020603050405020304" pitchFamily="18" charset="0"/>
              </a:rPr>
              <a:t> </a:t>
            </a:r>
            <a:r>
              <a:rPr lang="zh-CN" altLang="zh-CN" sz="3200" b="1">
                <a:solidFill>
                  <a:srgbClr val="FF0000"/>
                </a:solidFill>
                <a:latin typeface="Times New Roman" panose="02020603050405020304" pitchFamily="18" charset="0"/>
                <a:ea typeface="黑体" panose="02010609060101010101" pitchFamily="49" charset="-122"/>
                <a:cs typeface="Times New Roman" panose="02020603050405020304" pitchFamily="18" charset="0"/>
                <a:sym typeface="Times New Roman" panose="02020603050405020304" pitchFamily="18" charset="0"/>
              </a:rPr>
              <a:t>同</a:t>
            </a:r>
            <a:r>
              <a:rPr lang="zh-CN"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a:t>
            </a:r>
            <a:r>
              <a:rPr lang="zh-CN" altLang="zh-CN" sz="3200" b="1">
                <a:solidFill>
                  <a:srgbClr val="FF0000"/>
                </a:solidFill>
                <a:latin typeface="Times New Roman" panose="02020603050405020304" pitchFamily="18" charset="0"/>
                <a:ea typeface="黑体" panose="02010609060101010101" pitchFamily="49" charset="-122"/>
                <a:cs typeface="Times New Roman" panose="02020603050405020304" pitchFamily="18" charset="0"/>
                <a:sym typeface="Times New Roman" panose="02020603050405020304" pitchFamily="18" charset="0"/>
              </a:rPr>
              <a:t>现</a:t>
            </a:r>
            <a:r>
              <a:rPr lang="zh-CN"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pitchFamily="18" charset="0"/>
              </a:rPr>
              <a:t>”</a:t>
            </a:r>
            <a:r>
              <a:rPr lang="zh-CN" altLang="zh-CN" sz="3200" b="1">
                <a:solidFill>
                  <a:srgbClr val="FF0000"/>
                </a:solidFill>
                <a:latin typeface="Times New Roman" panose="02020603050405020304" pitchFamily="18" charset="0"/>
                <a:ea typeface="黑体" panose="02010609060101010101" pitchFamily="49" charset="-122"/>
                <a:cs typeface="Times New Roman" panose="02020603050405020304" pitchFamily="18" charset="0"/>
                <a:sym typeface="Times New Roman" panose="02020603050405020304" pitchFamily="18" charset="0"/>
              </a:rPr>
              <a:t>，出现</a:t>
            </a:r>
            <a:r>
              <a:rPr lang="zh-CN" altLang="zh-CN" sz="3200" b="1">
                <a:solidFill>
                  <a:prstClr val="black"/>
                </a:solidFill>
                <a:latin typeface="Times New Roman" panose="02020603050405020304" pitchFamily="18" charset="0"/>
                <a:ea typeface="Times New Roman" panose="02020603050405020304" pitchFamily="18" charset="0"/>
                <a:cs typeface="Times New Roman" panose="02020603050405020304" pitchFamily="18" charset="0"/>
                <a:sym typeface="Times New Roman" panose="02020603050405020304" pitchFamily="18" charset="0"/>
              </a:rPr>
              <a:t> </a:t>
            </a:r>
            <a:endParaRPr lang="zh-CN" altLang="en-US"/>
          </a:p>
        </p:txBody>
      </p:sp>
      <p:sp>
        <p:nvSpPr>
          <p:cNvPr id="7" name="A_6196b"/>
          <p:cNvSpPr/>
          <p:nvPr/>
        </p:nvSpPr>
        <p:spPr>
          <a:xfrm>
            <a:off x="3570215" y="1514991"/>
            <a:ext cx="1527239" cy="570586"/>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3200" b="1">
                <a:solidFill>
                  <a:srgbClr val="FF0000"/>
                </a:solidFill>
                <a:latin typeface="Times New Roman" panose="02020603050405020304" pitchFamily="18" charset="0"/>
                <a:ea typeface="黑体" panose="02010609060101010101" pitchFamily="49" charset="-122"/>
                <a:cs typeface="Times New Roman" panose="02020603050405020304" pitchFamily="18" charset="0"/>
                <a:sym typeface="Times New Roman" panose="02020603050405020304" pitchFamily="18" charset="0"/>
              </a:rPr>
              <a:t> </a:t>
            </a:r>
            <a:r>
              <a:rPr lang="zh-CN" altLang="zh-CN" sz="3200" b="1">
                <a:solidFill>
                  <a:srgbClr val="FF0000"/>
                </a:solidFill>
                <a:latin typeface="Times New Roman" panose="02020603050405020304" pitchFamily="18" charset="0"/>
                <a:ea typeface="黑体" panose="02010609060101010101" pitchFamily="49" charset="-122"/>
                <a:cs typeface="Times New Roman" panose="02020603050405020304" pitchFamily="18" charset="0"/>
                <a:sym typeface="Times New Roman" panose="02020603050405020304" pitchFamily="18" charset="0"/>
              </a:rPr>
              <a:t>看见</a:t>
            </a:r>
            <a:r>
              <a:rPr lang="zh-CN" altLang="zh-CN" sz="3200" b="1">
                <a:solidFill>
                  <a:prstClr val="black"/>
                </a:solidFill>
                <a:latin typeface="Times New Roman" panose="02020603050405020304" pitchFamily="18" charset="0"/>
                <a:ea typeface="Times New Roman" panose="02020603050405020304" pitchFamily="18" charset="0"/>
                <a:cs typeface="Times New Roman" panose="02020603050405020304" pitchFamily="18" charset="0"/>
                <a:sym typeface="Times New Roman" panose="02020603050405020304" pitchFamily="18" charset="0"/>
              </a:rPr>
              <a:t> </a:t>
            </a:r>
            <a:endParaRPr lang="zh-CN" altLang="en-US"/>
          </a:p>
        </p:txBody>
      </p:sp>
      <p:graphicFrame>
        <p:nvGraphicFramePr>
          <p:cNvPr id="3" name="对象 2">
            <a:extLst>
              <a:ext uri="{FF2B5EF4-FFF2-40B4-BE49-F238E27FC236}">
                <a16:creationId xmlns:a16="http://schemas.microsoft.com/office/drawing/2014/main" id="{D855F7AA-48B0-B4E8-641A-D00B0286236C}"/>
              </a:ext>
            </a:extLst>
          </p:cNvPr>
          <p:cNvGraphicFramePr>
            <a:graphicFrameLocks noChangeAspect="1"/>
          </p:cNvGraphicFramePr>
          <p:nvPr>
            <p:extLst>
              <p:ext uri="{D42A27DB-BD31-4B8C-83A1-F6EECF244321}">
                <p14:modId xmlns:p14="http://schemas.microsoft.com/office/powerpoint/2010/main" val="804533070"/>
              </p:ext>
            </p:extLst>
          </p:nvPr>
        </p:nvGraphicFramePr>
        <p:xfrm>
          <a:off x="1626855" y="1358454"/>
          <a:ext cx="1285744" cy="1432700"/>
        </p:xfrm>
        <a:graphic>
          <a:graphicData uri="http://schemas.openxmlformats.org/presentationml/2006/ole">
            <mc:AlternateContent xmlns:mc="http://schemas.openxmlformats.org/markup-compatibility/2006">
              <mc:Choice xmlns:v="urn:schemas-microsoft-com:vml" Requires="v">
                <p:oleObj spid="_x0000_s4104" name="Document" r:id="rId3" imgW="520599" imgH="1651379" progId="Word.Document.12">
                  <p:embed/>
                </p:oleObj>
              </mc:Choice>
              <mc:Fallback>
                <p:oleObj name="Document" r:id="rId3" imgW="520599" imgH="1651379" progId="Word.Document.12">
                  <p:embed/>
                  <p:pic>
                    <p:nvPicPr>
                      <p:cNvPr id="7" name="对象 6">
                        <a:extLst>
                          <a:ext uri="{FF2B5EF4-FFF2-40B4-BE49-F238E27FC236}">
                            <a16:creationId xmlns:a16="http://schemas.microsoft.com/office/drawing/2014/main" id="{D855F7AA-48B0-B4E8-641A-D00B0286236C}"/>
                          </a:ext>
                        </a:extLst>
                      </p:cNvPr>
                      <p:cNvPicPr/>
                      <p:nvPr/>
                    </p:nvPicPr>
                    <p:blipFill>
                      <a:blip r:embed="rId4"/>
                      <a:stretch>
                        <a:fillRect/>
                      </a:stretch>
                    </p:blipFill>
                    <p:spPr>
                      <a:xfrm>
                        <a:off x="1626855" y="1358454"/>
                        <a:ext cx="1285744" cy="1432700"/>
                      </a:xfrm>
                      <a:prstGeom prst="rect">
                        <a:avLst/>
                      </a:prstGeom>
                    </p:spPr>
                  </p:pic>
                </p:oleObj>
              </mc:Fallback>
            </mc:AlternateContent>
          </a:graphicData>
        </a:graphic>
      </p:graphicFrame>
      <p:graphicFrame>
        <p:nvGraphicFramePr>
          <p:cNvPr id="6" name="对象 5">
            <a:extLst>
              <a:ext uri="{FF2B5EF4-FFF2-40B4-BE49-F238E27FC236}">
                <a16:creationId xmlns:a16="http://schemas.microsoft.com/office/drawing/2014/main" id="{D855F7AA-48B0-B4E8-641A-D00B0286236C}"/>
              </a:ext>
            </a:extLst>
          </p:cNvPr>
          <p:cNvGraphicFramePr>
            <a:graphicFrameLocks noChangeAspect="1"/>
          </p:cNvGraphicFramePr>
          <p:nvPr>
            <p:extLst>
              <p:ext uri="{D42A27DB-BD31-4B8C-83A1-F6EECF244321}">
                <p14:modId xmlns:p14="http://schemas.microsoft.com/office/powerpoint/2010/main" val="4261659139"/>
              </p:ext>
            </p:extLst>
          </p:nvPr>
        </p:nvGraphicFramePr>
        <p:xfrm>
          <a:off x="1626855" y="3283770"/>
          <a:ext cx="1285744" cy="1432700"/>
        </p:xfrm>
        <a:graphic>
          <a:graphicData uri="http://schemas.openxmlformats.org/presentationml/2006/ole">
            <mc:AlternateContent xmlns:mc="http://schemas.openxmlformats.org/markup-compatibility/2006">
              <mc:Choice xmlns:v="urn:schemas-microsoft-com:vml" Requires="v">
                <p:oleObj spid="_x0000_s4105" name="Document" r:id="rId3" imgW="520599" imgH="1651379" progId="Word.Document.12">
                  <p:embed/>
                </p:oleObj>
              </mc:Choice>
              <mc:Fallback>
                <p:oleObj name="Document" r:id="rId3" imgW="520599" imgH="1651379" progId="Word.Document.12">
                  <p:embed/>
                  <p:pic>
                    <p:nvPicPr>
                      <p:cNvPr id="3" name="对象 2">
                        <a:extLst>
                          <a:ext uri="{FF2B5EF4-FFF2-40B4-BE49-F238E27FC236}">
                            <a16:creationId xmlns:a16="http://schemas.microsoft.com/office/drawing/2014/main" id="{D855F7AA-48B0-B4E8-641A-D00B0286236C}"/>
                          </a:ext>
                        </a:extLst>
                      </p:cNvPr>
                      <p:cNvPicPr/>
                      <p:nvPr/>
                    </p:nvPicPr>
                    <p:blipFill>
                      <a:blip r:embed="rId4"/>
                      <a:stretch>
                        <a:fillRect/>
                      </a:stretch>
                    </p:blipFill>
                    <p:spPr>
                      <a:xfrm>
                        <a:off x="1626855" y="3283770"/>
                        <a:ext cx="1285744" cy="1432700"/>
                      </a:xfrm>
                      <a:prstGeom prst="rect">
                        <a:avLst/>
                      </a:prstGeom>
                    </p:spPr>
                  </p:pic>
                </p:oleObj>
              </mc:Fallback>
            </mc:AlternateContent>
          </a:graphicData>
        </a:graphic>
      </p:graphicFrame>
    </p:spTree>
    <p:extLst>
      <p:ext uri="{BB962C8B-B14F-4D97-AF65-F5344CB8AC3E}">
        <p14:creationId xmlns:p14="http://schemas.microsoft.com/office/powerpoint/2010/main" val="15378413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500"/>
                                        <p:tgtEl>
                                          <p:spTgt spid="11"/>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fade">
                                      <p:cBhvr>
                                        <p:cTn id="2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1" grpId="0" animBg="1"/>
      <p:bldP spid="8" grpId="0" animBg="1"/>
      <p:bldP spid="7"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79450" y="2002711"/>
            <a:ext cx="10833100" cy="3293209"/>
          </a:xfrm>
          <a:prstGeom prst="rect">
            <a:avLst/>
          </a:prstGeom>
        </p:spPr>
        <p:txBody>
          <a:bodyPr>
            <a:spAutoFit/>
          </a:bodyPr>
          <a:lstStyle/>
          <a:p>
            <a:pPr>
              <a:lnSpc>
                <a:spcPct val="130000"/>
              </a:lnSpc>
              <a:spcAft>
                <a:spcPts val="0"/>
              </a:spcAf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5</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下列句子节奏划分有误的一项是</a:t>
            </a:r>
            <a:r>
              <a:rPr lang="en-US" altLang="zh-CN" sz="3200" b="1">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a:solidFill>
                  <a:srgbClr val="FF0000"/>
                </a:solidFill>
                <a:latin typeface="Times New Roman" panose="02020603050405020304" pitchFamily="18" charset="0"/>
                <a:ea typeface="黑体" panose="02010609060101010101" pitchFamily="49" charset="-122"/>
                <a:cs typeface="Times New Roman" panose="02020603050405020304" pitchFamily="18" charset="0"/>
              </a:rPr>
              <a:t>   </a:t>
            </a:r>
            <a:r>
              <a:rPr lang="en-US" altLang="zh-CN" sz="32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smtClean="0">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smtClean="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．自非亭</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午夜分，不见</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曦月</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B</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．或</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王命急宣，有时</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朝发</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白帝，暮到</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江陵</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C</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．虽</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乘奔</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御风，不以</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疾也</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D</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．清</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荣</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峻</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茂，良多</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趣味</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
        <p:nvSpPr>
          <p:cNvPr id="4" name="A_72014"/>
          <p:cNvSpPr/>
          <p:nvPr/>
        </p:nvSpPr>
        <p:spPr>
          <a:xfrm>
            <a:off x="7127240" y="2099231"/>
            <a:ext cx="1366520" cy="570585"/>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3200" b="1" smtClean="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   </a:t>
            </a:r>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A</a:t>
            </a:r>
            <a:r>
              <a:rPr lang="en-US" altLang="zh-CN" sz="3200" b="1">
                <a:solidFill>
                  <a:prstClr val="black"/>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a:p>
        </p:txBody>
      </p:sp>
    </p:spTree>
    <p:extLst>
      <p:ext uri="{BB962C8B-B14F-4D97-AF65-F5344CB8AC3E}">
        <p14:creationId xmlns:p14="http://schemas.microsoft.com/office/powerpoint/2010/main" val="41079311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1304328"/>
            <a:ext cx="10807700" cy="4573560"/>
          </a:xfrm>
          <a:prstGeom prst="rect">
            <a:avLst/>
          </a:prstGeom>
        </p:spPr>
        <p:txBody>
          <a:bodyPr>
            <a:spAutoFit/>
          </a:bodyPr>
          <a:lstStyle/>
          <a:p>
            <a:pPr>
              <a:lnSpc>
                <a:spcPct val="130000"/>
              </a:lnSpc>
              <a:spcAft>
                <a:spcPts val="0"/>
              </a:spcAf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6</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请把下面的句子翻译成现代汉语。</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自三峡七百里中，两岸连山，略无阙处</a:t>
            </a:r>
            <a:r>
              <a:rPr lang="zh-CN" altLang="zh-CN" sz="3200" b="1" dirty="0" smtClean="0">
                <a:latin typeface="Times New Roman" panose="02020603050405020304" pitchFamily="18" charset="0"/>
                <a:ea typeface="宋体" panose="02010600030101010101" pitchFamily="2" charset="-122"/>
                <a:cs typeface="Times New Roman" panose="02020603050405020304" pitchFamily="18" charset="0"/>
              </a:rPr>
              <a:t>。</a:t>
            </a:r>
            <a:endParaRPr lang="en-US" altLang="zh-CN" sz="3200" b="1" dirty="0" smtClean="0">
              <a:latin typeface="Times New Roman" panose="02020603050405020304" pitchFamily="18"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dirty="0">
                <a:latin typeface="Times New Roman" panose="02020603050405020304" pitchFamily="18" charset="0"/>
                <a:ea typeface="宋体" panose="02010600030101010101" pitchFamily="2" charset="-122"/>
                <a:cs typeface="Times New Roman" panose="02020603050405020304" pitchFamily="18" charset="0"/>
              </a:rPr>
              <a:t>________________________________________________________________________________________________________</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smtClean="0">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春冬之时，则素湍绿潭，回清倒影</a:t>
            </a:r>
            <a:r>
              <a:rPr lang="zh-CN" altLang="zh-CN" sz="3200" b="1" dirty="0" smtClean="0">
                <a:latin typeface="Times New Roman" panose="02020603050405020304" pitchFamily="18" charset="0"/>
                <a:ea typeface="宋体" panose="02010600030101010101" pitchFamily="2" charset="-122"/>
                <a:cs typeface="Times New Roman" panose="02020603050405020304" pitchFamily="18" charset="0"/>
              </a:rPr>
              <a:t>。</a:t>
            </a:r>
            <a:endParaRPr lang="en-US" altLang="zh-CN" sz="3200" b="1" dirty="0" smtClean="0">
              <a:latin typeface="Times New Roman" panose="02020603050405020304" pitchFamily="18"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dirty="0" smtClean="0">
                <a:latin typeface="Times New Roman" panose="02020603050405020304" pitchFamily="18" charset="0"/>
                <a:ea typeface="宋体" panose="02010600030101010101" pitchFamily="2" charset="-122"/>
                <a:cs typeface="Times New Roman" panose="02020603050405020304" pitchFamily="18" charset="0"/>
              </a:rPr>
              <a:t>________________________________________________________________________________________________________</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
        <p:nvSpPr>
          <p:cNvPr id="3" name="矩形 2"/>
          <p:cNvSpPr>
            <a:spLocks noChangeAspect="1"/>
          </p:cNvSpPr>
          <p:nvPr/>
        </p:nvSpPr>
        <p:spPr>
          <a:xfrm>
            <a:off x="679450" y="2555012"/>
            <a:ext cx="10833100" cy="1313052"/>
          </a:xfrm>
          <a:prstGeom prst="rect">
            <a:avLst/>
          </a:prstGeom>
        </p:spPr>
        <p:txBody>
          <a:bodyPr>
            <a:spAutoFit/>
          </a:bodyPr>
          <a:lstStyle/>
          <a:p>
            <a:pPr>
              <a:lnSpc>
                <a:spcPct val="130000"/>
              </a:lnSpc>
              <a:spcAft>
                <a:spcPts val="0"/>
              </a:spcAft>
            </a:pPr>
            <a:r>
              <a:rPr lang="en-US" altLang="zh-CN" sz="3200" b="1" dirty="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zh-CN" altLang="zh-CN" sz="32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在七百里三峡当中，两岸都是相连的山峰，全然没有中断的地方。</a:t>
            </a:r>
            <a:r>
              <a:rPr lang="en-US" altLang="zh-CN" sz="3200" b="1" dirty="0">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
        <p:nvSpPr>
          <p:cNvPr id="4" name="矩形 3"/>
          <p:cNvSpPr>
            <a:spLocks noChangeAspect="1"/>
          </p:cNvSpPr>
          <p:nvPr/>
        </p:nvSpPr>
        <p:spPr>
          <a:xfrm>
            <a:off x="679450" y="4462222"/>
            <a:ext cx="10833100" cy="1313052"/>
          </a:xfrm>
          <a:prstGeom prst="rect">
            <a:avLst/>
          </a:prstGeom>
        </p:spPr>
        <p:txBody>
          <a:bodyPr>
            <a:spAutoFit/>
          </a:bodyPr>
          <a:lstStyle/>
          <a:p>
            <a:pPr>
              <a:lnSpc>
                <a:spcPct val="130000"/>
              </a:lnSpc>
              <a:spcAft>
                <a:spcPts val="0"/>
              </a:spcAft>
            </a:pPr>
            <a:r>
              <a:rPr lang="en-US" altLang="zh-CN" sz="3200" b="1" dirty="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zh-CN" altLang="zh-CN" sz="32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在春、冬季节，激起白色浪花的急流中有回旋的清波，碧绿的潭水中倒映着各种景物的影子。</a:t>
            </a:r>
            <a:r>
              <a:rPr lang="en-US" altLang="zh-CN" sz="3200" b="1" dirty="0">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9737651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Effect transition="in" filter="fade">
                                      <p:cBhvr>
                                        <p:cTn id="12"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全频道课时作业">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演示文稿1" id="{6C3CD349-C86C-4D9E-9F35-03EAE8CE02C5}" vid="{64FB1C92-030D-4367-BE1D-AF9036777D89}"/>
    </a:ext>
  </a:extLst>
</a:theme>
</file>

<file path=docProps/app.xml><?xml version="1.0" encoding="utf-8"?>
<Properties xmlns="http://schemas.openxmlformats.org/officeDocument/2006/extended-properties" xmlns:vt="http://schemas.openxmlformats.org/officeDocument/2006/docPropsVTypes">
  <Template>三个</Template>
  <TotalTime>47</TotalTime>
  <Words>2828</Words>
  <Application>Microsoft Office PowerPoint</Application>
  <PresentationFormat>宽屏</PresentationFormat>
  <Paragraphs>215</Paragraphs>
  <Slides>32</Slides>
  <Notes>0</Notes>
  <HiddenSlides>0</HiddenSlides>
  <MMClips>0</MMClips>
  <ScaleCrop>false</ScaleCrop>
  <HeadingPairs>
    <vt:vector size="8" baseType="variant">
      <vt:variant>
        <vt:lpstr>已用的字体</vt:lpstr>
      </vt:variant>
      <vt:variant>
        <vt:i4>10</vt:i4>
      </vt:variant>
      <vt:variant>
        <vt:lpstr>主题</vt:lpstr>
      </vt:variant>
      <vt:variant>
        <vt:i4>1</vt:i4>
      </vt:variant>
      <vt:variant>
        <vt:lpstr>嵌入 OLE 服务器</vt:lpstr>
      </vt:variant>
      <vt:variant>
        <vt:i4>1</vt:i4>
      </vt:variant>
      <vt:variant>
        <vt:lpstr>幻灯片标题</vt:lpstr>
      </vt:variant>
      <vt:variant>
        <vt:i4>32</vt:i4>
      </vt:variant>
    </vt:vector>
  </HeadingPairs>
  <TitlesOfParts>
    <vt:vector size="44" baseType="lpstr">
      <vt:lpstr>等线</vt:lpstr>
      <vt:lpstr>等线 Light</vt:lpstr>
      <vt:lpstr>仿宋</vt:lpstr>
      <vt:lpstr>黑体</vt:lpstr>
      <vt:lpstr>楷体</vt:lpstr>
      <vt:lpstr>宋体</vt:lpstr>
      <vt:lpstr>微软雅黑</vt:lpstr>
      <vt:lpstr>Arial</vt:lpstr>
      <vt:lpstr>Calibri</vt:lpstr>
      <vt:lpstr>Times New Roman</vt:lpstr>
      <vt:lpstr>全频道课时作业</vt:lpstr>
      <vt:lpstr>Document</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c:creator>
  <cp:lastModifiedBy>Administrator</cp:lastModifiedBy>
  <cp:revision>10</cp:revision>
  <dcterms:created xsi:type="dcterms:W3CDTF">2025-07-29T03:08:16Z</dcterms:created>
  <dcterms:modified xsi:type="dcterms:W3CDTF">2025-07-30T07:57:59Z</dcterms:modified>
</cp:coreProperties>
</file>