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82" r:id="rId13"/>
    <p:sldId id="883" r:id="rId14"/>
    <p:sldId id="884" r:id="rId15"/>
    <p:sldId id="885" r:id="rId16"/>
    <p:sldId id="886" r:id="rId17"/>
    <p:sldId id="887" r:id="rId18"/>
    <p:sldId id="888" r:id="rId19"/>
    <p:sldId id="889" r:id="rId20"/>
    <p:sldId id="890" r:id="rId21"/>
    <p:sldId id="873"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showGuides="1">
      <p:cViewPr varScale="1">
        <p:scale>
          <a:sx n="68" d="100"/>
          <a:sy n="68" d="100"/>
        </p:scale>
        <p:origin x="81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期末复习</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语言积累与运用</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8CE4ED4-5CD6-FFF2-14AE-38C7898F998F}"/>
              </a:ext>
            </a:extLst>
          </p:cNvPr>
          <p:cNvSpPr txBox="1">
            <a:spLocks noChangeAspect="1"/>
          </p:cNvSpPr>
          <p:nvPr/>
        </p:nvSpPr>
        <p:spPr>
          <a:xfrm>
            <a:off x="679449" y="1362536"/>
            <a:ext cx="11104511" cy="393338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给加点的字注音，根据拼音写出相应的汉字。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á</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和   一</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f</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ù</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dirty="0">
                <a:latin typeface="Calibri" panose="020F0502020204030204" pitchFamily="34"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愁</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恻</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躲</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匿</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甲语段中有错别字的词是</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，正确的写法</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是</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buNone/>
            </a:pP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甲乙语段均选自</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红星照耀中国</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，甲语段中的“他”</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是</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pP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，乙语段中的“他”是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A_c0ddd"/>
          <p:cNvSpPr/>
          <p:nvPr/>
        </p:nvSpPr>
        <p:spPr>
          <a:xfrm>
            <a:off x="6176327" y="4572704"/>
            <a:ext cx="1935227"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徐特立</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A_2eb97"/>
          <p:cNvSpPr/>
          <p:nvPr/>
        </p:nvSpPr>
        <p:spPr>
          <a:xfrm>
            <a:off x="669289" y="4572704"/>
            <a:ext cx="19352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林伯渠</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43338"/>
          <p:cNvSpPr/>
          <p:nvPr/>
        </p:nvSpPr>
        <p:spPr>
          <a:xfrm>
            <a:off x="1077277" y="3304736"/>
            <a:ext cx="1527238"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褪色</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864ae"/>
          <p:cNvSpPr/>
          <p:nvPr/>
        </p:nvSpPr>
        <p:spPr>
          <a:xfrm>
            <a:off x="6038214" y="2670752"/>
            <a:ext cx="152724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退色</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fbe33"/>
          <p:cNvSpPr/>
          <p:nvPr/>
        </p:nvSpPr>
        <p:spPr>
          <a:xfrm>
            <a:off x="10642483" y="2093040"/>
            <a:ext cx="1141477"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ì</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96c8b"/>
          <p:cNvSpPr/>
          <p:nvPr/>
        </p:nvSpPr>
        <p:spPr>
          <a:xfrm>
            <a:off x="7723634" y="2093040"/>
            <a:ext cx="1097027"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è</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01ffe"/>
          <p:cNvSpPr/>
          <p:nvPr/>
        </p:nvSpPr>
        <p:spPr>
          <a:xfrm>
            <a:off x="4759695" y="2093040"/>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副</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83d1b"/>
          <p:cNvSpPr/>
          <p:nvPr/>
        </p:nvSpPr>
        <p:spPr>
          <a:xfrm>
            <a:off x="1753552" y="2093040"/>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祥</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17303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E54BC78-E00F-8738-9475-559A2BCE4BB4}"/>
              </a:ext>
            </a:extLst>
          </p:cNvPr>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结合两个语段，联系所学新闻知识，谈谈作者是怎样对红军领袖人物进行报道的</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941329"/>
            <a:ext cx="10833100" cy="2594300"/>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采用第一人称，增强报道的可读性和抒情性；抓住人物主要外貌特征、典型事例，再现一个个鲜明生动的革命者形象；斯诺采访时，既关注了这些人物的理想信念，又展现了他们作为普通人所遭受的痛苦磨难和日常生活的言谈举止。</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1454128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30628B4-5C82-226A-9E55-08530EF43E4B}"/>
              </a:ext>
            </a:extLst>
          </p:cNvPr>
          <p:cNvSpPr txBox="1">
            <a:spLocks noChangeAspect="1"/>
          </p:cNvSpPr>
          <p:nvPr/>
        </p:nvSpPr>
        <p:spPr>
          <a:xfrm>
            <a:off x="440505" y="672121"/>
            <a:ext cx="11310989" cy="5839868"/>
          </a:xfrm>
          <a:prstGeom prst="rect">
            <a:avLst/>
          </a:prstGeom>
          <a:noFill/>
        </p:spPr>
        <p:txBody>
          <a:bodyPr wrap="square">
            <a:spAutoFit/>
          </a:bodyPr>
          <a:lstStyle/>
          <a:p>
            <a:pPr marL="0" marR="0">
              <a:lnSpc>
                <a:spcPct val="130000"/>
              </a:lnSpc>
              <a:buNone/>
            </a:pPr>
            <a:r>
              <a:rPr lang="en-US" altLang="zh-CN" sz="29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29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请运用积累的知识，完成</a:t>
            </a: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(1)~(3)</a:t>
            </a: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题。</a:t>
            </a:r>
            <a:endParaRPr lang="zh-CN" altLang="en-US" sz="29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2900" b="1" dirty="0">
                <a:effectLst/>
                <a:latin typeface="黑体" panose="02010609060101010101" pitchFamily="49" charset="-122"/>
                <a:ea typeface="黑体" panose="02010609060101010101" pitchFamily="49" charset="-122"/>
                <a:cs typeface="Times New Roman" panose="02020603050405020304" pitchFamily="18" charset="0"/>
              </a:rPr>
              <a:t>［甲］</a:t>
            </a: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男室也在提人！</a:t>
            </a: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有谁轻声报告着，声音里</a:t>
            </a:r>
            <a:r>
              <a:rPr lang="en-US" altLang="zh-CN" sz="2900" b="1" dirty="0" err="1">
                <a:effectLst/>
                <a:latin typeface="Times New Roman" panose="02020603050405020304" pitchFamily="18" charset="0"/>
                <a:ea typeface="宋体" panose="02010600030101010101" pitchFamily="2" charset="-122"/>
                <a:cs typeface="Times New Roman" panose="02020603050405020304" pitchFamily="18" charset="0"/>
              </a:rPr>
              <a:t>y</a:t>
            </a:r>
            <a:r>
              <a:rPr lang="en-US" altLang="zh-CN" sz="2900" b="1" dirty="0" err="1">
                <a:effectLst/>
                <a:latin typeface="宋体" panose="02010600030101010101" pitchFamily="2" charset="-122"/>
                <a:ea typeface="宋体" panose="02010600030101010101" pitchFamily="2" charset="-122"/>
                <a:cs typeface="Times New Roman" panose="02020603050405020304" pitchFamily="18" charset="0"/>
              </a:rPr>
              <a:t>ù</a:t>
            </a:r>
            <a:r>
              <a:rPr lang="en-US" altLang="zh-CN" sz="2900" b="1" dirty="0" err="1">
                <a:effectLst/>
                <a:latin typeface="Times New Roman" panose="02020603050405020304" pitchFamily="18" charset="0"/>
                <a:ea typeface="宋体" panose="02010600030101010101" pitchFamily="2" charset="-122"/>
                <a:cs typeface="Times New Roman" panose="02020603050405020304" pitchFamily="18" charset="0"/>
              </a:rPr>
              <a:t>n</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藏着痛苦与激动。</a:t>
            </a:r>
            <a:endParaRPr lang="zh-CN" altLang="en-US" sz="29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放下梳子，叫孙明霞替她从枕头下面取出被捕时穿的那件旗袍。</a:t>
            </a:r>
            <a:endParaRPr lang="zh-CN" altLang="en-US" sz="29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要换衣裳？不冷吗？</a:t>
            </a: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29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孙明霞茫然地问，担心</a:t>
            </a: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脱下棉衣会受凉。</a:t>
            </a:r>
            <a:endParaRPr lang="zh-CN" altLang="en-US" sz="29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不要紧。</a:t>
            </a: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29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en-US" altLang="zh-CN" sz="29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换上了蓝色的旗袍，又披起那件红色的绒线衣。她习惯地拍拍身上干净的衣服，再用手拉平旗袍上的一些</a:t>
            </a:r>
            <a:r>
              <a:rPr lang="zh-CN" altLang="en-US" sz="29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褶</a:t>
            </a:r>
            <a:r>
              <a:rPr lang="zh-CN" altLang="en-US" sz="29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痕。</a:t>
            </a:r>
            <a:endParaRPr lang="zh-CN" altLang="en-US" sz="29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900" b="1" dirty="0">
                <a:effectLst/>
                <a:latin typeface="楷体" panose="02010609060101010101" pitchFamily="49" charset="-122"/>
                <a:ea typeface="楷体" panose="02010609060101010101" pitchFamily="49" charset="-122"/>
                <a:cs typeface="Times New Roman" panose="02020603050405020304" pitchFamily="18" charset="0"/>
              </a:rPr>
              <a:t>明霞，帮我扯扯衣服。</a:t>
            </a:r>
            <a:r>
              <a:rPr lang="zh-CN" altLang="en-US" sz="29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29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66655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CBDCBB4-5A18-43B2-277B-2455A145267F}"/>
              </a:ext>
            </a:extLst>
          </p:cNvPr>
          <p:cNvSpPr txBox="1">
            <a:spLocks noChangeAspect="1"/>
          </p:cNvSpPr>
          <p:nvPr/>
        </p:nvSpPr>
        <p:spPr>
          <a:xfrm>
            <a:off x="664702" y="726737"/>
            <a:ext cx="11148756" cy="5794279"/>
          </a:xfrm>
          <a:prstGeom prst="rect">
            <a:avLst/>
          </a:prstGeom>
          <a:noFill/>
        </p:spPr>
        <p:txBody>
          <a:bodyPr wrap="square">
            <a:spAutoFit/>
          </a:bodyPr>
          <a:lstStyle/>
          <a:p>
            <a:pPr marL="0" marR="0" indent="70104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［乙］</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此时已经过了凌晨两点，我已疲惫不堪，但在</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沉思的面孔上，我却看不出一丝疲倦。在吴亮平翻译、我做记录的时候，他时而在两个小房间之间</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踱</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步，时而坐下，时而躺下，时而靠着桌子读一沓报告。他的妻子也没有睡。突然，他们两人都弯下身子，看着一只飞蛾在蜡烛旁边逐渐</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shu</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ā</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i</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弱死去，高兴得叫出声来，这个小东西确实很可爱，翅膀是淡苹果绿的，翅膀边缘有一道橘黄色与玫瑰色相间的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彩虹</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打开一本书，将这片薄纱般的彩色羽翼夹在里面。</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谁能想到，这样的人真的在认真思考战争？</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934597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DBA5ACC-4143-63ED-D818-C8CA48A08B87}"/>
              </a:ext>
            </a:extLst>
          </p:cNvPr>
          <p:cNvSpPr txBox="1">
            <a:spLocks noChangeAspect="1"/>
          </p:cNvSpPr>
          <p:nvPr/>
        </p:nvSpPr>
        <p:spPr>
          <a:xfrm>
            <a:off x="679450" y="1682623"/>
            <a:ext cx="10833100" cy="393338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给加点的字注音，根据拼音写出相应的汉字。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y</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ù</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藏     </a:t>
            </a:r>
            <a:r>
              <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spc="-2000" dirty="0" smtClean="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褶</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痕</a:t>
            </a:r>
            <a:r>
              <a:rPr lang="zh-CN" altLang="en-US" sz="3200" dirty="0">
                <a:latin typeface="Calibri" panose="020F0502020204030204" pitchFamily="34" charset="0"/>
                <a:ea typeface="宋体" panose="02010600030101010101" pitchFamily="2" charset="-122"/>
                <a:cs typeface="Times New Roman" panose="02020603050405020304" pitchFamily="18" charset="0"/>
              </a:rPr>
              <a:t>   </a:t>
            </a:r>
            <a:endParaRPr lang="en-US" altLang="zh-CN" sz="3200" dirty="0">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踱</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步     </a:t>
            </a:r>
            <a:r>
              <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err="1" smtClean="0">
                <a:effectLst/>
                <a:latin typeface="Times New Roman" panose="02020603050405020304" pitchFamily="18" charset="0"/>
                <a:ea typeface="宋体" panose="02010600030101010101" pitchFamily="2" charset="-122"/>
                <a:cs typeface="Times New Roman" panose="02020603050405020304" pitchFamily="18" charset="0"/>
              </a:rPr>
              <a:t>shu</a:t>
            </a:r>
            <a:r>
              <a:rPr lang="en-US" altLang="zh-CN" sz="3200" b="1" dirty="0" err="1" smtClean="0">
                <a:effectLst/>
                <a:latin typeface="宋体" panose="02010600030101010101" pitchFamily="2" charset="-122"/>
                <a:ea typeface="宋体" panose="02010600030101010101" pitchFamily="2" charset="-122"/>
                <a:cs typeface="Times New Roman" panose="02020603050405020304" pitchFamily="18" charset="0"/>
              </a:rPr>
              <a:t>ā</a:t>
            </a:r>
            <a:r>
              <a:rPr lang="en-US" altLang="zh-CN" sz="3200" b="1" dirty="0" err="1" smtClean="0">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弱</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以上文段分别选自名著</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红岩</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和</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红星照耀中国</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，［甲］片段中的</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［乙］片段中的</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均填人名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A_488a7"/>
          <p:cNvSpPr/>
          <p:nvPr/>
        </p:nvSpPr>
        <p:spPr>
          <a:xfrm>
            <a:off x="4204653" y="4906859"/>
            <a:ext cx="3429062"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毛泽东</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毛主席</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d4fcb"/>
          <p:cNvSpPr/>
          <p:nvPr/>
        </p:nvSpPr>
        <p:spPr>
          <a:xfrm>
            <a:off x="4226878" y="4272875"/>
            <a:ext cx="302107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江姐</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江雪琴</a:t>
            </a:r>
            <a:r>
              <a:rPr lang="en-US" altLang="zh-CN"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c704d"/>
          <p:cNvSpPr/>
          <p:nvPr/>
        </p:nvSpPr>
        <p:spPr>
          <a:xfrm>
            <a:off x="5430532" y="3047111"/>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衰</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95db6"/>
          <p:cNvSpPr/>
          <p:nvPr/>
        </p:nvSpPr>
        <p:spPr>
          <a:xfrm>
            <a:off x="1567303" y="3047111"/>
            <a:ext cx="136690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du</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ó</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df718"/>
          <p:cNvSpPr/>
          <p:nvPr/>
        </p:nvSpPr>
        <p:spPr>
          <a:xfrm>
            <a:off x="5257958" y="2413127"/>
            <a:ext cx="13224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zh</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ě</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7e126"/>
          <p:cNvSpPr/>
          <p:nvPr/>
        </p:nvSpPr>
        <p:spPr>
          <a:xfrm>
            <a:off x="1437640" y="2413127"/>
            <a:ext cx="11192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蕴</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925554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02A7A21-C317-5D6C-E176-BE862633260F}"/>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“红色革命必将胜利。”你认为革命的胜利除［甲］［乙］两文中革命者表现的革命精神外，还需要什么精神？请再简述其中一位能体现这种精神的革命者的事例</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618110"/>
            <a:ext cx="10833100" cy="3873753"/>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示例一：革命胜利离不开无私奉献精神。在长征途中，毛泽东带领红军克服了重重困难，面对敌人的围追堵截，他沉着冷静，指挥若定，最终带领红军胜利到达陕北。</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示例二：革命的胜利离不开同甘共苦精神。江姐在革命斗争中始终与战友们同甘共苦，体现了革命者之间的深厚情谊和团结一致的力量。</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2245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8741CC4-912E-AB87-27CE-35469A76262B}"/>
              </a:ext>
            </a:extLst>
          </p:cNvPr>
          <p:cNvSpPr txBox="1">
            <a:spLocks noChangeAspect="1"/>
          </p:cNvSpPr>
          <p:nvPr/>
        </p:nvSpPr>
        <p:spPr>
          <a:xfrm>
            <a:off x="679450" y="1362536"/>
            <a:ext cx="10833100" cy="4513928"/>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请运用积累的知识，完成</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［甲］</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成岗像</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猛</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然</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ǐ</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悟，立刻把</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的手拉到自己面前，他清楚地看见，她的食指和中指，隐隐地现出铁笔磨伤的</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é</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迹。</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［乙］</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如果需要为共产主义的理想而</a:t>
            </a:r>
            <a:r>
              <a:rPr lang="zh-CN" altLang="en-US" sz="3200" b="1" u="sng" spc="-2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牺</a:t>
            </a:r>
            <a:r>
              <a:rPr lang="zh-CN" altLang="en-US" sz="3200" b="1" u="sng" baseline="-25000" dirty="0">
                <a:solidFill>
                  <a:srgbClr val="000000"/>
                </a:solidFill>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牲，我们每一个人，都应该、也可以做到</a:t>
            </a:r>
            <a:r>
              <a:rPr lang="en-US" altLang="zh-CN"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脸不变色，心不跳。</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在就义前向战友告别时说</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023462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1E960CE-A4BE-E5EF-D912-8671D306AF07}"/>
              </a:ext>
            </a:extLst>
          </p:cNvPr>
          <p:cNvSpPr txBox="1">
            <a:spLocks noChangeAspect="1"/>
          </p:cNvSpPr>
          <p:nvPr/>
        </p:nvSpPr>
        <p:spPr>
          <a:xfrm>
            <a:off x="679450" y="1682623"/>
            <a:ext cx="10971776" cy="393338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给加点的字注音，根据拼音写出相应的汉字。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猛</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然    </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effectLst/>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dirty="0" err="1" smtClean="0">
                <a:effectLst/>
                <a:latin typeface="宋体" panose="02010600030101010101" pitchFamily="2" charset="-122"/>
                <a:ea typeface="宋体" panose="02010600030101010101" pitchFamily="2" charset="-122"/>
                <a:cs typeface="Times New Roman" panose="02020603050405020304" pitchFamily="18" charset="0"/>
              </a:rPr>
              <a:t>ǐ</a:t>
            </a:r>
            <a:r>
              <a:rPr lang="en-US" altLang="zh-CN" sz="3200" b="1" dirty="0" err="1" smtClean="0">
                <a:effectLst/>
                <a:latin typeface="Times New Roman" panose="02020603050405020304" pitchFamily="18" charset="0"/>
                <a:ea typeface="宋体" panose="02010600030101010101" pitchFamily="2" charset="-122"/>
                <a:cs typeface="Times New Roman" panose="02020603050405020304" pitchFamily="18" charset="0"/>
              </a:rPr>
              <a:t>ng</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悟</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h</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é</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迹      </a:t>
            </a:r>
            <a:r>
              <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spc="-2000" dirty="0" smtClean="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牺</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牲</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画线句子是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关系的复句。</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以上两段文字均出自</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红岩</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，作者是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和</a:t>
            </a: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，文段中人物</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A_1fe57"/>
          <p:cNvSpPr/>
          <p:nvPr/>
        </p:nvSpPr>
        <p:spPr>
          <a:xfrm>
            <a:off x="3410903" y="4906859"/>
            <a:ext cx="302107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江雪琴</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江姐</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9" name="A_ffe77"/>
          <p:cNvSpPr/>
          <p:nvPr/>
        </p:nvSpPr>
        <p:spPr>
          <a:xfrm>
            <a:off x="9913303" y="4272875"/>
            <a:ext cx="19352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杨益言</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8" name="A_246c1"/>
          <p:cNvSpPr/>
          <p:nvPr/>
        </p:nvSpPr>
        <p:spPr>
          <a:xfrm>
            <a:off x="8078153" y="4272875"/>
            <a:ext cx="19352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罗广斌</a:t>
            </a:r>
            <a:r>
              <a:rPr lang="zh-CN" altLang="en-US" sz="32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7" name="A_4d1e5"/>
          <p:cNvSpPr/>
          <p:nvPr/>
        </p:nvSpPr>
        <p:spPr>
          <a:xfrm>
            <a:off x="3182303" y="3638891"/>
            <a:ext cx="1527238"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假设</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12845"/>
          <p:cNvSpPr/>
          <p:nvPr/>
        </p:nvSpPr>
        <p:spPr>
          <a:xfrm>
            <a:off x="5298439" y="3047111"/>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x</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ī</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7afc9"/>
          <p:cNvSpPr/>
          <p:nvPr/>
        </p:nvSpPr>
        <p:spPr>
          <a:xfrm>
            <a:off x="1459865" y="3047111"/>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痕</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1f78d"/>
          <p:cNvSpPr/>
          <p:nvPr/>
        </p:nvSpPr>
        <p:spPr>
          <a:xfrm>
            <a:off x="5298440" y="2413127"/>
            <a:ext cx="11192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省</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948a7"/>
          <p:cNvSpPr/>
          <p:nvPr/>
        </p:nvSpPr>
        <p:spPr>
          <a:xfrm>
            <a:off x="1459865" y="2413127"/>
            <a:ext cx="1682813"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ě</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608188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6" grpId="0" animBg="1"/>
      <p:bldP spid="5" grpId="0" animBg="1"/>
      <p:bldP spid="4"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B4AE296-79C4-047B-B049-F896B91E946B}"/>
              </a:ext>
            </a:extLst>
          </p:cNvPr>
          <p:cNvSpPr txBox="1">
            <a:spLocks noChangeAspect="1"/>
          </p:cNvSpPr>
          <p:nvPr/>
        </p:nvSpPr>
        <p:spPr>
          <a:xfrm>
            <a:off x="679450" y="1042449"/>
            <a:ext cx="10833100" cy="5154103"/>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请运用积累的知识，完成</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但是这时突然出现了一个清瘦的青年军官，他长着一脸黑色大胡子，他走上前用温和文雅的口气向我招呼，</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哈啰，你想找什么人吗？</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200" b="1" u="wavy" dirty="0">
                <a:effectLst/>
                <a:latin typeface="楷体" panose="02010609060101010101" pitchFamily="49" charset="-122"/>
                <a:ea typeface="楷体" panose="02010609060101010101" pitchFamily="49" charset="-122"/>
                <a:cs typeface="Times New Roman" panose="02020603050405020304" pitchFamily="18" charset="0"/>
              </a:rPr>
              <a:t>他是用英语讲的！</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我马上就知道了，他就是那个</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ǐ</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zh-CN" altLang="en-US" sz="3200" b="1" dirty="0">
                <a:effectLst/>
                <a:latin typeface="Times New Roman" panose="02020603050405020304" pitchFamily="18" charset="0"/>
                <a:ea typeface="楷体" panose="02010609060101010101" pitchFamily="49" charset="-122"/>
                <a:cs typeface="Times New Roman" panose="02020603050405020304" pitchFamily="18" charset="0"/>
              </a:rPr>
              <a:t>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ǐ</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大名</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的红军指挥员，他曾经是个教会学校的高材生。</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701040">
              <a:lnSpc>
                <a:spcPct val="130000"/>
              </a:lnSpc>
            </a:pP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271296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E7571C4-D83B-5A69-5DDB-2169F3A2768D}"/>
              </a:ext>
            </a:extLst>
          </p:cNvPr>
          <p:cNvSpPr txBox="1">
            <a:spLocks noChangeAspect="1"/>
          </p:cNvSpPr>
          <p:nvPr/>
        </p:nvSpPr>
        <p:spPr>
          <a:xfrm>
            <a:off x="679450" y="1682623"/>
            <a:ext cx="10833100" cy="3873753"/>
          </a:xfrm>
          <a:prstGeom prst="rect">
            <a:avLst/>
          </a:prstGeom>
          <a:noFill/>
        </p:spPr>
        <p:txBody>
          <a:bodyPr wrap="square">
            <a:spAutoFit/>
          </a:bodyPr>
          <a:lstStyle/>
          <a:p>
            <a:pPr marL="0" marR="0" indent="701040">
              <a:lnSpc>
                <a:spcPct val="130000"/>
              </a:lnSpc>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不知怎的，当他陪着我走过安静的乡间田</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埂</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，穿过芝麻田、成熟的小麦田、沉甸甸的垂着穗的玉米田，回到百家坪去时，</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他似乎一点也不像一般所描绘的赤匪</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，相反，他倒显得真的很轻松愉快，充满了对生命的热爱，就像神气活现地仿</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f</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ú</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一个大人似的跟在他旁边走的</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红小鬼</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一样。他的胳</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膊</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爱护地搭在那个</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红小鬼</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的肩上。</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231230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273942"/>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1" y="2628781"/>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期末复习</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语言积累与运用</a:t>
            </a:r>
            <a:endParaRPr lang="zh-CN" altLang="en-US" sz="4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292029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A884750-A002-E1B5-712C-4A8A27A3AB56}"/>
              </a:ext>
            </a:extLst>
          </p:cNvPr>
          <p:cNvSpPr txBox="1">
            <a:spLocks noChangeAspect="1"/>
          </p:cNvSpPr>
          <p:nvPr/>
        </p:nvSpPr>
        <p:spPr>
          <a:xfrm>
            <a:off x="679450" y="1042449"/>
            <a:ext cx="10676808" cy="5213735"/>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给加点的字注音，根据拼音写出相应的汉字。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ǐ</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d</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ǐ</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大名    田</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埂</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仿</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f</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ú</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胳</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膊</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以上文段选自名著</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，文中“他”</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是</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marL="0" marR="0">
              <a:lnSpc>
                <a:spcPct val="130000"/>
              </a:lnSpc>
              <a:buNone/>
            </a:pPr>
            <a:r>
              <a:rPr lang="zh-CN" altLang="en-US"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人名</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从文段中你体会到了“他”的哪些可贵品质或精神</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A_aa637"/>
          <p:cNvSpPr/>
          <p:nvPr/>
        </p:nvSpPr>
        <p:spPr>
          <a:xfrm>
            <a:off x="669290" y="3632701"/>
            <a:ext cx="1935226"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周恩来</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cea64"/>
          <p:cNvSpPr/>
          <p:nvPr/>
        </p:nvSpPr>
        <p:spPr>
          <a:xfrm>
            <a:off x="4814253" y="2998717"/>
            <a:ext cx="3159187"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红星照耀中国</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d0a15"/>
          <p:cNvSpPr/>
          <p:nvPr/>
        </p:nvSpPr>
        <p:spPr>
          <a:xfrm>
            <a:off x="7229006" y="2406937"/>
            <a:ext cx="1139889"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bo</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0a376"/>
          <p:cNvSpPr/>
          <p:nvPr/>
        </p:nvSpPr>
        <p:spPr>
          <a:xfrm>
            <a:off x="1551940" y="2406937"/>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佛</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a89f4"/>
          <p:cNvSpPr/>
          <p:nvPr/>
        </p:nvSpPr>
        <p:spPr>
          <a:xfrm>
            <a:off x="7552754" y="1772953"/>
            <a:ext cx="1547875"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ě</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5a653"/>
          <p:cNvSpPr/>
          <p:nvPr/>
        </p:nvSpPr>
        <p:spPr>
          <a:xfrm>
            <a:off x="3073669" y="1772953"/>
            <a:ext cx="1527238"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鼎鼎</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9" name="矩形 8"/>
          <p:cNvSpPr>
            <a:spLocks noChangeAspect="1"/>
          </p:cNvSpPr>
          <p:nvPr/>
        </p:nvSpPr>
        <p:spPr>
          <a:xfrm>
            <a:off x="679450" y="4827607"/>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爱护士兵，平易近人；生机勃勃，热爱生命；生活朴素，温文尔雅。</a:t>
            </a:r>
            <a:r>
              <a:rPr lang="zh-CN" altLang="en-US" sz="3200" b="1"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806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fade">
                                      <p:cBhvr>
                                        <p:cTn id="3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45F5C06-CADF-5FCF-1731-BF149951669A}"/>
              </a:ext>
            </a:extLst>
          </p:cNvPr>
          <p:cNvSpPr txBox="1">
            <a:spLocks noChangeAspect="1"/>
          </p:cNvSpPr>
          <p:nvPr/>
        </p:nvSpPr>
        <p:spPr>
          <a:xfrm>
            <a:off x="679450" y="1042449"/>
            <a:ext cx="10833100" cy="5154103"/>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请运用积累的知识，完成</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 ［甲］</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北京的全部砖石</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屏</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障都阻挡不住中国红军试图穿过山西向长城挺进的这一惊人之举引起的反响。这次远征号称要对日作战，收复失地，但未免有些堂</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吉诃德味道，立即被蒋介石总司令的十一师精锐新军所拦</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ji</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é</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，但是，这却阻止不了那些爱国学生，他们不怕坐牢，也不怕可能丢脑袋，大批走向街头，喊出了那被禁的口号：</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停止内战！国共合作！抗日救国！</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0E45A73-1AF8-1CEE-36B8-60C5CE862176}"/>
              </a:ext>
            </a:extLst>
          </p:cNvPr>
          <p:cNvSpPr txBox="1">
            <a:spLocks noChangeAspect="1"/>
          </p:cNvSpPr>
          <p:nvPr/>
        </p:nvSpPr>
        <p:spPr>
          <a:xfrm>
            <a:off x="679450" y="1492123"/>
            <a:ext cx="10833100" cy="3873753"/>
          </a:xfrm>
          <a:prstGeom prst="rect">
            <a:avLst/>
          </a:prstGeom>
          <a:noFill/>
        </p:spPr>
        <p:txBody>
          <a:bodyPr wrap="square">
            <a:spAutoFit/>
          </a:bodyPr>
          <a:lstStyle/>
          <a:p>
            <a:pPr marL="0" marR="0" indent="280670">
              <a:lnSpc>
                <a:spcPct val="130000"/>
              </a:lnSpc>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  ［乙］</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对有钱人的仇视，在中国是到处流传的</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这似乎主要要回</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溯</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到他的红色游击队刚刚开始组成的年代，当时湖南苏区还没有处在共产党的全面控制之下。在何键</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农民大屠杀</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时期许多农民有亲友遭到杀害，或者反动派在何键统治下夺回权力后，本人遭到地主的</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ō</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u</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打和压迫，都抱着深仇大恨来投奔。</a:t>
            </a:r>
            <a:r>
              <a:rPr lang="zh-CN" altLang="en-US" sz="32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542661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9312C76-56CE-0BE5-8FB6-6E555635BFA6}"/>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给加点的字注音，根据拼音写出相应的汉字。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屏</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障    </a:t>
            </a:r>
            <a:r>
              <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拦</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ji</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é</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回</a:t>
            </a:r>
            <a:r>
              <a:rPr lang="zh-CN" altLang="en-US" sz="3200" b="1" spc="-2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溯</a:t>
            </a:r>
            <a:r>
              <a:rPr lang="zh-CN" altLang="en-US" sz="3200" b="1" baseline="-250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err="1" smtClean="0">
                <a:effectLst/>
                <a:latin typeface="宋体" panose="02010600030101010101" pitchFamily="2" charset="-122"/>
                <a:ea typeface="宋体" panose="02010600030101010101" pitchFamily="2" charset="-122"/>
                <a:cs typeface="Times New Roman" panose="02020603050405020304" pitchFamily="18" charset="0"/>
              </a:rPr>
              <a:t>ō</a:t>
            </a:r>
            <a:r>
              <a:rPr lang="en-US" altLang="zh-CN" sz="3200" b="1" dirty="0" err="1" smtClean="0">
                <a:effectLst/>
                <a:latin typeface="Times New Roman" panose="02020603050405020304" pitchFamily="18" charset="0"/>
                <a:ea typeface="宋体" panose="02010600030101010101" pitchFamily="2" charset="-122"/>
                <a:cs typeface="Times New Roman" panose="02020603050405020304" pitchFamily="18" charset="0"/>
              </a:rPr>
              <a:t>u</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3200" b="1" dirty="0" smtClean="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打</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以上文段选自</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红星照耀中国</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，作者是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，［乙］段中横线处应填写的人物是</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A_4a0fd"/>
          <p:cNvSpPr/>
          <p:nvPr/>
        </p:nvSpPr>
        <p:spPr>
          <a:xfrm>
            <a:off x="6958903" y="4592963"/>
            <a:ext cx="1527237"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贺龙</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7" name="A_a8f4b"/>
          <p:cNvSpPr/>
          <p:nvPr/>
        </p:nvSpPr>
        <p:spPr>
          <a:xfrm>
            <a:off x="8486140" y="3958979"/>
            <a:ext cx="3159189"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埃德加</a:t>
            </a:r>
            <a:r>
              <a:rPr lang="en-US" altLang="zh-CN"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斯诺</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6" name="A_086df"/>
          <p:cNvSpPr/>
          <p:nvPr/>
        </p:nvSpPr>
        <p:spPr>
          <a:xfrm>
            <a:off x="4892040" y="3367199"/>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殴</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5" name="A_9c930"/>
          <p:cNvSpPr/>
          <p:nvPr/>
        </p:nvSpPr>
        <p:spPr>
          <a:xfrm>
            <a:off x="2034467" y="3367199"/>
            <a:ext cx="107480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ù</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4" name="A_421d6"/>
          <p:cNvSpPr/>
          <p:nvPr/>
        </p:nvSpPr>
        <p:spPr>
          <a:xfrm>
            <a:off x="5322253" y="2733215"/>
            <a:ext cx="111925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latin typeface="黑体" panose="02010609060101010101" pitchFamily="49" charset="-122"/>
                <a:ea typeface="黑体" panose="02010609060101010101" pitchFamily="49" charset="-122"/>
                <a:cs typeface="Times New Roman" panose="02020603050405020304" pitchFamily="18" charset="0"/>
              </a:rPr>
              <a:t>截</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e6625"/>
          <p:cNvSpPr/>
          <p:nvPr/>
        </p:nvSpPr>
        <p:spPr>
          <a:xfrm>
            <a:off x="1539167" y="2733215"/>
            <a:ext cx="1570101"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p</a:t>
            </a:r>
            <a:r>
              <a:rPr lang="en-US" altLang="zh-CN" sz="3200" b="1">
                <a:solidFill>
                  <a:srgbClr val="FF0000"/>
                </a:solidFill>
                <a:latin typeface="宋体" panose="02010600030101010101" pitchFamily="2" charset="-122"/>
                <a:ea typeface="宋体" panose="02010600030101010101" pitchFamily="2" charset="-122"/>
                <a:cs typeface="Times New Roman" panose="02020603050405020304" pitchFamily="18" charset="0"/>
              </a:rPr>
              <a:t>í</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ng</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02986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animBg="1"/>
      <p:bldP spid="5" grpId="0" animBg="1"/>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08A7D28-8F9E-D935-4E9B-7C1B6A9D72F8}"/>
              </a:ext>
            </a:extLst>
          </p:cNvPr>
          <p:cNvSpPr txBox="1">
            <a:spLocks noChangeAspect="1"/>
          </p:cNvSpPr>
          <p:nvPr/>
        </p:nvSpPr>
        <p:spPr>
          <a:xfrm>
            <a:off x="679450" y="1682623"/>
            <a:ext cx="10833100" cy="3873753"/>
          </a:xfrm>
          <a:prstGeom prst="rect">
            <a:avLst/>
          </a:prstGeom>
          <a:noFill/>
        </p:spPr>
        <p:txBody>
          <a:bodyPr wrap="square">
            <a:spAutoFit/>
          </a:bodyPr>
          <a:lstStyle/>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［新考法</a:t>
            </a:r>
            <a:r>
              <a:rPr lang="en-US" altLang="zh-CN"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整本书阅读］</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红星照耀中国</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中写道：“四川军队大概从来没有见过这样的战士</a:t>
            </a:r>
            <a:r>
              <a:rPr lang="en-US" altLang="zh-CN"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这些人当兵不只是为了有个饭碗，这些青年为了胜利而甘于送命。他们是人，是疯子，还是神？迷信的四川军队这样嘀咕。”你认为红军是人，是疯子，还是神？请结合整本书阅读，阐述你的观点与理由。</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426627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679450" y="689885"/>
            <a:ext cx="10833100" cy="5646289"/>
          </a:xfrm>
          <a:prstGeom prst="rect">
            <a:avLst/>
          </a:prstGeom>
        </p:spPr>
        <p:txBody>
          <a:bodyPr>
            <a:spAutoFit/>
          </a:bodyPr>
          <a:lstStyle/>
          <a:p>
            <a:pPr>
              <a:lnSpc>
                <a:spcPct val="130000"/>
              </a:lnSpc>
              <a:spcAft>
                <a:spcPts val="0"/>
              </a:spcAft>
            </a:pPr>
            <a:r>
              <a:rPr lang="en-US" altLang="zh-CN" sz="28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框 2">
            <a:extLst>
              <a:ext uri="{FF2B5EF4-FFF2-40B4-BE49-F238E27FC236}">
                <a16:creationId xmlns:a16="http://schemas.microsoft.com/office/drawing/2014/main" id="{4F6C21A9-C858-B903-1ED5-957EC7EF4EA6}"/>
              </a:ext>
            </a:extLst>
          </p:cNvPr>
          <p:cNvSpPr txBox="1">
            <a:spLocks noChangeAspect="1"/>
          </p:cNvSpPr>
          <p:nvPr/>
        </p:nvSpPr>
        <p:spPr>
          <a:xfrm>
            <a:off x="679450" y="675817"/>
            <a:ext cx="10833100" cy="5641609"/>
          </a:xfrm>
          <a:prstGeom prst="rect">
            <a:avLst/>
          </a:prstGeom>
          <a:noFill/>
        </p:spPr>
        <p:txBody>
          <a:bodyPr wrap="square">
            <a:spAutoFit/>
          </a:bodyPr>
          <a:lstStyle/>
          <a:p>
            <a:pPr marL="0" marR="0">
              <a:lnSpc>
                <a:spcPct val="130000"/>
              </a:lnSpc>
            </a:pPr>
            <a:r>
              <a:rPr lang="zh-CN" altLang="en-US" sz="2800" b="1"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示例一：</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人</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的角度：我认为红军是人，是平常人，有平常人的喜怒哀乐，也有平常人的爱好。如有的红军战士喜欢打乒乓球，有的喜欢唱歌，有的特别爱马。</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示例二：</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疯子</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的角度：我认为红军是</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疯子</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，他们面对困难，坚定不移，有时采取异乎寻常的甚至极端的方式，把个人生死置之度外。如在</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飞夺泸定桥</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一役中，泸定桥上面一半木板被撬走，下面是湍急的河流，对面是敌军的机枪阵地，没人会想到红军竟然在这样凶险的情形下过桥。</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示例三：</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神</a:t>
            </a:r>
            <a:r>
              <a:rPr lang="zh-CN" altLang="en-US" sz="28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的角度：我认为红军是神，红军创造了人类历史上的奇迹。他们翻越数座大雪山，渡过几十条河流，穿过遍布沼泽的草地，徒步二万五千里，最终突破敌军的重重包围，真是神奇！</a:t>
            </a:r>
            <a:r>
              <a:rPr lang="zh-CN" altLang="en-US" sz="2800" b="1"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42287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AEECC2A-2DEC-D1F8-5D5D-CA986F14C414}"/>
              </a:ext>
            </a:extLst>
          </p:cNvPr>
          <p:cNvSpPr txBox="1">
            <a:spLocks noChangeAspect="1"/>
          </p:cNvSpPr>
          <p:nvPr/>
        </p:nvSpPr>
        <p:spPr>
          <a:xfrm>
            <a:off x="679450" y="1443414"/>
            <a:ext cx="10833100" cy="4513928"/>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请运用积累的知识，完成</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(1)~(4)</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题。</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［甲］</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有一天早晨，这位五十五岁的长征中的宿将，面带微笑地走进我在外交部的房子里来。他穿着一套退色的军装，戴着一顶帽檐已折破的、缀着红星的帽子，在他那双</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xi</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á</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ng</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和的眼睛之上，架着一</a:t>
            </a:r>
            <a:r>
              <a:rPr lang="en-US" altLang="zh-CN" sz="3200" b="1" dirty="0" err="1">
                <a:effectLst/>
                <a:latin typeface="Times New Roman" panose="02020603050405020304" pitchFamily="18" charset="0"/>
                <a:ea typeface="宋体" panose="02010600030101010101" pitchFamily="2" charset="-122"/>
                <a:cs typeface="Times New Roman" panose="02020603050405020304" pitchFamily="18" charset="0"/>
              </a:rPr>
              <a:t>f</a:t>
            </a:r>
            <a:r>
              <a:rPr lang="en-US" altLang="zh-CN" sz="3200" b="1" dirty="0" err="1">
                <a:effectLst/>
                <a:latin typeface="宋体" panose="02010600030101010101" pitchFamily="2" charset="-122"/>
                <a:ea typeface="宋体" panose="02010600030101010101" pitchFamily="2" charset="-122"/>
                <a:cs typeface="Times New Roman" panose="02020603050405020304" pitchFamily="18" charset="0"/>
              </a:rPr>
              <a:t>ù</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一脚已断、另用小绳子套在耳朵上的眼镜。这样的一位财政部长！</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08181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35CD785-6686-A3F1-ACE5-11C1584119BA}"/>
              </a:ext>
            </a:extLst>
          </p:cNvPr>
          <p:cNvSpPr txBox="1">
            <a:spLocks noChangeAspect="1"/>
          </p:cNvSpPr>
          <p:nvPr/>
        </p:nvSpPr>
        <p:spPr>
          <a:xfrm>
            <a:off x="679450" y="1682175"/>
            <a:ext cx="10833100" cy="3874650"/>
          </a:xfrm>
          <a:prstGeom prst="rect">
            <a:avLst/>
          </a:prstGeom>
          <a:noFill/>
        </p:spPr>
        <p:txBody>
          <a:bodyPr wrap="square">
            <a:spAutoFit/>
          </a:bodyPr>
          <a:lstStyle/>
          <a:p>
            <a:pPr>
              <a:lnSpc>
                <a:spcPct val="130000"/>
              </a:lnSpc>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 ［乙］</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我要做一个共产党员，</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他很愁</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恻</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地告诉我，</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但没有人来叫我加入，我已经五十岁了，我断定共产党必定认为我太老了。</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但有一天，一个共产党员竟到他躲</a:t>
            </a:r>
            <a:r>
              <a:rPr lang="zh-CN" altLang="en-US" sz="3200" b="1" spc="-2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匿</a:t>
            </a:r>
            <a:r>
              <a:rPr lang="zh-CN" altLang="en-US" sz="3200" b="1" baseline="-25000" dirty="0">
                <a:solidFill>
                  <a:srgbClr val="000000"/>
                </a:solidFill>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的地方找他，要他入党。这老</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匪徒</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大乐起来，他告诉我说，当时他想到在建立新世界的工作中他还有一点用场，感动得哭起来。</a:t>
            </a:r>
            <a:endParaRPr lang="zh-CN" altLang="en-US" sz="3200" dirty="0"/>
          </a:p>
        </p:txBody>
      </p:sp>
    </p:spTree>
    <p:extLst>
      <p:ext uri="{BB962C8B-B14F-4D97-AF65-F5344CB8AC3E}">
        <p14:creationId xmlns:p14="http://schemas.microsoft.com/office/powerpoint/2010/main" val="3135437012"/>
      </p:ext>
    </p:extLst>
  </p:cSld>
  <p:clrMapOvr>
    <a:masterClrMapping/>
  </p:clrMapOvr>
  <p:timing>
    <p:tnLst>
      <p:par>
        <p:cTn id="1" dur="indefinite" restart="never" nodeType="tmRoot"/>
      </p:par>
    </p:tn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5B89CEC6-3F4F-41A4-9503-93C638186164}" vid="{7155217A-5BAE-4FA4-AAD2-46644F8B138B}"/>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45</TotalTime>
  <Words>1998</Words>
  <Application>Microsoft Office PowerPoint</Application>
  <PresentationFormat>宽屏</PresentationFormat>
  <Paragraphs>103</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等线</vt:lpstr>
      <vt:lpstr>等线 Light</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25</cp:revision>
  <dcterms:created xsi:type="dcterms:W3CDTF">2025-07-26T00:40:55Z</dcterms:created>
  <dcterms:modified xsi:type="dcterms:W3CDTF">2025-07-30T09:17:56Z</dcterms:modified>
</cp:coreProperties>
</file>