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259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5" r:id="rId26"/>
    <p:sldId id="896" r:id="rId27"/>
    <p:sldId id="897" r:id="rId28"/>
    <p:sldId id="898" r:id="rId29"/>
    <p:sldId id="87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26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诗词五首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9E6A23-FB9B-E364-D6ED-99DE82E14AA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小明同学在谈到活动的收获时，写了下面的内容，请你按要求帮助修改。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学校诗词活动开展得非常好，［甲］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随着活动的开展，同学们的传统文化素质得到了极大的改善。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我觉得，古诗词是我国传统文化的源头之一，［乙］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我们要在更广泛的范围内运用古诗词、学习古诗词、享受古诗词。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那么，［丙］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我认为首先要加强背诵积累，其次要注重关键词的品析，第三要通过想象进入诗词营造的意境，不断提高诗歌的鉴赏能力。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44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C84B409-BF4E-8B25-5181-92121CBA390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①画线句［甲］中，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一词使用不当，可以改成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②画线句［乙］有语病，可修改为：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endParaRPr lang="en-US" altLang="zh-CN" sz="3200" b="1" u="sng" dirty="0" smtClean="0">
              <a:solidFill>
                <a:srgbClr val="FF0000"/>
              </a:solidFill>
              <a:effectLst/>
              <a:uFill>
                <a:solidFill>
                  <a:srgbClr val="00000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③在［丙］处横线上补写一个句子，使上下文连贯，过渡自然。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f4d5"/>
          <p:cNvSpPr/>
          <p:nvPr/>
        </p:nvSpPr>
        <p:spPr>
          <a:xfrm>
            <a:off x="669290" y="5262960"/>
            <a:ext cx="55055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示例：如何学好古诗词呢？</a:t>
            </a:r>
            <a:endParaRPr lang="zh-CN" altLang="en-US"/>
          </a:p>
        </p:txBody>
      </p:sp>
      <p:sp>
        <p:nvSpPr>
          <p:cNvPr id="6" name="A_02078"/>
          <p:cNvSpPr/>
          <p:nvPr/>
        </p:nvSpPr>
        <p:spPr>
          <a:xfrm>
            <a:off x="669290" y="3361008"/>
            <a:ext cx="836142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围内学习古诗词、运用古诗词、享受古诗词</a:t>
            </a:r>
            <a:r>
              <a:rPr lang="zh-CN" altLang="en-US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5" name="A_8a5dc"/>
          <p:cNvSpPr/>
          <p:nvPr/>
        </p:nvSpPr>
        <p:spPr>
          <a:xfrm>
            <a:off x="7197090" y="2727024"/>
            <a:ext cx="42815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我们要在更广泛的范</a:t>
            </a:r>
            <a:endParaRPr lang="zh-CN" altLang="en-US"/>
          </a:p>
        </p:txBody>
      </p:sp>
      <p:sp>
        <p:nvSpPr>
          <p:cNvPr id="4" name="A_92caa"/>
          <p:cNvSpPr/>
          <p:nvPr/>
        </p:nvSpPr>
        <p:spPr>
          <a:xfrm>
            <a:off x="1077278" y="2093040"/>
            <a:ext cx="15272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提高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d8d7d"/>
          <p:cNvSpPr/>
          <p:nvPr/>
        </p:nvSpPr>
        <p:spPr>
          <a:xfrm>
            <a:off x="4749165" y="1459056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改善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39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062F5EB-B306-A629-B9AF-116F8AC7FE2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79525"/>
            <a:ext cx="10833100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课内精读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阅读课内古诗词，回答问题。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饮酒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其五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“采菊东篱下，悠然见南山”一句中的“悠然”和“见”字用得好在哪里</a:t>
            </a:r>
            <a:r>
              <a:rPr lang="zh-CN" altLang="en-US" sz="3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0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4137532"/>
            <a:ext cx="10833100" cy="24370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悠然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形象地写出了诗人远离世俗后心灵的自得、闲适、恬淡；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见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表现的不是诗人对山的有意观望，而是在采菊时山的形象无意中映入眼帘的状态，写出了诗人看到南山美景时的随意与自然，体现了诗人心灵的自由和惬意。</a:t>
            </a:r>
            <a:r>
              <a:rPr lang="zh-CN" altLang="en-US" sz="30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C760C7-E6F2-0447-F11A-B6E5876CA54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．［核心素养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思维能力］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请用生动形象的语言描述诗句“山气日夕佳，飞鸟相与还”所展现的画面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“此中有真意，欲辨已忘言”中的“真意”指的是什么？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14750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示例：太阳下山了，南山笼罩在渐渐升腾的云气之中，显得非常美丽，外出觅食的鸟儿，呼朋引伴，成群结队地飞回巢穴。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3f1a7"/>
          <p:cNvSpPr/>
          <p:nvPr/>
        </p:nvSpPr>
        <p:spPr>
          <a:xfrm>
            <a:off x="669290" y="5262960"/>
            <a:ext cx="46895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自然之趣和人生真谛。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90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75735E4-54B2-08A0-E302-08F79C4F296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春望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诗题是“春望”，那么诗人“望”到了哪些春景？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说说你对诗歌尾联的理解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4202425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尾联形象地写出了诗人的苍老之态、苍老之快，进一步表现了诗人忧国、伤时、思家、悲己之情。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026b"/>
          <p:cNvSpPr/>
          <p:nvPr/>
        </p:nvSpPr>
        <p:spPr>
          <a:xfrm>
            <a:off x="669290" y="3047111"/>
            <a:ext cx="38735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草、木、花、鸟。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35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A32E1CC-D149-BE51-68CF-75F6855B6CA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．［核心素养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审美创造］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“感时花溅泪，恨别鸟惊心”字字千钧，吟之更觉有味，请任选角度赏析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977037"/>
            <a:ext cx="108331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示例一：诗人触景生情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融情于景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，花鸟本是悦人之物，但是诗人面对残破的都城，想到妻儿的安危，诗人见花而落泪，闻鸟鸣而惊心，表达了诗人感时伤世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忧国忧民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的情感。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示例二：这句运用了拟人的修辞手法，移情于物，花鸟为感恨的主体，将花鸟拟人化，花鸟因感恨离别而落泪惊心，表达了诗人感时伤世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忧国忧民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的情感。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0285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43E8D7-2275-0099-7911-B7C6AD77101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雁门太守行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诗歌描绘了哪三个方面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请从炼字的角度赏析诗句“黑云压城城欲摧，甲光向日金鳞开”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97823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白天，敌军压境，官军戒备森严；黄昏，激战惨烈；夜里，官军出其不意地袭击敌人。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509063"/>
            <a:ext cx="10833100" cy="1954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示例：一个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压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字，把敌军人马众多，来势凶猛，以及交战双方力量悬殊，守军将士处境艰难等等，淋漓尽致地揭示出来。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5658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6BEDD5-7879-7DD7-3D16-212D6EBFA0E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这首诗中的“秋色”应该理解为绚烂的景象还是肃杀的景象？请结合诗歌内容谈谈你的看法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977935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示例一：肃杀的景象。从本诗中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霜重鼓寒声不起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一句看，此时天气已非常寒冷，可以想见当时的边塞应是草木凋零、一片萧条的肃杀景象。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示例二：绚烂的景象。本诗多处使用描绘色彩的词语，形成一种浓墨重彩、雄浑悲壮的美，秋色的绚烂可与整首诗画面风格一致。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示例三：两种理解都可以。无论哪种理解都有助于表现战争的悲壮惨烈，绚烂的景象可与之形成强烈反差，肃杀的景象则可以从正面烘托。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65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EDE674-9DBD-D227-A729-B7E4EE91519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“报君黄金台上意，提携玉龙为君死”引用了什么典故？抒发了诗人怎样的思想感情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58888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引用了燕昭王筑黄金台的典故。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抒发了诗人誓死报效朝廷的决心，体现了高度的爱国热情。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71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1D44455-69CE-799B-6301-3422A75B12A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180268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若将“铜雀春深锁二乔”换成“国破家亡在此朝”好不好？为什么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6E25AA-5BBD-3C5A-0B5E-CF8F6F29158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27041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赤壁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前两句诗在全诗中的作用是什么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476676"/>
            <a:ext cx="10833100" cy="6754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诗的前两句借一件古物来兴起对前朝人物和事件的慨叹。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42990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不好。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以二乔的命运代表东吴的命运，更能体现诗句的形象性。能以小见大，感情表达更含蓄。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08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26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诗词五首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第六单元　品格志趣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B99C6E7-14B8-0A76-020A-369A22E193F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全诗最精彩的是久为传诵的末尾两句，这两句议论抒发了作者怎样的思想感情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938197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曲折地反映出诗人的抑郁不平和豪爽胸襟。诗人慨叹历史上英雄成名的机遇，是因为他自己生不逢时，有政治、军事才能而不得施展。似乎还有一层意思：只要有机遇，相信自己总会有所作为。显示出一种逼人的英气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72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25A4518-4565-4F35-C1CA-C86E86447ED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渔家傲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天接云涛连晓雾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本词含蓄表达了词人怎样的思想感情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“天接云涛连晓雾”中的“接”“连”二字用得好，请简要赏析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06523"/>
            <a:ext cx="10833100" cy="6754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对南宋黑暗社会现实的失望，对理想境界的追求和向往。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51600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接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连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二字把低垂的天幕、汹涌的波涛、弥漫的大雾自然地组合在一起，形成一种浑茫无际的境界。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24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07E8D00-C191-FD09-DAF0-86C51B18D762}"/>
              </a:ext>
            </a:extLst>
          </p:cNvPr>
          <p:cNvSpPr txBox="1">
            <a:spLocks noChangeAspect="1"/>
          </p:cNvSpPr>
          <p:nvPr/>
        </p:nvSpPr>
        <p:spPr>
          <a:xfrm>
            <a:off x="280731" y="888272"/>
            <a:ext cx="11630537" cy="5133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下列对这首词的理解和赏析，不正确的一项是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．“舞”字化静为动，生动形象地描绘出天河流转，似乎有无数舟船在风浪中起伏出没的神奇画面，既有生活的真实感，也有梦境的虚幻性。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．“仿佛梦魂归帝所”中的“归”字与苏轼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水调歌头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》“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我欲乘风归去”中的“归”字意思相同，寄寓了作者希望得到一个美好归宿的愿望。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．词人化用庄子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逍遥游</a:t>
            </a:r>
            <a:r>
              <a:rPr lang="en-US" altLang="zh-CN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中的句子，使梦幻与生活、历史与现实融为一体，表达了自己怀才不遇、孤独无依的苦闷和对现实的强烈不满。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．该词充满了豪放之气，想象大胆丰富，意境壮阔雄奇，富于浪漫色彩，表现出作者内心刚健昂扬的气概，在李清照众多词作中别具一格。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b134"/>
          <p:cNvSpPr/>
          <p:nvPr/>
        </p:nvSpPr>
        <p:spPr>
          <a:xfrm>
            <a:off x="8619234" y="984792"/>
            <a:ext cx="1259395" cy="49926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97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16B76B-BF78-4FDE-96C1-368013E8186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请发挥想象，用生动的语言描绘“天接云涛连晓雾，星河欲转千帆舞”展现的画面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938197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天空连接着那像波浪一样翻滚的云霞，这些云霞又是和晨雾连在一起，显得曙色朦胧。透过云雾远远望去，天上的银河似乎在转动一般，海上刮起了大风，许许多多帆船在滚滚的大浪中颠扑，风帆摆动得像在起舞一样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53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768F8AA-9B62-778C-46CC-3FBA60BDFB6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阅读古诗，回答问题。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［甲］春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望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国破山河在，城春草木深。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感时花溅泪，恨别鸟惊心。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烽火连三月，家书抵万金。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白头搔更短，浑欲不胜簪。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53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3A04C9B-ABEC-D666-C8BB-0CC269C20EE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［乙］闻官军收河南河北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剑外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忽传收蓟北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，初闻涕泪满衣裳。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却看妻子愁何在，漫卷诗书喜欲狂。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白日放歌须纵酒，青春作伴好还乡。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即从巴峡穿巫峡，便下襄阳向洛阳。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［注］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剑外：剑门之外，泛指蜀中地区。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蓟北：河北北部地区，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安史之乱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时叛军的根据地范阳一带。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39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7C1E3C3-15A2-2BF0-2F4B-87E35DA6221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15228"/>
            <a:ext cx="10833100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下列赏析不正确的一项是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0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0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．［甲］诗开篇即写眼前之景：虽山河仍在，可城破国陷，一片荒凉衰朽的景象。一个“破”字，令人触目惊心；一个“深”字，让人满目凄然。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．［甲］诗尾联写诗人忧愁渐深，头发愈少，简直连簪子也别不上。这种愁情是诗人与亲人书信中断，思念亲人所致。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．［甲］诗全诗由景及情，情景交融，感情深沉，含蓄凝练，充分体现了诗人“沉郁顿挫”的艺术风格。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．［乙］诗抒写诗人情感时运用了神态描写和动作描写的手法。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7dd5"/>
          <p:cNvSpPr/>
          <p:nvPr/>
        </p:nvSpPr>
        <p:spPr>
          <a:xfrm>
            <a:off x="5768340" y="911748"/>
            <a:ext cx="1333564" cy="5349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20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FE046F6-A836-E644-3209-5E1506C0A25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［乙］诗尾联中连用了“巴峡”“巫峡”“襄阳”“洛阳”四个地名，请分析“即从”“穿”“便下”“向”这几个连接词的妙处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564907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尾联连用四个连接词将四个本来相距很远的地方贯穿在一起，写出了诗人听闻喜讯后的喜悦心情以及迫切希望回到故乡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归心似箭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的思想感情。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75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DDE3C4C-F70E-F23B-868A-2D01560A9B2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．［新考法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对比阅读］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［甲］诗写于“安史之乱”开始时，［乙］诗写于“安史之乱”结束时，两诗都写到了“泪”，请分析它们各自蕴含的情感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917112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诗中的眼泪是因为诗人看到国家沦丧，城池破败，百姓离散。到处一片衰朽景象，内心无比伤痛悲愤而伤心流泪，这泪是伤心之泪；［乙］诗中的眼泪是因为诗人听到官军取得战争胜利的消息后，内心无比激动和喜悦而流泪，这泪是欣喜之泪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81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C3AD362-D7D4-7D84-BE27-3150DF02B2F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给下列加点的字注音。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搔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更短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spc="-20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浑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欲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金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鳞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spc="-20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燕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不胜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簪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spc="-20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凝</a:t>
            </a:r>
            <a:r>
              <a:rPr lang="zh-CN" altLang="en-US" sz="3200" b="1" baseline="-250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夜紫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携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折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戟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殷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勤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spc="-20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谩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A_e43e3"/>
          <p:cNvSpPr/>
          <p:nvPr/>
        </p:nvSpPr>
        <p:spPr>
          <a:xfrm>
            <a:off x="6472730" y="4949063"/>
            <a:ext cx="1479614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2" name="A_46dc6"/>
          <p:cNvSpPr/>
          <p:nvPr/>
        </p:nvSpPr>
        <p:spPr>
          <a:xfrm>
            <a:off x="1988484" y="4949063"/>
            <a:ext cx="13446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1319a"/>
          <p:cNvSpPr/>
          <p:nvPr/>
        </p:nvSpPr>
        <p:spPr>
          <a:xfrm>
            <a:off x="6571206" y="4315079"/>
            <a:ext cx="105098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ǐ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a84a1"/>
          <p:cNvSpPr/>
          <p:nvPr/>
        </p:nvSpPr>
        <p:spPr>
          <a:xfrm>
            <a:off x="1988484" y="4315079"/>
            <a:ext cx="1231964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f4c4a"/>
          <p:cNvSpPr/>
          <p:nvPr/>
        </p:nvSpPr>
        <p:spPr>
          <a:xfrm>
            <a:off x="6936990" y="3681095"/>
            <a:ext cx="15701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1f1d7"/>
          <p:cNvSpPr/>
          <p:nvPr/>
        </p:nvSpPr>
        <p:spPr>
          <a:xfrm>
            <a:off x="2396472" y="3681095"/>
            <a:ext cx="13224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339ce"/>
          <p:cNvSpPr/>
          <p:nvPr/>
        </p:nvSpPr>
        <p:spPr>
          <a:xfrm>
            <a:off x="6529002" y="3047111"/>
            <a:ext cx="13446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f2fb6"/>
          <p:cNvSpPr/>
          <p:nvPr/>
        </p:nvSpPr>
        <p:spPr>
          <a:xfrm>
            <a:off x="1988484" y="3047111"/>
            <a:ext cx="125418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06f1e"/>
          <p:cNvSpPr/>
          <p:nvPr/>
        </p:nvSpPr>
        <p:spPr>
          <a:xfrm>
            <a:off x="6529002" y="2413127"/>
            <a:ext cx="136690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e40bd"/>
          <p:cNvSpPr/>
          <p:nvPr/>
        </p:nvSpPr>
        <p:spPr>
          <a:xfrm>
            <a:off x="2396472" y="2413127"/>
            <a:ext cx="127800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7495B8A-0CD9-6891-34BD-1F2663FB4CA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解释下列加点的词。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问君何能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尔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山气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夕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烽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火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连三月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浑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欲不胜簪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折戟沉沙铁未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销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自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磨洗认前朝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学诗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谩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有惊人句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报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路长嗟日暮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f6e01"/>
          <p:cNvSpPr/>
          <p:nvPr/>
        </p:nvSpPr>
        <p:spPr>
          <a:xfrm>
            <a:off x="4150678" y="5890753"/>
            <a:ext cx="1527238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回答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c7a5b"/>
          <p:cNvSpPr/>
          <p:nvPr/>
        </p:nvSpPr>
        <p:spPr>
          <a:xfrm>
            <a:off x="4150678" y="5256769"/>
            <a:ext cx="43831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漫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，空、徒然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160fc"/>
          <p:cNvSpPr/>
          <p:nvPr/>
        </p:nvSpPr>
        <p:spPr>
          <a:xfrm>
            <a:off x="4179706" y="4622785"/>
            <a:ext cx="19352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拿，取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06865"/>
          <p:cNvSpPr/>
          <p:nvPr/>
        </p:nvSpPr>
        <p:spPr>
          <a:xfrm>
            <a:off x="4179706" y="3988801"/>
            <a:ext cx="1527238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销蚀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30e66"/>
          <p:cNvSpPr/>
          <p:nvPr/>
        </p:nvSpPr>
        <p:spPr>
          <a:xfrm>
            <a:off x="3363731" y="3354817"/>
            <a:ext cx="1527238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简直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4073"/>
          <p:cNvSpPr/>
          <p:nvPr/>
        </p:nvSpPr>
        <p:spPr>
          <a:xfrm>
            <a:off x="3352165" y="2720833"/>
            <a:ext cx="7239064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古时边防报警的烟火。这里借指战事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f5f51"/>
          <p:cNvSpPr/>
          <p:nvPr/>
        </p:nvSpPr>
        <p:spPr>
          <a:xfrm>
            <a:off x="3352165" y="2086849"/>
            <a:ext cx="1527239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傍晚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356e"/>
          <p:cNvSpPr/>
          <p:nvPr/>
        </p:nvSpPr>
        <p:spPr>
          <a:xfrm>
            <a:off x="3334703" y="1452865"/>
            <a:ext cx="27512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如此，这样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01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65F897-179B-D40C-445E-0E823F32274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按要求默写句子。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天接云涛连晓雾，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饮酒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中蕴含只要有高尚的精神境界，即使身居喧嚣人境也无“喧嚣”之感的哲理的句子是：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春望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中作者移情于物，表达感时伤世之情的句子是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e71df"/>
          <p:cNvSpPr/>
          <p:nvPr/>
        </p:nvSpPr>
        <p:spPr>
          <a:xfrm>
            <a:off x="3320415" y="5576857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恨别鸟惊心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7ac3a"/>
          <p:cNvSpPr/>
          <p:nvPr/>
        </p:nvSpPr>
        <p:spPr>
          <a:xfrm>
            <a:off x="669290" y="5576857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感时花溅泪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4530b"/>
          <p:cNvSpPr/>
          <p:nvPr/>
        </p:nvSpPr>
        <p:spPr>
          <a:xfrm>
            <a:off x="669290" y="4308889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而无车马喧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552eb"/>
          <p:cNvSpPr/>
          <p:nvPr/>
        </p:nvSpPr>
        <p:spPr>
          <a:xfrm>
            <a:off x="8829040" y="3674905"/>
            <a:ext cx="275120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结庐在人境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9878d"/>
          <p:cNvSpPr/>
          <p:nvPr/>
        </p:nvSpPr>
        <p:spPr>
          <a:xfrm>
            <a:off x="2504440" y="2406937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殷勤问我归何处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c4bc"/>
          <p:cNvSpPr/>
          <p:nvPr/>
        </p:nvSpPr>
        <p:spPr>
          <a:xfrm>
            <a:off x="669290" y="2406937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闻天语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325c2"/>
          <p:cNvSpPr/>
          <p:nvPr/>
        </p:nvSpPr>
        <p:spPr>
          <a:xfrm>
            <a:off x="7873365" y="1772953"/>
            <a:ext cx="35671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仿佛梦魂归帝所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e5096"/>
          <p:cNvSpPr/>
          <p:nvPr/>
        </p:nvSpPr>
        <p:spPr>
          <a:xfrm>
            <a:off x="4406265" y="1772953"/>
            <a:ext cx="35671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星河欲转千帆舞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50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E8BBCA5-2895-BD17-6A4D-474CDC4CAC8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雁门太守行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中用了比喻、夸张手法，渲染敌军兵临城下的紧张气氛、危急形势和城内将士披坚执锐、严阵以待的情形的句子是：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赤壁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中作者用形象思维、假设语气提出的议论的句子是：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渔家傲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中慨叹自己身逢乱世，有着对现实无能为力的苦闷和怀才不遇的愤懑感情的句子是：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90b0b"/>
          <p:cNvSpPr/>
          <p:nvPr/>
        </p:nvSpPr>
        <p:spPr>
          <a:xfrm>
            <a:off x="669290" y="5576857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学诗谩有惊人句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e7e8d"/>
          <p:cNvSpPr/>
          <p:nvPr/>
        </p:nvSpPr>
        <p:spPr>
          <a:xfrm>
            <a:off x="8013065" y="4942873"/>
            <a:ext cx="35671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我报路长嗟日暮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17198"/>
          <p:cNvSpPr/>
          <p:nvPr/>
        </p:nvSpPr>
        <p:spPr>
          <a:xfrm>
            <a:off x="5360353" y="3674905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铜雀春深锁二乔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74846"/>
          <p:cNvSpPr/>
          <p:nvPr/>
        </p:nvSpPr>
        <p:spPr>
          <a:xfrm>
            <a:off x="1893253" y="3674905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东风不与周郎便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a6876"/>
          <p:cNvSpPr/>
          <p:nvPr/>
        </p:nvSpPr>
        <p:spPr>
          <a:xfrm>
            <a:off x="7400290" y="2406937"/>
            <a:ext cx="35671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甲光向日金鳞开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a28d0"/>
          <p:cNvSpPr/>
          <p:nvPr/>
        </p:nvSpPr>
        <p:spPr>
          <a:xfrm>
            <a:off x="3933190" y="2406937"/>
            <a:ext cx="35671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黑云压城城欲摧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13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0144187-6305-2F06-DC43-621C90BF7DF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陶渊明，一名潜，字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，谥号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，我国东晋时期著名的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诗人。他的作品内容真切，感情真挚，语言质朴自然而形象鲜明，对后代诗人的创作产生很大影响。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杜甫，字子美，自号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，现实主义诗人。官至左拾遗，后严武表荐杜甫为检校工部员外郎，故后世又称他为“杜拾遗”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，与李白合称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。多涉笔社会动荡、政治黑暗、人民疾苦，被誉为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，他的诗也被称为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b0f5f"/>
          <p:cNvSpPr/>
          <p:nvPr/>
        </p:nvSpPr>
        <p:spPr>
          <a:xfrm>
            <a:off x="2709228" y="5890753"/>
            <a:ext cx="15272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诗史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788d4"/>
          <p:cNvSpPr/>
          <p:nvPr/>
        </p:nvSpPr>
        <p:spPr>
          <a:xfrm>
            <a:off x="8013065" y="5256769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诗圣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f40e2"/>
          <p:cNvSpPr/>
          <p:nvPr/>
        </p:nvSpPr>
        <p:spPr>
          <a:xfrm>
            <a:off x="7808278" y="4622785"/>
            <a:ext cx="152723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李杜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b7882"/>
          <p:cNvSpPr/>
          <p:nvPr/>
        </p:nvSpPr>
        <p:spPr>
          <a:xfrm>
            <a:off x="3117215" y="4622785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杜工部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8395a"/>
          <p:cNvSpPr/>
          <p:nvPr/>
        </p:nvSpPr>
        <p:spPr>
          <a:xfrm>
            <a:off x="4814253" y="3354817"/>
            <a:ext cx="23432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少陵野老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254a6"/>
          <p:cNvSpPr/>
          <p:nvPr/>
        </p:nvSpPr>
        <p:spPr>
          <a:xfrm>
            <a:off x="2709228" y="2086849"/>
            <a:ext cx="15272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田园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fcb0"/>
          <p:cNvSpPr/>
          <p:nvPr/>
        </p:nvSpPr>
        <p:spPr>
          <a:xfrm>
            <a:off x="7465378" y="1452865"/>
            <a:ext cx="152723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靖节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8902e"/>
          <p:cNvSpPr/>
          <p:nvPr/>
        </p:nvSpPr>
        <p:spPr>
          <a:xfrm>
            <a:off x="4814253" y="1452865"/>
            <a:ext cx="15272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元亮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76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06B5617-6CF5-A7E3-7B13-5B9D1B05F4A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李贺，字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，福昌人，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代诗人。有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之称，是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开创者。著有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杜牧，唐代诗人，字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，京兆万年人。与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齐名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，世称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李清照，号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，章丘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今属山东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人，两宋之际杰出的女词人，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词派的代表人物之一。她主张“词别是一家”，强调词要有歌唱性，有别于一般的文学作品。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A_e929f"/>
          <p:cNvSpPr/>
          <p:nvPr/>
        </p:nvSpPr>
        <p:spPr>
          <a:xfrm>
            <a:off x="3117215" y="4628976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婉约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2f7b0"/>
          <p:cNvSpPr/>
          <p:nvPr/>
        </p:nvSpPr>
        <p:spPr>
          <a:xfrm>
            <a:off x="3182303" y="3994992"/>
            <a:ext cx="23432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易安居士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ca4de"/>
          <p:cNvSpPr/>
          <p:nvPr/>
        </p:nvSpPr>
        <p:spPr>
          <a:xfrm>
            <a:off x="2765500" y="3361008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小李杜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13a29"/>
          <p:cNvSpPr/>
          <p:nvPr/>
        </p:nvSpPr>
        <p:spPr>
          <a:xfrm>
            <a:off x="9153600" y="2727024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李商隐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a45fe"/>
          <p:cNvSpPr/>
          <p:nvPr/>
        </p:nvSpPr>
        <p:spPr>
          <a:xfrm>
            <a:off x="4814253" y="2727024"/>
            <a:ext cx="15272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牧之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10803"/>
          <p:cNvSpPr/>
          <p:nvPr/>
        </p:nvSpPr>
        <p:spPr>
          <a:xfrm>
            <a:off x="6176328" y="2093040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昌谷集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220a9"/>
          <p:cNvSpPr/>
          <p:nvPr/>
        </p:nvSpPr>
        <p:spPr>
          <a:xfrm>
            <a:off x="1077278" y="2093040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长吉体诗歌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0feb"/>
          <p:cNvSpPr/>
          <p:nvPr/>
        </p:nvSpPr>
        <p:spPr>
          <a:xfrm>
            <a:off x="9041056" y="1459056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诗鬼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44154"/>
          <p:cNvSpPr/>
          <p:nvPr/>
        </p:nvSpPr>
        <p:spPr>
          <a:xfrm>
            <a:off x="5833428" y="1459056"/>
            <a:ext cx="11192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f52b"/>
          <p:cNvSpPr/>
          <p:nvPr/>
        </p:nvSpPr>
        <p:spPr>
          <a:xfrm>
            <a:off x="2774315" y="1459056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长吉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74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7BF926F-38BE-B33C-9833-1E3FD9725D86}"/>
              </a:ext>
            </a:extLst>
          </p:cNvPr>
          <p:cNvSpPr txBox="1">
            <a:spLocks noChangeAspect="1"/>
          </p:cNvSpPr>
          <p:nvPr/>
        </p:nvSpPr>
        <p:spPr>
          <a:xfrm>
            <a:off x="492125" y="1017329"/>
            <a:ext cx="1120775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某校组织开展“我与古诗词”的专题学习活动，请你参与。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山清水秀是我省的一大特色，为宣传这一特色，社团准备搜集整理有关山水美景的诗句，请你从你熟悉的古诗词中选出两句写在下面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92125" y="3539788"/>
            <a:ext cx="1120775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西塞山前白鹭飞，桃花流水鳜鱼肥。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山光悦鸟性，潭影空人心。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山随平野尽，江入大荒流。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树树皆秋色，山山唯落晖。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晴川历历汉阳树，芳草萋萋鹦鹉洲。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任答两句即可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65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478</TotalTime>
  <Words>2929</Words>
  <Application>Microsoft Office PowerPoint</Application>
  <PresentationFormat>宽屏</PresentationFormat>
  <Paragraphs>197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28</cp:revision>
  <dcterms:created xsi:type="dcterms:W3CDTF">2025-07-27T01:04:36Z</dcterms:created>
  <dcterms:modified xsi:type="dcterms:W3CDTF">2025-07-30T09:16:02Z</dcterms:modified>
</cp:coreProperties>
</file>