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259" r:id="rId12"/>
    <p:sldId id="881" r:id="rId13"/>
    <p:sldId id="882" r:id="rId14"/>
    <p:sldId id="883" r:id="rId15"/>
    <p:sldId id="884" r:id="rId16"/>
    <p:sldId id="885" r:id="rId17"/>
    <p:sldId id="886" r:id="rId18"/>
    <p:sldId id="887" r:id="rId19"/>
    <p:sldId id="888" r:id="rId20"/>
    <p:sldId id="889" r:id="rId21"/>
    <p:sldId id="890" r:id="rId22"/>
    <p:sldId id="891" r:id="rId23"/>
    <p:sldId id="892" r:id="rId24"/>
    <p:sldId id="893" r:id="rId25"/>
    <p:sldId id="894" r:id="rId26"/>
    <p:sldId id="895" r:id="rId27"/>
    <p:sldId id="896" r:id="rId28"/>
    <p:sldId id="898" r:id="rId29"/>
    <p:sldId id="87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81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15</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背　影</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a:ea typeface="微软雅黑" panose="020B0503020204020204" pitchFamily="34" charset="-122"/>
                      <a:sym typeface="Times New Roman" panose="02020603050405020304" pitchFamily="18" charset="0"/>
                    </a:rPr>
                    <a:t>语 文</a:t>
                  </a: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5C0B57F-DADB-C9DF-B805-EF2C1A2B9CBD}"/>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［核心素养</a:t>
            </a:r>
            <a:r>
              <a:rPr lang="en-US" altLang="zh-CN"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语言运用］</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活动中，每位同学都有机会给自己的父亲发一条短信，表达感恩之情。请将你要发的短信写下来，注意至少用上一种修辞手法，不超过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字</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912528"/>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示例：爸爸，是您使我拥有了更广阔的天空，是您给我注入无限的精神力量，是您让我看得更高更远。我永远感谢您！</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2388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3.jpeg">
            <a:extLst>
              <a:ext uri="{FF2B5EF4-FFF2-40B4-BE49-F238E27FC236}">
                <a16:creationId xmlns:a16="http://schemas.microsoft.com/office/drawing/2014/main" id="{3E4493F7-F526-57F4-72C3-D608EDBEC557}"/>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77132" y="720353"/>
            <a:ext cx="2525445" cy="459172"/>
          </a:xfrm>
          <a:prstGeom prst="rect">
            <a:avLst/>
          </a:prstGeom>
        </p:spPr>
      </p:pic>
      <p:sp>
        <p:nvSpPr>
          <p:cNvPr id="4" name="文本框 3">
            <a:extLst>
              <a:ext uri="{FF2B5EF4-FFF2-40B4-BE49-F238E27FC236}">
                <a16:creationId xmlns:a16="http://schemas.microsoft.com/office/drawing/2014/main" id="{81B6F076-B8B8-0A3D-7AE4-2BE668625172}"/>
              </a:ext>
            </a:extLst>
          </p:cNvPr>
          <p:cNvSpPr txBox="1">
            <a:spLocks noChangeAspect="1"/>
          </p:cNvSpPr>
          <p:nvPr/>
        </p:nvSpPr>
        <p:spPr>
          <a:xfrm>
            <a:off x="679449" y="1179525"/>
            <a:ext cx="10957027" cy="5493812"/>
          </a:xfrm>
          <a:prstGeom prst="rect">
            <a:avLst/>
          </a:prstGeom>
          <a:noFill/>
        </p:spPr>
        <p:txBody>
          <a:bodyPr wrap="square">
            <a:spAutoFit/>
          </a:bodyPr>
          <a:lstStyle/>
          <a:p>
            <a:pPr marL="0" marR="0">
              <a:lnSpc>
                <a:spcPct val="130000"/>
              </a:lnSpc>
              <a:buNone/>
            </a:pPr>
            <a:r>
              <a:rPr lang="zh-CN" altLang="en-US" sz="27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课内精读</a:t>
            </a:r>
            <a:endParaRPr lang="zh-CN" altLang="en-US" sz="2700" b="1"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阅读</a:t>
            </a:r>
            <a:r>
              <a:rPr lang="en-US" altLang="zh-CN"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背影</a:t>
            </a:r>
            <a:r>
              <a:rPr lang="en-US" altLang="zh-CN"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，回答问题。</a:t>
            </a:r>
            <a:endParaRPr lang="zh-CN" altLang="en-US" sz="2700" b="1"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27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文中几次写到“背影”？其作用分别是什么</a:t>
            </a:r>
            <a:r>
              <a:rPr lang="zh-CN" altLang="en-US" sz="27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27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en-US" altLang="zh-CN" sz="27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700" b="1"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751626"/>
            <a:ext cx="10833100" cy="3822970"/>
          </a:xfrm>
          <a:prstGeom prst="rect">
            <a:avLst/>
          </a:prstGeom>
        </p:spPr>
        <p:txBody>
          <a:bodyPr>
            <a:spAutoFit/>
          </a:bodyPr>
          <a:lstStyle/>
          <a:p>
            <a:pPr>
              <a:lnSpc>
                <a:spcPct val="130000"/>
              </a:lnSpc>
            </a:pPr>
            <a:r>
              <a:rPr lang="zh-CN" altLang="en-US" sz="27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文中四次写到背影。</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第一次在开头，</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我最不能忘记的是他的背影</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，使深沉、浓厚的感情笼罩全文。第二次是车站送别时父亲过铁道买橘子时的背影，</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我看见他的背影，我的泪很快地流下来了</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，表现了父亲的爱子深情。第三次是在分别时，</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等他的背影混入来来往往的人里</a:t>
            </a:r>
            <a:r>
              <a:rPr lang="en-US" altLang="zh-CN"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我的眼泪又来了</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，表现了作者对父亲的依恋，催人泪下。第四次在结尾，</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在晶莹的泪光中，又看见那肥胖的、青布棉袍黑布马褂的背影</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，表现了作者对父亲的思念之情，呼应开头。</a:t>
            </a:r>
            <a:r>
              <a:rPr lang="zh-CN" altLang="en-US" sz="27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330760-38ED-32DD-2582-F177C5693B55}"/>
              </a:ext>
            </a:extLst>
          </p:cNvPr>
          <p:cNvSpPr txBox="1">
            <a:spLocks noChangeAspect="1"/>
          </p:cNvSpPr>
          <p:nvPr/>
        </p:nvSpPr>
        <p:spPr>
          <a:xfrm>
            <a:off x="679450" y="810851"/>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请赏析下面句子中加点词的表达效果。</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他用两手</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攀</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着上面，两脚再向上</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缩</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；他肥胖的身子向左微</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倾</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，显出努力的样子</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713411"/>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攀</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字既写出了月台的高度，又可以想象父亲爬得吃力；</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缩</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字点明了他爬时的困难；</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倾</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字说明了他身子肥胖，爬时很费力。这些词语体现了父亲对儿子无私伟大的爱。</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666638"/>
            <a:ext cx="10833100" cy="2012859"/>
          </a:xfrm>
          <a:prstGeom prst="rect">
            <a:avLst/>
          </a:prstGeom>
        </p:spPr>
        <p:txBody>
          <a:bodyPr>
            <a:spAutoFit/>
          </a:bodyPr>
          <a:lstStyle/>
          <a:p>
            <a:pPr>
              <a:lnSpc>
                <a:spcPct val="130000"/>
              </a:lnSpc>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latin typeface="楷体" panose="02010609060101010101" pitchFamily="49" charset="-122"/>
                <a:ea typeface="楷体" panose="02010609060101010101" pitchFamily="49" charset="-122"/>
                <a:cs typeface="Times New Roman" panose="02020603050405020304" pitchFamily="18" charset="0"/>
              </a:rPr>
              <a:t>于是扑扑衣上的泥土，心里很</a:t>
            </a:r>
            <a:r>
              <a:rPr lang="zh-CN" altLang="en-US" sz="3200" b="1" spc="-20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轻</a:t>
            </a:r>
            <a:r>
              <a:rPr lang="zh-CN" altLang="en-US" sz="3200" b="1" baseline="-250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spc="-20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松</a:t>
            </a:r>
            <a:r>
              <a:rPr lang="zh-CN" altLang="en-US" sz="3200" b="1" baseline="-25000"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latin typeface="楷体" panose="02010609060101010101" pitchFamily="49" charset="-122"/>
                <a:ea typeface="楷体" panose="02010609060101010101" pitchFamily="49" charset="-122"/>
                <a:cs typeface="Times New Roman" panose="02020603050405020304" pitchFamily="18" charset="0"/>
              </a:rPr>
              <a:t>似的</a:t>
            </a:r>
            <a:r>
              <a:rPr lang="zh-CN" altLang="en-US" sz="3200" b="1"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a:spLocks noChangeAspect="1"/>
          </p:cNvSpPr>
          <p:nvPr/>
        </p:nvSpPr>
        <p:spPr>
          <a:xfrm>
            <a:off x="679450" y="5305607"/>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轻松</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是尽到做父亲的责任后的踏实满足，同时，写出父亲怕儿子担心、难过，而故意显出</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轻松</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的神态。</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5408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5E6A93-0934-6220-848B-8D7336799606}"/>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父亲话语质朴，简短而饱含深情，结合上下文，说说下面的话语分别表达了怎样的感情。</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我买几个橘子去。你就在此地，不要走动。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我走了，到那边来信</a:t>
            </a:r>
            <a:r>
              <a:rPr lang="zh-CN" altLang="en-US" sz="32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32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4532606"/>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父亲惦念儿子路途平安，要等到儿子回到北京来信报平安，才能放心。</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c806a"/>
          <p:cNvSpPr/>
          <p:nvPr/>
        </p:nvSpPr>
        <p:spPr>
          <a:xfrm>
            <a:off x="669290" y="3361008"/>
            <a:ext cx="947274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父亲担心儿子口渴，对儿子的关怀无微不至。</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95941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6889B26-E214-6D94-1521-84047A1ACD21}"/>
              </a:ext>
            </a:extLst>
          </p:cNvPr>
          <p:cNvSpPr txBox="1">
            <a:spLocks noChangeAspect="1"/>
          </p:cNvSpPr>
          <p:nvPr/>
        </p:nvSpPr>
        <p:spPr>
          <a:xfrm>
            <a:off x="679449" y="2002711"/>
            <a:ext cx="11001273" cy="265303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他走了几步，回过头看见我，说：</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进去吧，里边没人。</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642886"/>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父亲走了几步就回头，可见心里还是惦记着儿子，依依不舍。他又想到儿子所带的行李，一刻也不能疏忽，叫儿子小心，什么都为儿子着想。</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9509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8CE898B-4A54-BBF5-5259-881C63574730}"/>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“我赶紧拭干了泪。怕他看见，也怕别人看见。”怎么理解“我”的这一举动呢</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．［新考法</a:t>
            </a:r>
            <a:r>
              <a:rPr lang="en-US" altLang="zh-CN"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开放探究］</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有人说，对父亲的动作描写足以体现父亲买橘子的不易和对孩子的真切情感了，因此，对父亲身材和穿着的描写实在有些多余。你对此有何见解</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78235"/>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怕父亲看见，是怕父亲因</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流泪而伤心；怕别人看见，是因为</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是成年人，流泪总是一件不太好意思的事情。</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5143468"/>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不多余。这些描写让我们看到父亲憨厚朴实的形象，字里行间流露出儿子对父亲的感激之情。</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777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0CF73D-2623-BAF7-BF22-094A8318359D}"/>
              </a:ext>
            </a:extLst>
          </p:cNvPr>
          <p:cNvSpPr txBox="1">
            <a:spLocks noChangeAspect="1"/>
          </p:cNvSpPr>
          <p:nvPr/>
        </p:nvSpPr>
        <p:spPr>
          <a:xfrm>
            <a:off x="679449" y="667744"/>
            <a:ext cx="11001273" cy="5794279"/>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类文荐读</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阅读短文，回答问题。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我在第三棵树下等你</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记得中考那年，学校要求上晚自习，爸爸每天</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9</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点就到学校门口来接我。我到家他会给我加餐，有次他问我吃什么，我说要吃手擀面，我去洗漱的时候，他已经把一碗面条摆在我面前。我接过汤碗时，没想到那么热，手一抖，碗落地上了，他有点生气。我手正疼得难过，气恼地喊：</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我又不是故意的！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然后一下把筷子拍在桌上，气呼呼地回了房间。</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899984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CEA4895-A9BF-498C-677D-96FDFEC040D3}"/>
              </a:ext>
            </a:extLst>
          </p:cNvPr>
          <p:cNvSpPr txBox="1">
            <a:spLocks noChangeAspect="1"/>
          </p:cNvSpPr>
          <p:nvPr/>
        </p:nvSpPr>
        <p:spPr>
          <a:xfrm>
            <a:off x="679450" y="1362536"/>
            <a:ext cx="10833100" cy="4513928"/>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第二天我放学，看见他在校门口等着我，我趁着夜色，混在同学中走过去。虽然走进胡同时，黑暗和恐惧使我的心怦怦乱跳，可我还是想让他着急，让他知道我多么重要。果然，我到家没多久，他急匆匆跑回来，我隔着房门听见他上气不接下气地问妈妈：</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女儿回来没？</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妈妈说：</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回来一会儿了，你怎么还没接着？</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他</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如</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释</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重</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负</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地说：</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人太多了，没看清。</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665418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3A48EA8-170B-9346-0164-25C63E8F318D}"/>
              </a:ext>
            </a:extLst>
          </p:cNvPr>
          <p:cNvSpPr txBox="1">
            <a:spLocks noChangeAspect="1"/>
          </p:cNvSpPr>
          <p:nvPr/>
        </p:nvSpPr>
        <p:spPr>
          <a:xfrm>
            <a:off x="679450" y="1682623"/>
            <a:ext cx="10833100" cy="3873753"/>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后来，顺着门缝飘进一张字条：</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爸爸今晚在第三棵树下等你。</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连个道歉也没有，倒像是约会，我把字条扔在桌子上。放学了，我缩在人群中，看见爸爸果然站在校门口的第三棵小杨树旁边，正死死地盯着校门口看，我一低头，又走了过去。快到路口的时候，我回头望望，他还在那儿身躯前探，我想他一定是在努力辨认自己的女儿。</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851264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EC941BA-F459-1EE5-258F-419B6D874820}"/>
              </a:ext>
            </a:extLst>
          </p:cNvPr>
          <p:cNvSpPr txBox="1">
            <a:spLocks noChangeAspect="1"/>
          </p:cNvSpPr>
          <p:nvPr/>
        </p:nvSpPr>
        <p:spPr>
          <a:xfrm>
            <a:off x="679450" y="1399170"/>
            <a:ext cx="10833100" cy="4513928"/>
          </a:xfrm>
          <a:prstGeom prst="rect">
            <a:avLst/>
          </a:prstGeom>
          <a:noFill/>
        </p:spPr>
        <p:txBody>
          <a:bodyPr wrap="square">
            <a:spAutoFit/>
          </a:bodyPr>
          <a:lstStyle/>
          <a:p>
            <a:pPr marL="0" marR="0" indent="70104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人流在减少，他依然一动不动地往前看。终于学生都走完了，只剩几个老师稀稀拉拉地走出来。</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爸爸赶上前去，跟他们说着什么，然后又迅速地往这边跑来，他在昏暗的路灯下追上了我，喘着粗气，隔着夜色我也能感觉到他眼中冒出火焰。</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他跟在我身后，一边走一边说：</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你一个女孩子，自己走夜路，出了事儿可怎么办？</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我自顾自地走，心里却不以为然。</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91312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1698759"/>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 name="TextBox 14">
            <a:extLst>
              <a:ext uri="{FF2B5EF4-FFF2-40B4-BE49-F238E27FC236}">
                <a16:creationId xmlns:a16="http://schemas.microsoft.com/office/drawing/2014/main" id="{785D1E4F-546B-4C6F-B152-DF81FC3BF4A8}"/>
              </a:ext>
            </a:extLst>
          </p:cNvPr>
          <p:cNvSpPr txBox="1"/>
          <p:nvPr/>
        </p:nvSpPr>
        <p:spPr>
          <a:xfrm>
            <a:off x="272322" y="2662460"/>
            <a:ext cx="11647357" cy="615553"/>
          </a:xfrm>
          <a:prstGeom prst="rect">
            <a:avLst/>
          </a:prstGeom>
          <a:noFill/>
        </p:spPr>
        <p:txBody>
          <a:bodyPr vert="horz" wrap="square">
            <a:spAutoFit/>
          </a:bodyPr>
          <a:lstStyle/>
          <a:p>
            <a:pPr algn="ctr" fontAlgn="auto">
              <a:spcBef>
                <a:spcPts val="0"/>
              </a:spcBef>
              <a:spcAft>
                <a:spcPts val="0"/>
              </a:spcAft>
              <a:defRPr/>
            </a:pPr>
            <a:r>
              <a:rPr lang="en-US" altLang="zh-CN"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15</a:t>
            </a:r>
            <a:r>
              <a:rPr lang="zh-CN" altLang="en-US" sz="34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背　影</a:t>
            </a:r>
          </a:p>
        </p:txBody>
      </p:sp>
      <p:grpSp>
        <p:nvGrpSpPr>
          <p:cNvPr id="6" name="组合 5">
            <a:extLst>
              <a:ext uri="{FF2B5EF4-FFF2-40B4-BE49-F238E27FC236}">
                <a16:creationId xmlns:a16="http://schemas.microsoft.com/office/drawing/2014/main" id="{96EE5104-B659-4620-9FB8-F7D86929E5D3}"/>
              </a:ext>
            </a:extLst>
          </p:cNvPr>
          <p:cNvGrpSpPr/>
          <p:nvPr/>
        </p:nvGrpSpPr>
        <p:grpSpPr>
          <a:xfrm>
            <a:off x="4706901" y="3751701"/>
            <a:ext cx="3044397" cy="640508"/>
            <a:chOff x="1145233" y="1930184"/>
            <a:chExt cx="3044397" cy="640508"/>
          </a:xfrm>
        </p:grpSpPr>
        <p:sp>
          <p:nvSpPr>
            <p:cNvPr id="7" name="矩形 6">
              <a:extLst>
                <a:ext uri="{FF2B5EF4-FFF2-40B4-BE49-F238E27FC236}">
                  <a16:creationId xmlns:a16="http://schemas.microsoft.com/office/drawing/2014/main" id="{4181739E-A672-4427-A7B0-5A9B5144356C}"/>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8" name="TextBox 18">
              <a:hlinkClick r:id="rId2" action="ppaction://hlinksldjump"/>
              <a:extLst>
                <a:ext uri="{FF2B5EF4-FFF2-40B4-BE49-F238E27FC236}">
                  <a16:creationId xmlns:a16="http://schemas.microsoft.com/office/drawing/2014/main" id="{6B7C65E2-F7B3-47E5-A852-E87ECEF3AAD9}"/>
                </a:ext>
              </a:extLst>
            </p:cNvPr>
            <p:cNvSpPr txBox="1"/>
            <p:nvPr/>
          </p:nvSpPr>
          <p:spPr>
            <a:xfrm>
              <a:off x="1865313" y="1986394"/>
              <a:ext cx="2324317"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基础过关</a:t>
              </a:r>
            </a:p>
          </p:txBody>
        </p:sp>
        <p:sp>
          <p:nvSpPr>
            <p:cNvPr id="9" name="TextBox 10">
              <a:extLst>
                <a:ext uri="{FF2B5EF4-FFF2-40B4-BE49-F238E27FC236}">
                  <a16:creationId xmlns:a16="http://schemas.microsoft.com/office/drawing/2014/main" id="{DFECE70A-7BCE-486C-B288-3F1FEA8EED16}"/>
                </a:ext>
              </a:extLst>
            </p:cNvPr>
            <p:cNvSpPr txBox="1"/>
            <p:nvPr/>
          </p:nvSpPr>
          <p:spPr>
            <a:xfrm>
              <a:off x="1145233" y="1930184"/>
              <a:ext cx="550151"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01</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grpSp>
        <p:nvGrpSpPr>
          <p:cNvPr id="10" name="组合 9">
            <a:extLst>
              <a:ext uri="{FF2B5EF4-FFF2-40B4-BE49-F238E27FC236}">
                <a16:creationId xmlns:a16="http://schemas.microsoft.com/office/drawing/2014/main" id="{661930A9-57A4-4281-8FD7-DD9BD9030090}"/>
              </a:ext>
            </a:extLst>
          </p:cNvPr>
          <p:cNvGrpSpPr/>
          <p:nvPr/>
        </p:nvGrpSpPr>
        <p:grpSpPr>
          <a:xfrm>
            <a:off x="4706901" y="4704818"/>
            <a:ext cx="4476446" cy="640508"/>
            <a:chOff x="1145233" y="1930184"/>
            <a:chExt cx="4476446" cy="640508"/>
          </a:xfrm>
        </p:grpSpPr>
        <p:sp>
          <p:nvSpPr>
            <p:cNvPr id="11" name="矩形 10">
              <a:extLst>
                <a:ext uri="{FF2B5EF4-FFF2-40B4-BE49-F238E27FC236}">
                  <a16:creationId xmlns:a16="http://schemas.microsoft.com/office/drawing/2014/main" id="{9117B8EF-60CE-4A31-B455-DC67E8F6ABC0}"/>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2" name="TextBox 18">
              <a:hlinkClick r:id="rId3" action="ppaction://hlinksldjump"/>
              <a:extLst>
                <a:ext uri="{FF2B5EF4-FFF2-40B4-BE49-F238E27FC236}">
                  <a16:creationId xmlns:a16="http://schemas.microsoft.com/office/drawing/2014/main" id="{430AE51E-66D2-45D2-B077-EDBC955C33F1}"/>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能力提升</a:t>
              </a:r>
            </a:p>
          </p:txBody>
        </p:sp>
        <p:sp>
          <p:nvSpPr>
            <p:cNvPr id="13" name="TextBox 10">
              <a:extLst>
                <a:ext uri="{FF2B5EF4-FFF2-40B4-BE49-F238E27FC236}">
                  <a16:creationId xmlns:a16="http://schemas.microsoft.com/office/drawing/2014/main" id="{D4A69202-68AE-4148-B0D7-CBAE5B697CA8}"/>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02</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2" y="179286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第四单元　情感哲思</a:t>
            </a:r>
          </a:p>
        </p:txBody>
      </p:sp>
      <p:grpSp>
        <p:nvGrpSpPr>
          <p:cNvPr id="3" name="组合 2">
            <a:extLst>
              <a:ext uri="{FF2B5EF4-FFF2-40B4-BE49-F238E27FC236}">
                <a16:creationId xmlns:a16="http://schemas.microsoft.com/office/drawing/2014/main" id="{A5019383-A5B9-8937-C168-3D8C263E88B1}"/>
              </a:ext>
            </a:extLst>
          </p:cNvPr>
          <p:cNvGrpSpPr/>
          <p:nvPr/>
        </p:nvGrpSpPr>
        <p:grpSpPr>
          <a:xfrm>
            <a:off x="4706901" y="5629493"/>
            <a:ext cx="4476446" cy="640508"/>
            <a:chOff x="1145233" y="1930184"/>
            <a:chExt cx="4476446" cy="640508"/>
          </a:xfrm>
        </p:grpSpPr>
        <p:sp>
          <p:nvSpPr>
            <p:cNvPr id="15" name="矩形 14">
              <a:extLst>
                <a:ext uri="{FF2B5EF4-FFF2-40B4-BE49-F238E27FC236}">
                  <a16:creationId xmlns:a16="http://schemas.microsoft.com/office/drawing/2014/main" id="{FEB64396-FFC4-88A6-960F-AFE89E0B9478}"/>
                </a:ext>
              </a:extLst>
            </p:cNvPr>
            <p:cNvSpPr/>
            <p:nvPr/>
          </p:nvSpPr>
          <p:spPr>
            <a:xfrm>
              <a:off x="1292798" y="2044667"/>
              <a:ext cx="526025" cy="526025"/>
            </a:xfrm>
            <a:prstGeom prst="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sp>
          <p:nvSpPr>
            <p:cNvPr id="16" name="TextBox 18">
              <a:hlinkClick r:id="rId5" action="ppaction://hlinksldjump"/>
              <a:extLst>
                <a:ext uri="{FF2B5EF4-FFF2-40B4-BE49-F238E27FC236}">
                  <a16:creationId xmlns:a16="http://schemas.microsoft.com/office/drawing/2014/main" id="{75E65ACB-F09F-6863-8070-4BD45AF0B336}"/>
                </a:ext>
              </a:extLst>
            </p:cNvPr>
            <p:cNvSpPr txBox="1"/>
            <p:nvPr/>
          </p:nvSpPr>
          <p:spPr>
            <a:xfrm>
              <a:off x="1865313" y="1986394"/>
              <a:ext cx="3756366" cy="523220"/>
            </a:xfrm>
            <a:prstGeom prst="rect">
              <a:avLst/>
            </a:prstGeom>
            <a:noFill/>
          </p:spPr>
          <p:txBody>
            <a:bodyPr wrap="square" rtlCol="0">
              <a:spAutoFit/>
            </a:bodyPr>
            <a:lstStyle/>
            <a:p>
              <a:r>
                <a:rPr lang="zh-CN" altLang="en-US" sz="2800" b="1" dirty="0">
                  <a:solidFill>
                    <a:schemeClr val="tx1">
                      <a:lumMod val="85000"/>
                      <a:lumOff val="15000"/>
                    </a:schemeClr>
                  </a:solidFill>
                  <a:latin typeface="Times New Roman" panose="02020603050405020304" pitchFamily="18" charset="0"/>
                  <a:ea typeface="微软雅黑" panose="020B0503020204020204" pitchFamily="34" charset="-122"/>
                  <a:cs typeface="Times New Roman" panose="02020603050405020304" pitchFamily="18" charset="0"/>
                </a:rPr>
                <a:t>核心素养</a:t>
              </a:r>
            </a:p>
          </p:txBody>
        </p:sp>
        <p:sp>
          <p:nvSpPr>
            <p:cNvPr id="17" name="TextBox 10">
              <a:extLst>
                <a:ext uri="{FF2B5EF4-FFF2-40B4-BE49-F238E27FC236}">
                  <a16:creationId xmlns:a16="http://schemas.microsoft.com/office/drawing/2014/main" id="{4E1E7FC2-6C8D-9442-9957-BEE0E5F2089F}"/>
                </a:ext>
              </a:extLst>
            </p:cNvPr>
            <p:cNvSpPr txBox="1"/>
            <p:nvPr/>
          </p:nvSpPr>
          <p:spPr>
            <a:xfrm>
              <a:off x="1145233" y="1930184"/>
              <a:ext cx="543739" cy="523220"/>
            </a:xfrm>
            <a:prstGeom prst="rect">
              <a:avLst/>
            </a:prstGeom>
            <a:solidFill>
              <a:srgbClr val="E60012"/>
            </a:solidFill>
            <a:ln>
              <a:noFill/>
            </a:ln>
          </p:spPr>
          <p:txBody>
            <a:bodyPr wrap="none" rtlCol="0">
              <a:spAutoFit/>
            </a:bodyPr>
            <a:lstStyle/>
            <a:p>
              <a:r>
                <a:rPr lang="en-US" altLang="zh-CN" sz="2800" dirty="0">
                  <a:solidFill>
                    <a:schemeClr val="bg1"/>
                  </a:solidFill>
                  <a:latin typeface="Times New Roman" panose="02020603050405020304" pitchFamily="18" charset="0"/>
                  <a:cs typeface="Times New Roman" panose="02020603050405020304" pitchFamily="18" charset="0"/>
                </a:rPr>
                <a:t>03</a:t>
              </a:r>
              <a:endParaRPr lang="zh-CN" altLang="en-US" sz="28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4FEE971-9BE6-FF20-D2DF-9F78FCF2276A}"/>
              </a:ext>
            </a:extLst>
          </p:cNvPr>
          <p:cNvSpPr txBox="1">
            <a:spLocks noChangeAspect="1"/>
          </p:cNvSpPr>
          <p:nvPr/>
        </p:nvSpPr>
        <p:spPr>
          <a:xfrm>
            <a:off x="679450" y="2002711"/>
            <a:ext cx="10833100" cy="3233578"/>
          </a:xfrm>
          <a:prstGeom prst="rect">
            <a:avLst/>
          </a:prstGeom>
          <a:noFill/>
        </p:spPr>
        <p:txBody>
          <a:bodyPr wrap="square">
            <a:spAutoFit/>
          </a:bodyPr>
          <a:lstStyle/>
          <a:p>
            <a:pPr marL="0" marR="0" indent="70104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再大一点，我的所谓懂事就是学会小心翼翼地与爸爸保持和谐的距离，看人家父女拉着手走在路上，其乐融融，无话不谈，我与他却从没有过。直到上高中，我和爸爸都拧着，我要学文科，他要我学理科。我们就这样同在一个屋檐下小心翼翼又疙疙瘩瘩。</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702785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FE721CB-E6E1-678B-8C82-6F475302DA97}"/>
              </a:ext>
            </a:extLst>
          </p:cNvPr>
          <p:cNvSpPr txBox="1">
            <a:spLocks noChangeAspect="1"/>
          </p:cNvSpPr>
          <p:nvPr/>
        </p:nvSpPr>
        <p:spPr>
          <a:xfrm>
            <a:off x="679450" y="652996"/>
            <a:ext cx="10833100" cy="6038063"/>
          </a:xfrm>
          <a:prstGeom prst="rect">
            <a:avLst/>
          </a:prstGeom>
          <a:noFill/>
        </p:spPr>
        <p:txBody>
          <a:bodyPr wrap="square">
            <a:spAutoFit/>
          </a:bodyPr>
          <a:lstStyle/>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毕业了，果然如爸爸所言，我的专业遇冷。妈妈打电话让我回家，说爸爸给我联系好了工作。他为了我的工作甚至坐了两夜火车！</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⑦</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爸爸的爱伤害了我的自尊，可我找不到拒绝的理由。因为他挑落我内心的遮羞布，让我那么自卑地蜷在角落里忧伤地感受他高大的父爱。</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⑧</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好在他有妈妈陪伴，我可以堂而皇之继续躲藏。有一天妈妈给我打电话，说爸爸一天没回来。我急忙到他常去的地方找，给亲戚打电话，从我哆嗦的语音、颤抖的双腿，我终于明白我多么害怕失去他。</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358721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DA5C1E8-17A2-1B0A-7B04-270904445BA5}"/>
              </a:ext>
            </a:extLst>
          </p:cNvPr>
          <p:cNvSpPr txBox="1">
            <a:spLocks noChangeAspect="1"/>
          </p:cNvSpPr>
          <p:nvPr/>
        </p:nvSpPr>
        <p:spPr>
          <a:xfrm>
            <a:off x="576211" y="638247"/>
            <a:ext cx="10833100" cy="6038063"/>
          </a:xfrm>
          <a:prstGeom prst="rect">
            <a:avLst/>
          </a:prstGeom>
          <a:noFill/>
        </p:spPr>
        <p:txBody>
          <a:bodyPr wrap="square">
            <a:spAutoFit/>
          </a:bodyPr>
          <a:lstStyle/>
          <a:p>
            <a:pPr marL="0" marR="0" indent="70104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⑨</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一夜未睡，第二天要报警时，他回来了，我问他去了哪里。他却有些懵懂，想了想说迷路了，在公共汽车站待了一晚。带他去医院检查，医生悄悄告诉我们这是帕金森综合征的早期反应。</a:t>
            </a:r>
          </a:p>
          <a:p>
            <a:pPr marL="0" marR="0" indent="70104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⑩</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他变得时而明白时而糊涂。面对他的病，我觉得自己的倔强和自尊一文不值。</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其实我和爸爸之间既没有隔着一堵墙，也没有不可逾越的鸿沟</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运，相对那些失去后痛哭流涕的人，毕竟我还有机会挽回。就像一幅画，从那第三棵树开始涂回去，涂上更缤</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，只是一缕风，在彼此的爱中无足轻重的风。</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我难过但也感到幸纷的颜色。</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441968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2703AF7-B98A-4868-343E-A0F8C8A3AFC1}"/>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请用简洁的语言概括文章的主旨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第④段中画线语句主要运用了什么描写方法？有何作用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90827"/>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本文通过叙述</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成长阶段中的几件事，表现了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在父爱的感召下，终于理解了父亲，彻底告别隔膜的过程。</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89966"/>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动作描写。</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赶</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追</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喘</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等动词，准确生动地写出了父亲为找到女儿的急切不安和对女儿故意躲避的愤怒，突显出父爱的真挚。</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8277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26CE28F-5CA3-7779-E400-58DE885B05B1}"/>
              </a:ext>
            </a:extLst>
          </p:cNvPr>
          <p:cNvSpPr txBox="1">
            <a:spLocks noChangeAspect="1"/>
          </p:cNvSpPr>
          <p:nvPr/>
        </p:nvSpPr>
        <p:spPr>
          <a:xfrm>
            <a:off x="692150" y="1593919"/>
            <a:ext cx="10807700" cy="3924162"/>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阅读全文，品析下面的语句。</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分析“他</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如</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释</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重</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负</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地说：‘人太多了，没看清。’”中加点词语的表达效果</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66750" y="3485660"/>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如释重负</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指像放下重担子一样。形容父亲由于接不到女儿的紧张心情，到知道女儿回到家后的放心和轻松。体现了父亲对女儿的爱。</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4111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3025BA4-D3CD-BECA-9493-484D5F61030B}"/>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从“其实我和爸爸之间既没有隔着一堵墙，也没有不可逾越的鸿沟，只是一缕风，在彼此的爱中无足轻重的风。”一句中，你读懂了什么</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578975"/>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示例：每个人与父母不应该有感情的隔膜，我们要学会理解父母对我们的爱、要学会主动的爱，要学会主动地去关心父母，去爱父母。</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2580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1ED828-2CFE-97CD-FE4E-3DF03AB94189}"/>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揣摩最后一句，结合全文，从内容和结构上分析其在全文中的作用</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58285"/>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内容上：运用比喻，形象地表现了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对父爱有了正确的认识，个人情感发生了质的变化。结构上：点明中心，照应题目。</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1503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194817C-3767-1B12-3B2E-566E57694677}"/>
              </a:ext>
            </a:extLst>
          </p:cNvPr>
          <p:cNvSpPr txBox="1">
            <a:spLocks noChangeAspect="1"/>
          </p:cNvSpPr>
          <p:nvPr/>
        </p:nvSpPr>
        <p:spPr>
          <a:xfrm>
            <a:off x="679450" y="722361"/>
            <a:ext cx="10833100" cy="5799601"/>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阅读本文之后，你获得了怎样的人生感悟？在你成长的历程里，你是否也有类似的经历，请联系实际，谈谈你所理解的父母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亲人</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的爱</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619316"/>
            <a:ext cx="10833100" cy="3873753"/>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我也曾经不理解我的父亲，小时候总觉得他整天沉默不语，每每看到别人的父亲高兴地带着自己的孩子出去玩耍，我都很羡慕，我一直以为他不够爱我，直到后来母亲告诉我，父亲为了让我生活得更好，一直不停地工作，他很愧疚没有时间陪陪我，突然间我似乎就明白了父亲。这或许就是深沉的父爱吧！</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37653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7.jpeg">
            <a:extLst>
              <a:ext uri="{FF2B5EF4-FFF2-40B4-BE49-F238E27FC236}">
                <a16:creationId xmlns:a16="http://schemas.microsoft.com/office/drawing/2014/main" id="{DD020717-96FF-7DBC-E422-0C846D8ECDFB}"/>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27944" y="686193"/>
            <a:ext cx="2141987" cy="467600"/>
          </a:xfrm>
          <a:prstGeom prst="rect">
            <a:avLst/>
          </a:prstGeom>
        </p:spPr>
      </p:pic>
      <p:sp>
        <p:nvSpPr>
          <p:cNvPr id="5" name="文本框 4">
            <a:extLst>
              <a:ext uri="{FF2B5EF4-FFF2-40B4-BE49-F238E27FC236}">
                <a16:creationId xmlns:a16="http://schemas.microsoft.com/office/drawing/2014/main" id="{AC48925F-EB3A-7BF1-A851-D6C215E84E10}"/>
              </a:ext>
            </a:extLst>
          </p:cNvPr>
          <p:cNvSpPr txBox="1">
            <a:spLocks noChangeAspect="1"/>
          </p:cNvSpPr>
          <p:nvPr/>
        </p:nvSpPr>
        <p:spPr>
          <a:xfrm>
            <a:off x="546715" y="1293172"/>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．［跨学科</a:t>
            </a:r>
            <a:r>
              <a:rPr lang="en-US" altLang="zh-CN"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美术］</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如图是罗中立先生的那幅著名的油画</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父亲</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请你说说它的感人之处</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image57.jpeg">
            <a:extLst>
              <a:ext uri="{FF2B5EF4-FFF2-40B4-BE49-F238E27FC236}">
                <a16:creationId xmlns:a16="http://schemas.microsoft.com/office/drawing/2014/main" id="{75A148CF-F703-2407-81D6-0FF6B96B7B28}"/>
              </a:ext>
            </a:extLst>
          </p:cNvPr>
          <p:cNvPicPr>
            <a:picLocks noChangeAspect="1"/>
          </p:cNvPicPr>
          <p:nvPr/>
        </p:nvPicPr>
        <p:blipFill>
          <a:blip r:embed="rId4"/>
          <a:stretch>
            <a:fillRect/>
          </a:stretch>
        </p:blipFill>
        <p:spPr>
          <a:xfrm>
            <a:off x="9979333" y="1430519"/>
            <a:ext cx="1093536" cy="1519158"/>
          </a:xfrm>
          <a:prstGeom prst="rect">
            <a:avLst/>
          </a:prstGeom>
        </p:spPr>
      </p:pic>
      <p:sp>
        <p:nvSpPr>
          <p:cNvPr id="3" name="矩形 2"/>
          <p:cNvSpPr>
            <a:spLocks noChangeAspect="1"/>
          </p:cNvSpPr>
          <p:nvPr/>
        </p:nvSpPr>
        <p:spPr>
          <a:xfrm>
            <a:off x="546715" y="3181843"/>
            <a:ext cx="10833100" cy="3233578"/>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作者为我们塑造了一位典型的农民父亲的形象。他黝黑的脸，深深的皱纹，粗糙的手，显示出他艰辛勤劳的一生；他慈祥的面容，挺直的鼻梁，厚厚的嘴唇，透露出他的善良和质朴；他疲惫的眼神、手捧的粗瓷大碗及碗中混浊的水，又说明了他生活的不易。</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2.jpeg">
            <a:extLst>
              <a:ext uri="{FF2B5EF4-FFF2-40B4-BE49-F238E27FC236}">
                <a16:creationId xmlns:a16="http://schemas.microsoft.com/office/drawing/2014/main" id="{7E5E5E85-DB5E-0958-6743-EEA5EF1D3D54}"/>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335482" y="678821"/>
            <a:ext cx="2353285" cy="513727"/>
          </a:xfrm>
          <a:prstGeom prst="rect">
            <a:avLst/>
          </a:prstGeom>
        </p:spPr>
      </p:pic>
      <p:sp>
        <p:nvSpPr>
          <p:cNvPr id="4" name="文本框 3">
            <a:extLst>
              <a:ext uri="{FF2B5EF4-FFF2-40B4-BE49-F238E27FC236}">
                <a16:creationId xmlns:a16="http://schemas.microsoft.com/office/drawing/2014/main" id="{EA4D2F3B-438F-D86C-4761-CFA44708800D}"/>
              </a:ext>
            </a:extLst>
          </p:cNvPr>
          <p:cNvSpPr txBox="1">
            <a:spLocks noChangeAspect="1"/>
          </p:cNvSpPr>
          <p:nvPr/>
        </p:nvSpPr>
        <p:spPr>
          <a:xfrm>
            <a:off x="546715" y="1192548"/>
            <a:ext cx="11089762" cy="5081456"/>
          </a:xfrm>
          <a:prstGeom prst="rect">
            <a:avLst/>
          </a:prstGeom>
          <a:noFill/>
        </p:spPr>
        <p:txBody>
          <a:bodyPr wrap="square">
            <a:spAutoFit/>
          </a:bodyPr>
          <a:lstStyle/>
          <a:p>
            <a:pPr marL="0" marR="0">
              <a:lnSpc>
                <a:spcPct val="130000"/>
              </a:lnSpc>
              <a:buNone/>
            </a:pPr>
            <a:r>
              <a:rPr lang="en-US" altLang="zh-CN" sz="28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8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近几年来，父亲和我都是</a:t>
            </a:r>
            <a:r>
              <a:rPr lang="zh-CN" altLang="en-US" sz="28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，家中光景是一日不如一日。他少年出外谋生，独立支持，做了许多大事。哪知老境却如此</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tu</a:t>
            </a:r>
            <a:r>
              <a:rPr lang="en-US" altLang="zh-CN" sz="2800" b="1" dirty="0" err="1">
                <a:effectLst/>
                <a:latin typeface="宋体" panose="02010600030101010101" pitchFamily="2" charset="-122"/>
                <a:ea typeface="宋体" panose="02010600030101010101" pitchFamily="2" charset="-122"/>
                <a:cs typeface="Times New Roman" panose="02020603050405020304" pitchFamily="18" charset="0"/>
              </a:rPr>
              <a:t>í</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唐！他触目伤怀，自然情不能自已。</a:t>
            </a:r>
            <a:r>
              <a:rPr lang="zh-CN" altLang="en-US" sz="28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情郁于中，自然要发之于外</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；家庭琐</a:t>
            </a:r>
            <a:r>
              <a:rPr lang="zh-CN" altLang="en-US" sz="28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屑</a:t>
            </a:r>
            <a:r>
              <a:rPr lang="zh-CN" altLang="en-US" sz="28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便往往触他之怒。他待我渐渐不同往日。但最近两年的不见，他终于</a:t>
            </a:r>
            <a:r>
              <a:rPr lang="zh-CN" altLang="en-US" sz="28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我的不好，</a:t>
            </a:r>
            <a:r>
              <a:rPr lang="zh-CN" altLang="en-US" sz="28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惦记着我，惦记着我的儿子。我北来后，他写了一信给我，信中说道：</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我身体平安，唯膀子疼痛厉害，举</a:t>
            </a:r>
            <a:r>
              <a:rPr lang="en-US" altLang="zh-CN" sz="2800" b="1" dirty="0" err="1">
                <a:effectLst/>
                <a:latin typeface="Times New Roman" panose="02020603050405020304" pitchFamily="18" charset="0"/>
                <a:ea typeface="宋体" panose="02010600030101010101" pitchFamily="2" charset="-122"/>
                <a:cs typeface="Times New Roman" panose="02020603050405020304" pitchFamily="18" charset="0"/>
              </a:rPr>
              <a:t>zh</a:t>
            </a:r>
            <a:r>
              <a:rPr lang="en-US" altLang="zh-CN" sz="2800" b="1" dirty="0" err="1">
                <a:effectLst/>
                <a:latin typeface="宋体" panose="02010600030101010101" pitchFamily="2" charset="-122"/>
                <a:ea typeface="宋体" panose="02010600030101010101" pitchFamily="2" charset="-122"/>
                <a:cs typeface="Times New Roman" panose="02020603050405020304" pitchFamily="18" charset="0"/>
              </a:rPr>
              <a:t>ù</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提笔，诸多不便，大约大去之期不远矣。</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我读到此处，在晶莹的泪光中，又看见那肥胖的、青布棉袍黑布马</a:t>
            </a:r>
            <a:r>
              <a:rPr lang="zh-CN" altLang="en-US" sz="28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褂</a:t>
            </a:r>
            <a:r>
              <a:rPr lang="zh-CN" altLang="en-US" sz="28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的背影。唉！我不知何时再能与他相见！</a:t>
            </a:r>
            <a:r>
              <a:rPr lang="zh-CN" altLang="en-US" sz="28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C207E6E-6DB8-F2DF-770D-4B5B4534BA1D}"/>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tu</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í</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唐    琐</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屑</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举</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ù</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马</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褂</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依次填入文中横线处的词语，全都正确的一项是</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．东奔西走 忘却 只是</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．各奔东西 忘怀 只能</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．东奔西走 忘怀 只能</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．各奔东西 忘却 只是</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A_3455a"/>
          <p:cNvSpPr/>
          <p:nvPr/>
        </p:nvSpPr>
        <p:spPr>
          <a:xfrm>
            <a:off x="9845040" y="3040921"/>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117de"/>
          <p:cNvSpPr/>
          <p:nvPr/>
        </p:nvSpPr>
        <p:spPr>
          <a:xfrm>
            <a:off x="5082223" y="2406937"/>
            <a:ext cx="13446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gu</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à</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55098"/>
          <p:cNvSpPr/>
          <p:nvPr/>
        </p:nvSpPr>
        <p:spPr>
          <a:xfrm>
            <a:off x="1823403" y="2406937"/>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箸</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122cf"/>
          <p:cNvSpPr/>
          <p:nvPr/>
        </p:nvSpPr>
        <p:spPr>
          <a:xfrm>
            <a:off x="5042535" y="1772953"/>
            <a:ext cx="1231964"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620de"/>
          <p:cNvSpPr/>
          <p:nvPr/>
        </p:nvSpPr>
        <p:spPr>
          <a:xfrm>
            <a:off x="1369378" y="1772953"/>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颓</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91168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B5A279-C43F-AE23-4825-86A10557931A}"/>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选段一个</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字蕴含了无限的情意，抒发了作者对父亲深切的</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之情。</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选段结尾写作者读父亲的信，又见父亲的背影，却是在“晶莹的泪光中”见的，这是什么原因</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568875"/>
            <a:ext cx="10833100" cy="2653034"/>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父亲在信上说到了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大去之期</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大去</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这个沉重的词引发了</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我</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的哀伤，作者不禁泪如泉涌，含着眼泪想到父亲对自己的关爱，想到父亲的背影，所以这一处背影是在</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晶莹的泪光中</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见到的。</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5" name="A_1ee3f"/>
          <p:cNvSpPr/>
          <p:nvPr/>
        </p:nvSpPr>
        <p:spPr>
          <a:xfrm>
            <a:off x="3182303" y="1772953"/>
            <a:ext cx="1527239"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思念</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dda50"/>
          <p:cNvSpPr/>
          <p:nvPr/>
        </p:nvSpPr>
        <p:spPr>
          <a:xfrm>
            <a:off x="3182303" y="1138969"/>
            <a:ext cx="1119251"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再</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599767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03CA3E4-56F5-772E-E8BB-9AFEC3BEB312}"/>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下列对人物描写方法判断有误的一项是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．我心里暗笑他的迂；他们只认得钱，托他们只是白托！</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心理描写</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．父亲说：“事已如此，不必难过，好在天无绝人之路！”</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语言描写</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．我看见他戴着黑布小帽，穿着黑布大马褂，深青布棉袍。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外貌描写</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．他用两手攀着上面，两脚再向上缩；他肥胖的身子向左微倾，显出努力的样子。</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神态描写</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21647"/>
          <p:cNvSpPr/>
          <p:nvPr/>
        </p:nvSpPr>
        <p:spPr>
          <a:xfrm>
            <a:off x="8351203" y="81888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156128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55AA8E4-FFC5-4AF4-8EDB-C356E4D08D1B}"/>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文学常识填空。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背影</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的作者</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，字</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、学者。本篇课文选自</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某校八年级</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班开展“我终于读懂了您</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父亲”专题学习活动，邀你参加。</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请你为本次活动拟写一条宣传标语，发动同学们积极参与活动。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f09a0"/>
          <p:cNvSpPr/>
          <p:nvPr/>
        </p:nvSpPr>
        <p:spPr>
          <a:xfrm>
            <a:off x="669290" y="5576857"/>
            <a:ext cx="6116765"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示例：读懂父爱，体会父爱</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27428"/>
          <p:cNvSpPr/>
          <p:nvPr/>
        </p:nvSpPr>
        <p:spPr>
          <a:xfrm>
            <a:off x="4938093" y="2406937"/>
            <a:ext cx="2751201"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朱自清全集</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2bd0d"/>
          <p:cNvSpPr/>
          <p:nvPr/>
        </p:nvSpPr>
        <p:spPr>
          <a:xfrm>
            <a:off x="9985312" y="1772953"/>
            <a:ext cx="1527238"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诗人</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7f923"/>
          <p:cNvSpPr/>
          <p:nvPr/>
        </p:nvSpPr>
        <p:spPr>
          <a:xfrm>
            <a:off x="7813167" y="1772953"/>
            <a:ext cx="1935226"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散文家</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c8d16"/>
          <p:cNvSpPr/>
          <p:nvPr/>
        </p:nvSpPr>
        <p:spPr>
          <a:xfrm>
            <a:off x="6152272" y="1772953"/>
            <a:ext cx="1527239"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佩弦</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3bd1f"/>
          <p:cNvSpPr/>
          <p:nvPr/>
        </p:nvSpPr>
        <p:spPr>
          <a:xfrm>
            <a:off x="3805873" y="1772953"/>
            <a:ext cx="1935226"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朱自清</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20031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C9C50DF9-6A08-4CCF-1D33-C2C345D7C006}"/>
              </a:ext>
            </a:extLst>
          </p:cNvPr>
          <p:cNvSpPr txBox="1">
            <a:spLocks noChangeAspect="1"/>
          </p:cNvSpPr>
          <p:nvPr/>
        </p:nvSpPr>
        <p:spPr>
          <a:xfrm>
            <a:off x="679450" y="5120314"/>
            <a:ext cx="10833100" cy="672877"/>
          </a:xfrm>
          <a:prstGeom prst="rect">
            <a:avLst/>
          </a:prstGeom>
          <a:noFill/>
        </p:spPr>
        <p:txBody>
          <a:bodyPr wrap="square">
            <a:spAutoFit/>
          </a:bodyPr>
          <a:lstStyle/>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．④</a:t>
            </a:r>
            <a:endParaRPr lang="en-US"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207DB8F7-B18D-1DB1-1AD1-4A9CFDDA9DAA}"/>
              </a:ext>
            </a:extLst>
          </p:cNvPr>
          <p:cNvSpPr txBox="1">
            <a:spLocks noChangeAspect="1"/>
          </p:cNvSpPr>
          <p:nvPr/>
        </p:nvSpPr>
        <p:spPr>
          <a:xfrm>
            <a:off x="679450" y="1064809"/>
            <a:ext cx="10833100" cy="2012859"/>
          </a:xfrm>
          <a:prstGeom prst="rect">
            <a:avLst/>
          </a:prstGeom>
          <a:noFill/>
        </p:spPr>
        <p:txBody>
          <a:bodyPr wrap="square">
            <a:spAutoFit/>
          </a:bodyPr>
          <a:lstStyle/>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小洲同学搜集到下面一组书法作品，张贴在教室里营造活动气氛。请你仔细观察，思考：按照书体产生的时间先后，离现在最远的是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5803"/>
          <p:cNvSpPr/>
          <p:nvPr/>
        </p:nvSpPr>
        <p:spPr>
          <a:xfrm>
            <a:off x="3660140" y="2429297"/>
            <a:ext cx="13891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pic>
        <p:nvPicPr>
          <p:cNvPr id="5" name="图片 4">
            <a:extLst>
              <a:ext uri="{FF2B5EF4-FFF2-40B4-BE49-F238E27FC236}">
                <a16:creationId xmlns:a16="http://schemas.microsoft.com/office/drawing/2014/main" id="{311EDEDB-4F19-EF25-2648-76ABA9B9A956}"/>
              </a:ext>
            </a:extLst>
          </p:cNvPr>
          <p:cNvPicPr>
            <a:picLocks noChangeAspect="1"/>
          </p:cNvPicPr>
          <p:nvPr/>
        </p:nvPicPr>
        <p:blipFill>
          <a:blip r:embed="rId2"/>
          <a:stretch>
            <a:fillRect/>
          </a:stretch>
        </p:blipFill>
        <p:spPr>
          <a:xfrm>
            <a:off x="2574976" y="3018036"/>
            <a:ext cx="6760753" cy="2010825"/>
          </a:xfrm>
          <a:prstGeom prst="rect">
            <a:avLst/>
          </a:prstGeom>
        </p:spPr>
      </p:pic>
    </p:spTree>
    <p:extLst>
      <p:ext uri="{BB962C8B-B14F-4D97-AF65-F5344CB8AC3E}">
        <p14:creationId xmlns:p14="http://schemas.microsoft.com/office/powerpoint/2010/main" val="269011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856415D-F3C2-DBC3-4479-E7EEF1D4D6FF}"/>
              </a:ext>
            </a:extLst>
          </p:cNvPr>
          <p:cNvSpPr txBox="1">
            <a:spLocks noChangeAspect="1"/>
          </p:cNvSpPr>
          <p:nvPr/>
        </p:nvSpPr>
        <p:spPr>
          <a:xfrm>
            <a:off x="561463" y="14921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丽华同学搜集了一段礼赞父爱的话，请你再补写一句。</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父爱是一盏明灯，让你的脚步即使在黑暗的夜里也能够勇往直前；父爱是一首歌曲，让你的内心即使历经磨难也依然乐观积极；父爱</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marL="0" marR="0">
              <a:lnSpc>
                <a:spcPct val="130000"/>
              </a:lnSpc>
              <a:buNone/>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让我们一起读懂父亲，理解父爱，感恩父亲，回报父爱！</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ab3da"/>
          <p:cNvSpPr/>
          <p:nvPr/>
        </p:nvSpPr>
        <p:spPr>
          <a:xfrm>
            <a:off x="551303" y="4124579"/>
            <a:ext cx="4281551"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维艰也能够找到依靠</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0d550"/>
          <p:cNvSpPr/>
          <p:nvPr/>
        </p:nvSpPr>
        <p:spPr>
          <a:xfrm>
            <a:off x="7282303" y="3490595"/>
            <a:ext cx="4894390"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让你的征途即使步履</a:t>
            </a:r>
            <a:endParaRPr lang="zh-CN" altLang="en-US" dirty="0"/>
          </a:p>
        </p:txBody>
      </p:sp>
      <p:sp>
        <p:nvSpPr>
          <p:cNvPr id="2" name="A_dbc12"/>
          <p:cNvSpPr/>
          <p:nvPr/>
        </p:nvSpPr>
        <p:spPr>
          <a:xfrm>
            <a:off x="3407216" y="3490595"/>
            <a:ext cx="3975163" cy="507187"/>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示例：是一座高山</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045326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5B89CEC6-3F4F-41A4-9503-93C638186164}" vid="{7155217A-5BAE-4FA4-AAD2-46644F8B138B}"/>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437</TotalTime>
  <Words>2973</Words>
  <Application>Microsoft Office PowerPoint</Application>
  <PresentationFormat>宽屏</PresentationFormat>
  <Paragraphs>127</Paragraphs>
  <Slides>29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等线</vt:lpstr>
      <vt:lpstr>等线 Light</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22</cp:revision>
  <dcterms:created xsi:type="dcterms:W3CDTF">2025-07-27T01:04:36Z</dcterms:created>
  <dcterms:modified xsi:type="dcterms:W3CDTF">2025-07-30T09:11:47Z</dcterms:modified>
</cp:coreProperties>
</file>