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259" r:id="rId12"/>
    <p:sldId id="882" r:id="rId13"/>
    <p:sldId id="883" r:id="rId14"/>
    <p:sldId id="884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97" r:id="rId28"/>
    <p:sldId id="898" r:id="rId29"/>
    <p:sldId id="899" r:id="rId30"/>
    <p:sldId id="874" r:id="rId31"/>
    <p:sldId id="900" r:id="rId32"/>
    <p:sldId id="873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5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0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藤野先生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［我的发现</a:t>
            </a: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］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348468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我的发现］鲁迅的散文具有形散神聚的特点。他的散文写作题材广泛，如《藤野先生》中既写了与藤野先生的交往，又写了自己留学的感慨，还写了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清国留学生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不学无术，但都被怀念线和爱国线紧紧聚在一起；《阿长与〈山海经〉》零零碎碎写了对阿长的诸多讨厌，又写了她买《山海经》，一条怀念与敬仰线将诸多素材一线串珠，体现了鲁迅先生散文形散神聚、有的放矢的特点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05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2261891"/>
            <a:ext cx="10807700" cy="25882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阅读《藤野先生》，回答问题。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选文记叙了鲁迅与藤野先生交往的哪四个典型事例？分别表现了藤野先生的什么思想品质？请完成下面的表格。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11421577"/>
              </p:ext>
            </p:extLst>
          </p:nvPr>
        </p:nvGraphicFramePr>
        <p:xfrm>
          <a:off x="692150" y="1532255"/>
          <a:ext cx="10807700" cy="4047490"/>
        </p:xfrm>
        <a:graphic>
          <a:graphicData uri="http://schemas.openxmlformats.org/drawingml/2006/table">
            <a:tbl>
              <a:tblPr firstRow="1" firstCol="1" bandRow="1"/>
              <a:tblGrid>
                <a:gridCol w="5105216">
                  <a:extLst>
                    <a:ext uri="{9D8B030D-6E8A-4147-A177-3AD203B41FA5}">
                      <a16:colId xmlns:a16="http://schemas.microsoft.com/office/drawing/2014/main" val="4010806783"/>
                    </a:ext>
                  </a:extLst>
                </a:gridCol>
                <a:gridCol w="5702484">
                  <a:extLst>
                    <a:ext uri="{9D8B030D-6E8A-4147-A177-3AD203B41FA5}">
                      <a16:colId xmlns:a16="http://schemas.microsoft.com/office/drawing/2014/main" val="3980883650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典型事例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人物品质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689726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对学生关心，认真负责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7415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纠正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的解剖图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endParaRPr lang="en-US" altLang="zh-CN" sz="3200" b="1" u="sng" dirty="0" smtClean="0">
                        <a:solidFill>
                          <a:schemeClr val="bg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41438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667778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想了解中国女人裹脚情况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⑤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565116"/>
                  </a:ext>
                </a:extLst>
              </a:tr>
            </a:tbl>
          </a:graphicData>
        </a:graphic>
      </p:graphicFrame>
      <p:sp>
        <p:nvSpPr>
          <p:cNvPr id="10" name="A_b24ce"/>
          <p:cNvSpPr/>
          <p:nvPr/>
        </p:nvSpPr>
        <p:spPr>
          <a:xfrm>
            <a:off x="6130424" y="5114192"/>
            <a:ext cx="33639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严谨求实的精神</a:t>
            </a:r>
            <a:endParaRPr lang="zh-CN" altLang="en-US"/>
          </a:p>
        </p:txBody>
      </p:sp>
      <p:sp>
        <p:nvSpPr>
          <p:cNvPr id="9" name="A_8c9a2"/>
          <p:cNvSpPr/>
          <p:nvPr/>
        </p:nvSpPr>
        <p:spPr>
          <a:xfrm>
            <a:off x="5722436" y="4597302"/>
            <a:ext cx="1324039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进步</a:t>
            </a:r>
            <a:endParaRPr lang="zh-CN" altLang="en-US"/>
          </a:p>
        </p:txBody>
      </p:sp>
      <p:sp>
        <p:nvSpPr>
          <p:cNvPr id="8" name="A_cfce3"/>
          <p:cNvSpPr/>
          <p:nvPr/>
        </p:nvSpPr>
        <p:spPr>
          <a:xfrm>
            <a:off x="5722436" y="4109622"/>
            <a:ext cx="581190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族偏见，关心学生思想意识的</a:t>
            </a:r>
            <a:endParaRPr lang="zh-CN" altLang="en-US" dirty="0"/>
          </a:p>
        </p:txBody>
      </p:sp>
      <p:sp>
        <p:nvSpPr>
          <p:cNvPr id="7" name="A_f91df"/>
          <p:cNvSpPr/>
          <p:nvPr/>
        </p:nvSpPr>
        <p:spPr>
          <a:xfrm>
            <a:off x="6130424" y="3621942"/>
            <a:ext cx="5403913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对不同文化的尊重，没有民</a:t>
            </a:r>
            <a:endParaRPr lang="zh-CN" altLang="en-US"/>
          </a:p>
        </p:txBody>
      </p:sp>
      <p:sp>
        <p:nvSpPr>
          <p:cNvPr id="6" name="A_29120"/>
          <p:cNvSpPr/>
          <p:nvPr/>
        </p:nvSpPr>
        <p:spPr>
          <a:xfrm>
            <a:off x="5722436" y="3105052"/>
            <a:ext cx="41799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善诱，对科学的尊重</a:t>
            </a:r>
            <a:endParaRPr lang="zh-CN" altLang="en-US"/>
          </a:p>
        </p:txBody>
      </p:sp>
      <p:sp>
        <p:nvSpPr>
          <p:cNvPr id="5" name="A_2b073"/>
          <p:cNvSpPr/>
          <p:nvPr/>
        </p:nvSpPr>
        <p:spPr>
          <a:xfrm>
            <a:off x="6130424" y="2617372"/>
            <a:ext cx="5403913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对学生的认真、严格、循循</a:t>
            </a:r>
            <a:endParaRPr lang="zh-CN" altLang="en-US"/>
          </a:p>
        </p:txBody>
      </p:sp>
      <p:sp>
        <p:nvSpPr>
          <p:cNvPr id="4" name="A_977fe"/>
          <p:cNvSpPr/>
          <p:nvPr/>
        </p:nvSpPr>
        <p:spPr>
          <a:xfrm>
            <a:off x="1025208" y="4109622"/>
            <a:ext cx="4587938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关心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的解剖实习</a:t>
            </a:r>
            <a:endParaRPr lang="zh-CN" altLang="en-US"/>
          </a:p>
        </p:txBody>
      </p:sp>
      <p:sp>
        <p:nvSpPr>
          <p:cNvPr id="3" name="A_67f32"/>
          <p:cNvSpPr/>
          <p:nvPr/>
        </p:nvSpPr>
        <p:spPr>
          <a:xfrm>
            <a:off x="1025208" y="2100482"/>
            <a:ext cx="3771963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添改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的讲义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08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“我”看到藤野先生改过的讲义，为什么“吃惊、不安、感激”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882038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吃惊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是因为藤野先生亲自为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这个中国学生改讲义；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不安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是因为讲义中有那么多的脱漏和错误让先生费神；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则是因为藤野先生对自己的热情关心。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2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作者是如何把对藤野先生的崇敬和怀念化作斗争的勇气和力量的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07623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一是装订收藏他改正的讲义来作为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永久的纪念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，但因丢失，非常惋惜；二是把藤野先生的赠照挂在寓居的东墙上，时时可以看到，以此来激励自己，增强自己的斗争勇气和力量，用自己战斗的笔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继续写些为‘正人君子’之流所深恶痛疾的文字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69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下面句子表现了作者怎样的思想感情？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每当夜间疲倦，正想偷懒时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再继续写些为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正人君子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之流所深恶痛疾的文字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571355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表现了作者对藤野恩师的深深怀念，表明了藤野先生的精神鼓舞着作者，作者把怀念化为斗争的力量，决心以笔作刀枪，与反动势力斗争到底，为中国的光明继续奋斗。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8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纵观全文，有不少“我”的见闻似乎都与藤野先生关联不大，比如“我”经历的匿名信事件和看电影事件。因此有人说这些内容游离了本文的题目，请谈谈你的看法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18110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回忆性散文的一个重要特点是回忆对象与叙事者经历的交织。本文写的就是作者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以藤野先生为中心的一段人生经历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。文中所写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经历的匿名信事件和看电影事件，既具体表现了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弃医从文的心路历程和爱国之情，也衬托出了藤野先生公正真诚、没有民族偏见的可贵品质，这样就更深沉地表达了作者对藤野先生的感激和思念之情。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90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88594" y="566865"/>
            <a:ext cx="10833100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作者的爱国主义情感在文中是如何体现的？请举例分析</a:t>
            </a:r>
            <a:r>
              <a:rPr lang="zh-CN" altLang="zh-CN" sz="3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0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147178"/>
            <a:ext cx="10833100" cy="54378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作者对东京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清国留学生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的嘲讽和厌恶，是他爱国主义情感的表现。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记得去往仙台途中一处驿站的名字叫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日暮里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，是因为他有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日暮乡关何处是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的家国愁思。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记得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水户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，是因为这里是抗清志士朱舜水客死之地。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对初到仙台受到优待的非同寻常的理解，也是作者强烈民族自尊心和强烈爱国主义情感的表现。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对藤野先生的敬仰，也主要是因为他没有民族偏见，真诚帮助中国学生的高尚品质。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0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把怀念藤野先生的深情转化为实际斗争的勇气和力量，也是作者强烈的爱国主义情感的体现。</a:t>
            </a:r>
            <a:r>
              <a:rPr lang="en-US" altLang="zh-CN" sz="30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87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怀李叔同先生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丰子恺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距今二十九年前，我十七岁的时候，最初在杭州的浙江省立第一师范学校里见到李叔同先生，即后来的弘一法师，他是我们的音乐教师。李先生一生的最大特点是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。他对于一件事，不做则已，要做就非做得彻底不可。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99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出身于富裕之家，他坠地后就遭父丧，又逢家庭之变，青年时就陪了他的生母南迁上海。当时上海文坛有著名的沪学会，李先生应沪学会征文，名字屡列第一。当时在上海的他：丝绒碗帽，正中缀一方白玉，曲襟背心，花缎袍子，后面挂着胖辫子，底下缎带扎脚管，双梁厚底鞋子，头抬得很高，英俊之气，流露于眉目间。真是当时上海一等的翩翩公子。这是最初表示他的特性：凡事认真。他立意要做翩翩公子，就彻底地做一个翩翩公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80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藤野先生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第二单元　人物画廊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3CDFA48-B839-6D66-AA61-71A85EC959B3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CC5A756-1D98-DC64-3BFF-D44169B695F7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FEB673B5-3F92-6AD1-2075-7FB88B50BA8A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6C9B1EEF-25F8-434E-96EC-55FCCFD1F65C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7738" y="648827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后来他到日本。他赴日本留学的时候，作一首《金缕曲》，词曰：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披发佯狂走，莽中原，暮鸦啼彻，几株衰柳。破碎河山谁收拾？零落西风依旧。便惹得离人消瘦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长夜西风眠不得，度群生那惜心肝剖。是祖国，忍孤负？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这首词，可想见他当时豪气满胸，爱国热情炽盛。在日本时，看见明治维新的文化，就渴慕西洋文明。他立刻放弃了翩翩公子的态度，改做一个留学生。他对于西洋艺术全面进攻，绘画、音乐、文学、戏剧都研究。后来他在日本创办春柳剧社，并演当时西洋著名的悲剧《茶花女》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79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自己把腰束小，扮作茶花女，粉墨登场。卷发，白的上衣。白的长裙拖着地面，腰身小到一把，两手举起托着后头，头向右歪侧，眉峰紧蹙，眼波斜睇，正是茶花女自伤命薄的神情。后来，我见过李先生在日本时的照片：高帽子、硬领、硬袖、燕尾服、史的克、尖头皮鞋，加之长身、高鼻，没有脚的眼镜夹在鼻梁上，竟活像一个西洋人。由此可以想见，当时他是彻头彻尾的一个留学生。这是第二次表示他的特性：凡事认真。学一样，像一样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56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15442" y="767938"/>
            <a:ext cx="108331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回国后，在上海太平洋报社当编辑。不久，就被南京高等师范请去教图画、音乐。后来又应杭州师范之聘，同时兼任两个学校的课，我就是杭州师范的学生。这时候，李先生已由留学生变为教师。这一变，变得真彻底：漂亮的洋装不穿了，却换上灰色粗布袍子、黑布马褂、布底鞋子。金丝边眼镜也换了黑的钢丝边眼镜。他是一个修养很深的美术家，所以对于仪表很讲究。他穿布衣，全无穷相，而另具一种朴素的美。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淡妆浓抹总相宜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这诗句原是描写西子的，但拿来形容我们的李先生的仪表，也很适用。他一时代的服装，表出着一时代的思想与生活。各时代的思想与生活判然不同，各时代的服装也判然不同。这是第三次表示他的特性：认真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81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1420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读二年级时，图画归李先生教。他本来常读性理的书，后来忽然信了道教，案头常常放着道藏。但他学道的时候很短。不久他就学佛。李先生告诉我，他不久要出家为僧。我愕然不知所对。过了几天，他果然辞职，到了虎跑寺。我们再去望他时，他已光着头皮，穿着僧衣，俨然一位清癯的法师了。法师的僧腊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出家时间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二十四年。这二十四年中，他一贯到底，而且修行功夫愈进愈深。他的生活非常认真。举一例说：有一次我寄一卷宣纸去，请弘一法师写佛号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17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13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宣纸多了些，他就来信问我，多余的宣纸如何处置？有一次他到我家。我请他藤椅子里坐。他把藤椅子轻轻摇动，然后慢慢地坐下去。起先我不敢问。后来看他每次都如此，我就启问。法师回答我说：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这椅子里头，两根藤之间，也许有小虫伏着。突然坐下去，要把它们压死，所以先摇动一下，慢慢地坐下去，好让它们走避。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读者听到这话，也许要笑。但这正是做人极度认真的表现。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26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现在弘一法师在福建泉州圆寂了。我和李先生在世间的师徒尘缘已经结束，然而他的遗训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认真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永远铭刻在我心头。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1943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月作于四川客寓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13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李叔同人物性格的突出特征是什么？文章是从哪几个阶段表现这个特征的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226497"/>
            <a:ext cx="10833100" cy="38737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性格特征是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认真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一，青年时期在上海，好学上进，大展才华，认认真真做一个翩翩公子。第二，留学日本，刻苦钻研西洋文化，认认真真做一个将来报效祖国的留学生。第三，回国后，认认真真教学，把所学的知识回报给祖国的人民。第四，出家之后，更是认认真真做人，做任何事情都一丝不苟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43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文章第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段中写李叔同在日本留学，引用了他写的《金缕曲》词，有什么作用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文中多次写到李叔同的仪表，作者这样写的用意是什么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1981706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《金缕曲》一词表现了祖国当时惨痛的现实，表达了李叔同的爱国热情；表明其热爱学习西洋文明是因为爱国，是为了探索救国救民之路。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513890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讲究仪表，突出他是一个修养很深的美术家。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突出他不同时代的服装，代表不同时代的思想与生活。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表现他的性格特性：认真。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82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581677"/>
            <a:ext cx="108077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请简述文章第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段的作用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0212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点明文章主题：李先生的最大特点是认真；引出下文，与下文具体内容相照应。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96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．［核心素养·审美创造］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文中说“我和李先生在世间的师徒尘缘已经结束，然而他的遗训——认真——永远铭刻在我心头。”请分析这句话的含义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51268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李先生在福建泉州圆寂了，而作为学生的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再也无法与老师再续师生之缘，表达对老师去世的遗憾之情。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老师虽然去世了，但他的教导永远记在学生心中，表达了学生对老师的无限怀念之情。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22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83006" y="1192548"/>
            <a:ext cx="108077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他所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的讲义，我曾经订成三厚本，收藏着的，将作为永久的纪念。不幸七年前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的时候，中途毁坏了一口书箱，失去半箱书，恰巧这讲义也遗失在内了。责成运送局去找寻，寂无回信。只有他的照相至今还挂在我北京寓居的东墙上，书桌对面。每当夜间疲倦，正想偷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时，仰面在灯光中</a:t>
            </a:r>
            <a:r>
              <a:rPr lang="zh-CN" altLang="zh-CN" sz="28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瞥</a:t>
            </a:r>
            <a:r>
              <a:rPr lang="zh-CN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见他黑瘦的面貌，似乎正要说出抑扬顿</a:t>
            </a:r>
            <a:r>
              <a:rPr lang="en-US" altLang="zh-CN" sz="28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28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的话来，便使我忽又良心发现，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增加勇气了，于是点上一枝烟，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再继续写些为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正人君子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之流所深</a:t>
            </a:r>
            <a:r>
              <a:rPr lang="zh-CN" altLang="zh-CN" sz="2800" b="1" u="sng" spc="-2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</a:t>
            </a:r>
            <a:r>
              <a:rPr lang="zh-CN" altLang="zh-CN" sz="2800" b="1" u="sng" baseline="-25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痛疾的文字。</a:t>
            </a:r>
            <a:r>
              <a:rPr lang="en-US" altLang="zh-CN" sz="28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92150" y="1274582"/>
            <a:ext cx="10807700" cy="45628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［核心素养·语言运用］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有同学从网上摘录了下面的内容，请你根据其语言特点，将短文补充完整。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多味的作家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鲁迅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808990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苦：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名人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正人君子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的仇敌是苦，父亲的逝世是苦，永别藤野先生是苦，跳进旧社会的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大染缸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而不得解脱更是苦。革命苦，百姓苦，苦了鲁迅，也苦了这本在暴虐、阴暗、乌烟瘴气中走过来的《朝花夕拾》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087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08990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咸：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朴实感人的散文催人泪下。点滴的旧事，是《朝花夕拾》可歌可泣的盐分，染咸的是回忆，溅起的是读者心灵的深思。</a:t>
            </a:r>
          </a:p>
          <a:p>
            <a:pPr indent="712788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辣</a:t>
            </a:r>
            <a:r>
              <a:rPr lang="zh-CN" altLang="zh-CN" sz="3200" b="1" dirty="0" smtClean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en-US" altLang="zh-CN" sz="3200" b="1" dirty="0" smtClean="0"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64886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2788"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Times New Roman" panose="02020603050405020304" pitchFamily="18" charset="0"/>
              </a:rPr>
              <a:t>   </a:t>
            </a: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ea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：鲁迅的本色是辣。辛辣的笔风，自然会有其笔尖直指的人群。他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横眉冷对千夫指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，在《朝花夕拾》中忆起儿时所遇反动、守旧势力，对他们的抨击与批判毫不留情。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9032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35908"/>
            <a:ext cx="10807700" cy="58401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偷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瞥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抑扬顿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cu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ò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恶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．改正　迁居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．修订　迁居　但是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．改正　迁徙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．修订　迁徙　而且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选段中画线的句子运用了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选段中，作者怀念藤野先生的具体行动有哪些？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57221"/>
          <p:cNvSpPr/>
          <p:nvPr/>
        </p:nvSpPr>
        <p:spPr>
          <a:xfrm>
            <a:off x="681990" y="5733960"/>
            <a:ext cx="683107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收藏讲义；悬挂照片；努力写作。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99bf3"/>
          <p:cNvSpPr/>
          <p:nvPr/>
        </p:nvSpPr>
        <p:spPr>
          <a:xfrm>
            <a:off x="5642928" y="4465992"/>
            <a:ext cx="1508187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反语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fad8d"/>
          <p:cNvSpPr/>
          <p:nvPr/>
        </p:nvSpPr>
        <p:spPr>
          <a:xfrm>
            <a:off x="9857740" y="2634380"/>
            <a:ext cx="136652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122ec"/>
          <p:cNvSpPr/>
          <p:nvPr/>
        </p:nvSpPr>
        <p:spPr>
          <a:xfrm>
            <a:off x="5600724" y="2000396"/>
            <a:ext cx="1209739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e4e29"/>
          <p:cNvSpPr/>
          <p:nvPr/>
        </p:nvSpPr>
        <p:spPr>
          <a:xfrm>
            <a:off x="2483264" y="2000396"/>
            <a:ext cx="11097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挫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4ed8"/>
          <p:cNvSpPr/>
          <p:nvPr/>
        </p:nvSpPr>
        <p:spPr>
          <a:xfrm>
            <a:off x="5234941" y="1366412"/>
            <a:ext cx="1254188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ee407"/>
          <p:cNvSpPr/>
          <p:nvPr/>
        </p:nvSpPr>
        <p:spPr>
          <a:xfrm>
            <a:off x="1599026" y="1366412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懒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51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943002"/>
            <a:ext cx="108077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写出下列句子运用的描写方法。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其时进来的是一个黑瘦的先生，八字须，戴着眼镜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便用了缓慢而很有顿挫的声调，向学生介绍自己道：“我就是叫作藤野严九郎的……”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26887"/>
          <p:cNvSpPr/>
          <p:nvPr/>
        </p:nvSpPr>
        <p:spPr>
          <a:xfrm>
            <a:off x="6933565" y="4575458"/>
            <a:ext cx="2343214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语言描写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18a0"/>
          <p:cNvSpPr/>
          <p:nvPr/>
        </p:nvSpPr>
        <p:spPr>
          <a:xfrm>
            <a:off x="816928" y="3307490"/>
            <a:ext cx="2343213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外貌描写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57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但是我还不服气，口头答应着，心里却想道：“图还是我画的不错；至于实在的情形，我心里自然记得的。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他的脸色仿佛有些悲哀，似乎想说话，但竟没有说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            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zh-CN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A_66e55"/>
          <p:cNvSpPr/>
          <p:nvPr/>
        </p:nvSpPr>
        <p:spPr>
          <a:xfrm>
            <a:off x="804228" y="4635167"/>
            <a:ext cx="2343213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神态描写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d1796"/>
          <p:cNvSpPr/>
          <p:nvPr/>
        </p:nvSpPr>
        <p:spPr>
          <a:xfrm>
            <a:off x="804228" y="3367199"/>
            <a:ext cx="2343213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心理描写</a:t>
            </a:r>
            <a:r>
              <a:rPr lang="zh-CN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75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鲁迅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(1881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1936)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原名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，字豫才，浙江绍兴人，伟大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。为救国救民，一生“三易其志”，代表作有小说集《呐喊》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，散文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诗集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，回忆性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散文集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等，为中国革命文化事业作出了巨大贡献。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A_d6fde"/>
          <p:cNvSpPr/>
          <p:nvPr/>
        </p:nvSpPr>
        <p:spPr>
          <a:xfrm>
            <a:off x="6593401" y="4315079"/>
            <a:ext cx="31401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《朝花夕拾》</a:t>
            </a:r>
            <a:r>
              <a:rPr lang="zh-CN" altLang="zh-CN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A_7047d"/>
          <p:cNvSpPr/>
          <p:nvPr/>
        </p:nvSpPr>
        <p:spPr>
          <a:xfrm>
            <a:off x="2132404" y="4315079"/>
            <a:ext cx="23241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《野草》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bd24b"/>
          <p:cNvSpPr/>
          <p:nvPr/>
        </p:nvSpPr>
        <p:spPr>
          <a:xfrm>
            <a:off x="9146184" y="3681095"/>
            <a:ext cx="23241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《彷徨》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97412"/>
          <p:cNvSpPr/>
          <p:nvPr/>
        </p:nvSpPr>
        <p:spPr>
          <a:xfrm>
            <a:off x="6688646" y="3047111"/>
            <a:ext cx="191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革命家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f48ec"/>
          <p:cNvSpPr/>
          <p:nvPr/>
        </p:nvSpPr>
        <p:spPr>
          <a:xfrm>
            <a:off x="4649089" y="3047111"/>
            <a:ext cx="191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思想家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5622"/>
          <p:cNvSpPr/>
          <p:nvPr/>
        </p:nvSpPr>
        <p:spPr>
          <a:xfrm>
            <a:off x="2822830" y="3047111"/>
            <a:ext cx="191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文学家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25e2e"/>
          <p:cNvSpPr/>
          <p:nvPr/>
        </p:nvSpPr>
        <p:spPr>
          <a:xfrm>
            <a:off x="5730558" y="2413127"/>
            <a:ext cx="191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周树人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3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665654"/>
            <a:ext cx="10807700" cy="57806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班级要举行“走近鲁迅”专题学习活动，要求至少结合两篇课文确定一个研究专题。请参考示例，简要介绍你的研究活动。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示例：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［专题名称］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鲁迅小说中的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小人物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［研究依据］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《孔乙己》中的孔乙己、《故乡》中的闰土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［我的发现］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他们是生活在社会最底层的普通人，既老实善良，又愚昧落后。鲁迅对他们的态度是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哀其不幸，怒其不争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，同时对造成他们人生悲剧的社会根源进行了深入思考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92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我的研究：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［专题名称］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［研究依据］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c0bb4"/>
          <p:cNvSpPr/>
          <p:nvPr/>
        </p:nvSpPr>
        <p:spPr>
          <a:xfrm>
            <a:off x="681990" y="4260811"/>
            <a:ext cx="22416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海经〉》</a:t>
            </a:r>
            <a:r>
              <a:rPr lang="en-US" altLang="zh-CN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4" name="A_cd2b2"/>
          <p:cNvSpPr/>
          <p:nvPr/>
        </p:nvSpPr>
        <p:spPr>
          <a:xfrm>
            <a:off x="3129915" y="3626827"/>
            <a:ext cx="83519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［研究依据］《藤野先生》、《阿长与〈山</a:t>
            </a:r>
            <a:endParaRPr lang="zh-CN" altLang="en-US"/>
          </a:p>
        </p:txBody>
      </p:sp>
      <p:sp>
        <p:nvSpPr>
          <p:cNvPr id="3" name="A_34756"/>
          <p:cNvSpPr/>
          <p:nvPr/>
        </p:nvSpPr>
        <p:spPr>
          <a:xfrm>
            <a:off x="3129915" y="2992843"/>
            <a:ext cx="72295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示例：［专题名称］鲁迅散文的特点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4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35</TotalTime>
  <Words>3144</Words>
  <Application>Microsoft Office PowerPoint</Application>
  <PresentationFormat>宽屏</PresentationFormat>
  <Paragraphs>141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9</cp:revision>
  <dcterms:created xsi:type="dcterms:W3CDTF">2025-07-29T02:37:20Z</dcterms:created>
  <dcterms:modified xsi:type="dcterms:W3CDTF">2025-07-30T07:23:21Z</dcterms:modified>
</cp:coreProperties>
</file>