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专题学习活动　身边的文化遗产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273942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385009"/>
            <a:ext cx="11647357" cy="144655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第五单元　文明印迹</a:t>
            </a:r>
            <a:endParaRPr lang="en-US" altLang="zh-CN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专题学习活动　身边的文化遗产　</a:t>
            </a: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B4E36F2-9B59-F152-A36A-D778ACD1903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873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你们班级开展“身边的文化遗产”专题学习活动，请你积极参与。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［跨学科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地理］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［研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淮水安澜］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同学们对文化遗产“水上长城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洪泽湖大堤”很感兴趣，在查阅了洪泽湖大堤的资料后，又向不同学科老师请教。请仿照示例，向老师提一个问题。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C0CBD1D-F0E7-C35C-ABDC-38C0E99FCD89}"/>
              </a:ext>
            </a:extLst>
          </p:cNvPr>
          <p:cNvSpPr txBox="1">
            <a:spLocks noChangeAspect="1"/>
          </p:cNvSpPr>
          <p:nvPr/>
        </p:nvSpPr>
        <p:spPr>
          <a:xfrm>
            <a:off x="561463" y="3935357"/>
            <a:ext cx="11851763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示例：问</a:t>
            </a:r>
            <a:r>
              <a:rPr lang="zh-CN" altLang="en-US" sz="30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地理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老师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提问：</a:t>
            </a:r>
            <a:r>
              <a:rPr lang="zh-CN" altLang="en-US" sz="30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老师您好！请问洪泽湖大堤修建在现在位置的依据是什么？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</a:t>
            </a:r>
            <a:r>
              <a:rPr lang="zh-CN" altLang="en-US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0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老师</a:t>
            </a:r>
            <a:r>
              <a:rPr lang="zh-CN" altLang="en-US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提问：</a:t>
            </a:r>
            <a:r>
              <a:rPr lang="zh-CN" altLang="en-US" sz="30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</a:t>
            </a:r>
            <a:r>
              <a:rPr lang="en-US" altLang="zh-CN" sz="30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0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bb4d7"/>
          <p:cNvSpPr/>
          <p:nvPr/>
        </p:nvSpPr>
        <p:spPr>
          <a:xfrm>
            <a:off x="1699066" y="5814957"/>
            <a:ext cx="8637651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老师您好！洪泽湖大堤修建的历史意义有哪些？</a:t>
            </a:r>
            <a:endParaRPr lang="zh-CN" altLang="en-US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2EDF475-44AE-0B5C-6543-7902EB061A54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296668797"/>
              </p:ext>
            </p:extLst>
          </p:nvPr>
        </p:nvGraphicFramePr>
        <p:xfrm>
          <a:off x="561463" y="733353"/>
          <a:ext cx="10833100" cy="3229610"/>
        </p:xfrm>
        <a:graphic>
          <a:graphicData uri="http://schemas.openxmlformats.org/drawingml/2006/table">
            <a:tbl>
              <a:tblPr/>
              <a:tblGrid>
                <a:gridCol w="10833100">
                  <a:extLst>
                    <a:ext uri="{9D8B030D-6E8A-4147-A177-3AD203B41FA5}">
                      <a16:colId xmlns:a16="http://schemas.microsoft.com/office/drawing/2014/main" val="3211152407"/>
                    </a:ext>
                  </a:extLst>
                </a:gridCol>
              </a:tblGrid>
              <a:tr h="982662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endParaRPr lang="zh-CN" altLang="en-US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3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小贴士：</a:t>
                      </a:r>
                      <a:endParaRPr lang="zh-CN" altLang="en-US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buNone/>
                      </a:pPr>
                      <a:r>
                        <a:rPr lang="zh-CN" altLang="en-US" sz="3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洪泽湖大堤，亦称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3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高家堰</a:t>
                      </a:r>
                      <a:r>
                        <a:rPr lang="zh-CN" altLang="en-US" sz="30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altLang="en-US" sz="3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始建于东汉。大堤北起淮阴区码头镇，南迄洪泽区蒋坝镇。洪泽湖大堤结构规格统一、筑工精细，展示了中国古代水利建设的高超技艺。洪泽湖大堤既是先民综合治理黄河、淮河、运河水系的工程，又是一处可作为文化研究、旅游发展的历史文物和治水丰碑。</a:t>
                      </a:r>
                      <a:endParaRPr lang="zh-CN" altLang="en-US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8489707"/>
                  </a:ext>
                </a:extLst>
              </a:tr>
            </a:tbl>
          </a:graphicData>
        </a:graphic>
      </p:graphicFrame>
      <p:sp>
        <p:nvSpPr>
          <p:cNvPr id="3" name="A_a58c4"/>
          <p:cNvSpPr/>
          <p:nvPr/>
        </p:nvSpPr>
        <p:spPr>
          <a:xfrm>
            <a:off x="933891" y="5220597"/>
            <a:ext cx="2611501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示例：历史</a:t>
            </a:r>
            <a:r>
              <a:rPr lang="zh-CN" altLang="en-US" sz="30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1DCAE421-4832-8A39-035B-EE52F3B0F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493" y="895299"/>
            <a:ext cx="119062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55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8E89CE5-AE21-750F-4508-C32669F9FF7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［核心素养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语言运用］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［赞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地标美食］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下列淮安特色美食入选“江苏百道乡土地标菜”，请从中任选一道，写一则广告语。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不超过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备选：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洪泽杂鱼锅贴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金湖蒜泥龙虾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盱眙十三香龙虾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淮安钦工肉圆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涟水鸡糕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淮阴码头汤羊肉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5ce30"/>
          <p:cNvSpPr/>
          <p:nvPr/>
        </p:nvSpPr>
        <p:spPr>
          <a:xfrm>
            <a:off x="1485265" y="4949063"/>
            <a:ext cx="1080941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示例：洪泽杂鱼锅贴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广告语：活鱼锅贴，美食一绝。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76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035EE39-CA09-97F3-5CA2-708FA7D1BC7D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851948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［核心素养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语言运用］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［汇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名城风华］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在“身边的文化遗产”专题学习活动汇报会上，大家用对联表达对淮安文化的热爱。有同学拟了上联，请从下列选项中选出最恰当的下联。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上联：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万里漕运通南北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下联 选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备选：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．赞古楚人杰地灵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．千年淮味传古今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C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．淮剧一曲唱四海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．名著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西游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天下闻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cf8d0"/>
          <p:cNvSpPr/>
          <p:nvPr/>
        </p:nvSpPr>
        <p:spPr>
          <a:xfrm>
            <a:off x="2098040" y="4118388"/>
            <a:ext cx="10843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6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D423C39-30B0-C0C4-53F0-C5A6110E28E8}"/>
              </a:ext>
            </a:extLst>
          </p:cNvPr>
          <p:cNvSpPr txBox="1">
            <a:spLocks noChangeAspect="1"/>
          </p:cNvSpPr>
          <p:nvPr/>
        </p:nvSpPr>
        <p:spPr>
          <a:xfrm>
            <a:off x="270899" y="823982"/>
            <a:ext cx="11650202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某校八年级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班开展“探寻物质文化遗产之古建筑”专题学习活动。活动中有一些问题，请你参与解决。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下面是张红同学为班级黑板报写的一段文字，请你帮她修改。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28067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古建筑是我国传统文化艺术的瑰宝。［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］</a:t>
            </a:r>
            <a:r>
              <a:rPr lang="zh-CN" altLang="en-US" sz="30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许多古建筑不仅形式优美，而且结构坚固。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那精美的图案，那美丽的彩绘，那圆润的线条，［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］</a:t>
            </a:r>
            <a:r>
              <a:rPr lang="zh-CN" altLang="en-US" sz="3000" b="1" u="sng" dirty="0">
                <a:effectLst/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给人带来猛烈的震撼。流连其间，常常令人叹为观止！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①［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］处画线句有语序颠倒的语病，应将</a:t>
            </a:r>
            <a:r>
              <a:rPr lang="zh-CN" altLang="en-US" sz="30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30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”和</a:t>
            </a:r>
            <a:endParaRPr lang="en-US" altLang="zh-CN" sz="30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0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30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调换位置。</a:t>
            </a:r>
            <a:r>
              <a:rPr lang="zh-CN" altLang="en-US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②［</a:t>
            </a:r>
            <a:r>
              <a:rPr lang="en-US" altLang="zh-CN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］处画线句有用词不当的语病，应将</a:t>
            </a:r>
            <a:r>
              <a:rPr lang="zh-CN" altLang="en-US" sz="30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0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改为</a:t>
            </a:r>
            <a:r>
              <a:rPr lang="zh-CN" altLang="en-US" sz="30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0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0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b009d"/>
          <p:cNvSpPr/>
          <p:nvPr/>
        </p:nvSpPr>
        <p:spPr>
          <a:xfrm>
            <a:off x="10269927" y="5675382"/>
            <a:ext cx="1463737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强烈</a:t>
            </a:r>
            <a:r>
              <a:rPr lang="zh-CN" altLang="en-US" sz="30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871e0"/>
          <p:cNvSpPr/>
          <p:nvPr/>
        </p:nvSpPr>
        <p:spPr>
          <a:xfrm>
            <a:off x="7783902" y="5675382"/>
            <a:ext cx="1463737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猛烈</a:t>
            </a:r>
            <a:r>
              <a:rPr lang="zh-CN" altLang="en-US" sz="30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034f2"/>
          <p:cNvSpPr/>
          <p:nvPr/>
        </p:nvSpPr>
        <p:spPr>
          <a:xfrm>
            <a:off x="741803" y="5081022"/>
            <a:ext cx="2228913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结构坚固</a:t>
            </a:r>
            <a:r>
              <a:rPr lang="zh-CN" altLang="en-US" sz="30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5900d"/>
          <p:cNvSpPr/>
          <p:nvPr/>
        </p:nvSpPr>
        <p:spPr>
          <a:xfrm>
            <a:off x="7903015" y="4486662"/>
            <a:ext cx="2228914" cy="445770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形式优美</a:t>
            </a:r>
            <a:r>
              <a:rPr lang="zh-CN" altLang="en-US" sz="30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23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595119B4-149E-98DB-C126-2118A3F21689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3773408"/>
            <a:ext cx="10833100" cy="732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非物质文化遗产：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200" b="1" u="sng" dirty="0" smtClean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375249-C2DF-9850-C96E-054F60D2A763}"/>
              </a:ext>
            </a:extLst>
          </p:cNvPr>
          <p:cNvSpPr txBox="1">
            <a:spLocks noChangeAspect="1"/>
          </p:cNvSpPr>
          <p:nvPr/>
        </p:nvSpPr>
        <p:spPr>
          <a:xfrm>
            <a:off x="2552495" y="3100531"/>
            <a:ext cx="6665247" cy="6728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</a:pP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古遗址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壁画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相声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京韵大鼓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A_63da5"/>
          <p:cNvSpPr/>
          <p:nvPr/>
        </p:nvSpPr>
        <p:spPr>
          <a:xfrm>
            <a:off x="3933190" y="3869928"/>
            <a:ext cx="34655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相声、京韵大鼓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1C72A0-7E22-26F8-726E-32525AE9A4C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787479"/>
            <a:ext cx="10833100" cy="1313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文化遗产包括物质文化遗产和非物质文化遗产。从下列文化遗产中选出非物质文化遗产填在横线上。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88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4185138"/>
            <a:ext cx="10833100" cy="19595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</a:t>
            </a:r>
            <a:endParaRPr lang="zh-CN" altLang="en-US" sz="32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E64823-A82A-C1F1-1829-9D30A40BDC8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742803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班级采风小组准备到王岭村去探寻清代木塔建筑。请你根据下面的示意图写一段话，告诉同学们怎样从学校前往目的地。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字以内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2464BA-CD4B-EA46-C7F0-D65CA377A9F5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4176038"/>
            <a:ext cx="10833100" cy="1953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从学校出发，一直往东到十里铺，再往东北到染坊村，然后往北不远就是王岭村。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从学校出发，一直向前到十里铺，左转到染坊村，再沿着右边的路就能走到王岭村</a:t>
            </a:r>
            <a:r>
              <a:rPr lang="zh-CN" altLang="en-US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image84.jpeg">
            <a:extLst>
              <a:ext uri="{FF2B5EF4-FFF2-40B4-BE49-F238E27FC236}">
                <a16:creationId xmlns:a16="http://schemas.microsoft.com/office/drawing/2014/main" id="{CF0C2FF4-1BE2-9AF8-56DC-EAFA080E87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3156" y="2549184"/>
            <a:ext cx="3385687" cy="137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83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48</TotalTime>
  <Words>740</Words>
  <Application>Microsoft Office PowerPoint</Application>
  <PresentationFormat>宽屏</PresentationFormat>
  <Paragraphs>45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22</cp:revision>
  <dcterms:created xsi:type="dcterms:W3CDTF">2025-07-26T00:40:55Z</dcterms:created>
  <dcterms:modified xsi:type="dcterms:W3CDTF">2025-07-30T09:14:11Z</dcterms:modified>
</cp:coreProperties>
</file>