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5" r:id="rId5"/>
    <p:sldId id="876" r:id="rId6"/>
    <p:sldId id="877" r:id="rId7"/>
    <p:sldId id="878" r:id="rId8"/>
    <p:sldId id="879" r:id="rId9"/>
    <p:sldId id="880" r:id="rId10"/>
    <p:sldId id="259" r:id="rId11"/>
    <p:sldId id="881" r:id="rId12"/>
    <p:sldId id="882" r:id="rId13"/>
    <p:sldId id="883" r:id="rId14"/>
    <p:sldId id="884" r:id="rId15"/>
    <p:sldId id="885" r:id="rId16"/>
    <p:sldId id="886" r:id="rId17"/>
    <p:sldId id="887" r:id="rId18"/>
    <p:sldId id="888" r:id="rId19"/>
    <p:sldId id="873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8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816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18*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昆明的雨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语 文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人教版</a:t>
                  </a:r>
                  <a:endParaRPr lang="zh-CN" altLang="en-US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4F4C71-3D75-1795-8EF9-FD4179BA431B}"/>
              </a:ext>
            </a:extLst>
          </p:cNvPr>
          <p:cNvSpPr txBox="1">
            <a:spLocks noChangeAspect="1"/>
          </p:cNvSpPr>
          <p:nvPr/>
        </p:nvSpPr>
        <p:spPr>
          <a:xfrm>
            <a:off x="277132" y="1492123"/>
            <a:ext cx="11266744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◆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类文荐读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阅读短文，回答问题。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algn="ctr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我的家乡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algn="ctr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汪曾祺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701040">
              <a:lnSpc>
                <a:spcPct val="130000"/>
              </a:lnSpc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我的家乡是一个水乡，我是在水边长大的，耳目之所接，无非是水。水影响了我的性格，也影响了我的作品的风格。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0E68FC3-384F-74E6-4B5E-E53F91A27B3E}"/>
              </a:ext>
            </a:extLst>
          </p:cNvPr>
          <p:cNvSpPr txBox="1">
            <a:spLocks noChangeAspect="1"/>
          </p:cNvSpPr>
          <p:nvPr/>
        </p:nvSpPr>
        <p:spPr>
          <a:xfrm>
            <a:off x="366764" y="874221"/>
            <a:ext cx="11458472" cy="54378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701040">
              <a:lnSpc>
                <a:spcPct val="130000"/>
              </a:lnSpc>
            </a:pPr>
            <a:r>
              <a:rPr lang="zh-CN" altLang="en-US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en-US" sz="30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我的家乡高邮在京杭大运河的下面。我小时候常常到运河堤上去玩。我读的小学的西面是一片菜园，穿过菜园就是河堤。我的大姑妈的家，出门西望，就看见爬上河堤的石级。这段河堤有石级，因此地名</a:t>
            </a:r>
            <a:r>
              <a:rPr lang="zh-CN" altLang="en-US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0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御码头</a:t>
            </a:r>
            <a:r>
              <a:rPr lang="zh-CN" altLang="en-US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0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，康熙或乾隆曾在此泊舟登岸。运河是一条</a:t>
            </a:r>
            <a:r>
              <a:rPr lang="zh-CN" altLang="en-US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0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悬河</a:t>
            </a:r>
            <a:r>
              <a:rPr lang="zh-CN" altLang="en-US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0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河底比东堤下的地面高，据说河堤和墙垛子一般高，站在河堤上，可以俯瞰堤下街道房屋。我们几个同学，可以指认哪一处的屋顶是谁家的。城外的孩子放风筝，风筝在我们脚下飘。城里人家养鸽子，鸽子飞过来，我们看到的是鸽子的背。几只野鸭子贴水飞向东，过了河堤，下面的人看见野鸭子飞得高高的。</a:t>
            </a:r>
            <a:endParaRPr lang="zh-CN" altLang="en-US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4271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A408577-C9A6-B990-9976-E6B6058CFE42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686870"/>
            <a:ext cx="10833100" cy="58398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701040">
              <a:lnSpc>
                <a:spcPct val="130000"/>
              </a:lnSpc>
            </a:pPr>
            <a:r>
              <a:rPr lang="zh-CN" altLang="en-US" sz="29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en-US" sz="29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我们看船。运河里有大船。上水的大船多撑篙。弄船的脱光了上身，使劲把篙子梢头顶上肩窝处，在船侧窄窄的舷板上，从船头一步一步走到船尾，然后拖着篙子走回船头，欻的一声把篙子投进水里，扎到河底，又顶着篙子，一步一步走向船尾，如是往复不停。大船上用的船篙甚长而极粗，篙头如饭碗大，有锋利的铁尖。使篙的通常是两个人，船左右舷各一个；有时只一个人，在一边。这条船的水程，实际上是他们用脚一步一步走出来的。这种船多是重载，船帮吃水甚低，几乎要漫到船上来。这些撑篙男人都极精壮，浑身作古铜色。他们是不说话的，大都眉棱很高，眉毛很重。因为长年注视着流动的水，故目光清明坚定。</a:t>
            </a:r>
            <a:endParaRPr lang="zh-CN" altLang="en-US" sz="29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0477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0F0F5A4-FEC5-32B0-87D9-7C2E137E3CEB}"/>
              </a:ext>
            </a:extLst>
          </p:cNvPr>
          <p:cNvSpPr txBox="1">
            <a:spLocks noChangeAspect="1"/>
          </p:cNvSpPr>
          <p:nvPr/>
        </p:nvSpPr>
        <p:spPr>
          <a:xfrm>
            <a:off x="433131" y="794484"/>
            <a:ext cx="11325737" cy="5641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701040">
              <a:lnSpc>
                <a:spcPct val="130000"/>
              </a:lnSpc>
            </a:pP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看打鱼。在运河里打鱼的多用鱼鹰。一般都是两条船，一船八只鱼鹰。有时也会有三条、四条，排成阵势。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2800" b="1" u="sng" dirty="0">
                <a:effectLst/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鱼鹰栖在木架上，精神抖擞，如同临战状态。打鱼人把篙子一挥，这些鱼鹰就劈劈啪啪，纷纷跃进水里。只见它们一个猛子扎下去，眨眼工夫，有的就叼了一条鳜鱼上来</a:t>
            </a:r>
            <a:r>
              <a:rPr lang="en-US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2800" b="1" u="sng" dirty="0">
                <a:effectLst/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鱼鹰似乎专逮鳜鱼。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打鱼人解开鱼鹰脖子上的金属的箍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鱼鹰脖子上都有一道箍，否则它就会把逮到的鱼吞下去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把鳜鱼扔进船里，奖给它一条小鱼，它就高高兴兴，心甘情愿地转身又跳进水里去了。有时两只鱼鹰合力抬起一条大鳜鱼上来，鳜鱼还在挣蹦，打鱼人已经一手捞住了。这条鳜鱼够四斤！这真是一个热闹的场面。看打鱼的，看鱼鹰的，都很兴奋激动。倒是打鱼人显得十分冷静，不动声色。</a:t>
            </a:r>
            <a:endParaRPr lang="zh-CN" altLang="en-US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884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0B30D3E-AB6B-FBB0-E915-AEB6EEA6CEA4}"/>
              </a:ext>
            </a:extLst>
          </p:cNvPr>
          <p:cNvSpPr txBox="1">
            <a:spLocks noChangeAspect="1"/>
          </p:cNvSpPr>
          <p:nvPr/>
        </p:nvSpPr>
        <p:spPr>
          <a:xfrm>
            <a:off x="440506" y="741485"/>
            <a:ext cx="11310988" cy="5794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701040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⑤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我们有时到西堤去玩。我们那里的人都叫它西湖，湖很大，一眼望不到边。湖通常是平静的，透明的。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sz="3200" b="1" u="sng" dirty="0">
                <a:effectLst/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黄昏了，湖上的蓝天渐渐变成浅黄、橘黄，又渐渐变成紫色，很深很深的紫色。这种紫色使人深深感动。我永远忘不了这样的紫色的长天。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701040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⑥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闻到一阵阵炊烟的香味，停泊在御码头一带的船上正在烧饭。一个女人高亮而悠长的声音：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二丫头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回来吃晚饭来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——”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701040">
              <a:lnSpc>
                <a:spcPct val="130000"/>
              </a:lnSpc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⑦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像我的老师沈从文常爱说的那样，这一切真是一个圣境。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8946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AB356F5-389C-CA72-CF3B-30239EEF12E4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22799"/>
            <a:ext cx="10833100" cy="26530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班级举办“汪曾祺作品诵读会”，有同学打算朗诵这篇文章，你觉得应该选用下面哪种风格的配乐？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．热烈奔放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．慷慨激昂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．平和舒缓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．哀婉低沉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e1c0e"/>
          <p:cNvSpPr/>
          <p:nvPr/>
        </p:nvSpPr>
        <p:spPr>
          <a:xfrm>
            <a:off x="8963978" y="3053303"/>
            <a:ext cx="1411351" cy="57058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2372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B3766A8-73BB-F3AD-753B-9FD2B6EAA307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22361"/>
            <a:ext cx="10833100" cy="57996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汪曾祺认为，作家应该“让读者感觉到活着是美的，有诗意的，生活是可欣赏的”，请从第④⑤段的画线句中任选一处赏析，说说作者是如何展现生活的美和诗意的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2619316"/>
            <a:ext cx="10833100" cy="38737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示例一：第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段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处运用拟人手法，生动描绘了鱼鹰跃入水中捕鱼时的情态，展现了妙趣横生的水乡生活场景，具有生活意趣之美。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示例二：第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⑤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段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处通过景物描写，细腻地展现了湖上天空的颜色变化，描绘了一幅绚丽梦幻、让人沉醉的黄昏美景，赋予寻常生活景象以诗意。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8651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D3EB56C-4781-DAF7-9826-0D63C5D25A5B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22361"/>
            <a:ext cx="10833100" cy="64940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文章开头说“水影响了我的性格”，你觉得汪曾祺会是一个怎样的人？结合文章所描写的水乡生活谈谈你的看法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</a:pP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1981065"/>
            <a:ext cx="10833100" cy="45148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示例一：我觉得汪曾祺会是一个热爱生活的人。他能从鸽子、野鸭子、河堤、天色、炊烟等这些寻常之景里发现生活之美，能在运河撑篙、鱼鹰捕鱼等质朴纯真的水乡生活里挖掘人间真味。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示例二：我觉得汪曾祺会是一个质朴纯真的人。大船上的撑篙人用心生活，简单纯粹；运河里的打鱼人遇事冷静，不动声色。一方水土养一方人，这些水乡养育的人潜移默化地影响着他。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4076221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1B5736E-E874-72C6-E53D-821DBDC1014A}"/>
              </a:ext>
            </a:extLst>
          </p:cNvPr>
          <p:cNvSpPr txBox="1">
            <a:spLocks noChangeAspect="1"/>
          </p:cNvSpPr>
          <p:nvPr/>
        </p:nvSpPr>
        <p:spPr>
          <a:xfrm>
            <a:off x="679449" y="672122"/>
            <a:ext cx="11016021" cy="56938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en-US" sz="28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某杂志开设“汪曾祺经典散文欣赏”专栏，有人针对课本中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昆明的雨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写了如下一段简析，请你参照示例，也给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我的家乡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这篇文章写一段简短的评析，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字以内。</a:t>
            </a:r>
            <a:endParaRPr lang="zh-CN" altLang="en-US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示例：</a:t>
            </a:r>
            <a:r>
              <a:rPr lang="en-US" altLang="zh-CN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昆明的雨</a:t>
            </a:r>
            <a:r>
              <a:rPr lang="en-US" altLang="zh-CN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一文围绕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雨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的话题，描写了仙人掌、菌子等与昆明雨季有关的事物和风情，展现了一个明亮、丰满、使人动情的昆明雨季，表达了对昆明生活的喜爱与想念。文章形散神聚，情感含蓄动人</a:t>
            </a:r>
            <a:r>
              <a:rPr lang="zh-CN" altLang="en-US" sz="2800" b="1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800" b="1" dirty="0" smtClean="0"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28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____________________________________________________________________________________________________________________________________________________________________________________</a:t>
            </a:r>
            <a:endParaRPr lang="zh-CN" altLang="en-US" sz="2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4536923"/>
            <a:ext cx="11016020" cy="17727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示例：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我的家乡</a:t>
            </a:r>
            <a:r>
              <a:rPr lang="en-US" altLang="zh-CN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一文围绕</a:t>
            </a:r>
            <a:r>
              <a:rPr lang="zh-CN" altLang="en-US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水</a:t>
            </a:r>
            <a:r>
              <a:rPr lang="zh-CN" altLang="en-US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的话题，描写了运河、打鱼人等记忆中家乡的事物和风情，展现了宁静祥和、别有趣味的家乡生活美景，表达了对家乡生活的喜爱与怀念。文章平和恬淡，诗意盎然。</a:t>
            </a:r>
            <a:r>
              <a:rPr lang="zh-CN" altLang="en-US" sz="28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32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18*</a:t>
            </a: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昆明的雨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第四单元　情感哲思</a:t>
            </a: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80577A00-1D74-BDD9-1141-801B4FA9D353}"/>
              </a:ext>
            </a:extLst>
          </p:cNvPr>
          <p:cNvSpPr txBox="1">
            <a:spLocks noChangeAspect="1"/>
          </p:cNvSpPr>
          <p:nvPr/>
        </p:nvSpPr>
        <p:spPr>
          <a:xfrm>
            <a:off x="506873" y="1192548"/>
            <a:ext cx="11349645" cy="5245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6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26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请运用积累的知识，完成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(1)~(4)</a:t>
            </a:r>
            <a:r>
              <a:rPr lang="zh-CN" altLang="en-US" sz="26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题。</a:t>
            </a:r>
            <a:endParaRPr lang="zh-CN" altLang="en-US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280670">
              <a:lnSpc>
                <a:spcPct val="130000"/>
              </a:lnSpc>
              <a:buNone/>
            </a:pPr>
            <a:r>
              <a:rPr lang="zh-CN" altLang="en-US" sz="26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莲花池边有一条小街，有一个小酒店，我们走进去，要了一碟猪头肉，半斤市酒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6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装在上了绿</a:t>
            </a:r>
            <a:r>
              <a:rPr lang="zh-CN" altLang="en-US" sz="26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釉</a:t>
            </a:r>
            <a:r>
              <a:rPr lang="zh-CN" altLang="en-US" sz="26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26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的土瓷杯里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6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，坐了下来。雨下大了</a:t>
            </a:r>
            <a:r>
              <a:rPr lang="en-US" altLang="zh-CN" sz="26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en-US" sz="26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酒店院子里有一架大木香花。昆明木香花很多。有的小河沿岸都是木香。</a:t>
            </a:r>
            <a:r>
              <a:rPr lang="zh-CN" altLang="en-US" sz="2600" b="1" u="sng" dirty="0"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sz="26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这样大的木香却不多见。一棵木香，爬在架上，把院子遮得严严的。密</a:t>
            </a:r>
            <a:r>
              <a:rPr lang="zh-CN" altLang="en-US" sz="26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匝</a:t>
            </a:r>
            <a:r>
              <a:rPr lang="zh-CN" altLang="en-US" sz="26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26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匝的细碎的绿叶，数不清的半开的白花和饱</a:t>
            </a:r>
            <a:r>
              <a:rPr lang="en-US" altLang="zh-CN" sz="26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</a:t>
            </a:r>
            <a:r>
              <a:rPr lang="en-US" altLang="zh-CN" sz="2600" b="1" dirty="0" err="1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26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zh-CN" altLang="en-US" sz="26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的花骨朵，都被雨水淋得</a:t>
            </a:r>
            <a:r>
              <a:rPr lang="en-US" altLang="zh-CN" sz="26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</a:t>
            </a:r>
            <a:r>
              <a:rPr lang="en-US" altLang="zh-CN" sz="2600" b="1" dirty="0" err="1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ī</a:t>
            </a:r>
            <a:r>
              <a:rPr lang="zh-CN" altLang="en-US" sz="26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透了。我们走不了，就这样一直坐到午后。四十年后，我还忘不了那天的情味，写了一首诗：</a:t>
            </a:r>
            <a:r>
              <a:rPr lang="zh-CN" altLang="en-US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Calibri" panose="020F0502020204030204" pitchFamily="34" charset="0"/>
              </a:rPr>
              <a:t> </a:t>
            </a:r>
            <a:endParaRPr lang="zh-CN" altLang="en-US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280670">
              <a:lnSpc>
                <a:spcPct val="130000"/>
              </a:lnSpc>
              <a:buNone/>
            </a:pPr>
            <a:r>
              <a:rPr lang="zh-CN" altLang="en-US" sz="2600" b="1" u="sng" dirty="0"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en-US" sz="26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池外少行人，野店苔痕一寸深。</a:t>
            </a:r>
            <a:r>
              <a:rPr lang="zh-CN" altLang="en-US" sz="26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Calibri" panose="020F0502020204030204" pitchFamily="34" charset="0"/>
              </a:rPr>
              <a:t> </a:t>
            </a:r>
            <a:endParaRPr lang="zh-CN" altLang="en-US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280670">
              <a:lnSpc>
                <a:spcPct val="130000"/>
              </a:lnSpc>
              <a:buNone/>
            </a:pPr>
            <a:r>
              <a:rPr lang="zh-CN" altLang="en-US" sz="2600" b="1" u="sng" dirty="0"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en-US" sz="26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一杯天过午，木香花湿雨沉沉。</a:t>
            </a:r>
            <a:r>
              <a:rPr lang="zh-CN" altLang="en-US" sz="26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Calibri" panose="020F0502020204030204" pitchFamily="34" charset="0"/>
              </a:rPr>
              <a:t> </a:t>
            </a:r>
            <a:endParaRPr lang="zh-CN" altLang="en-US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280670">
              <a:lnSpc>
                <a:spcPct val="130000"/>
              </a:lnSpc>
            </a:pPr>
            <a:r>
              <a:rPr lang="zh-CN" altLang="en-US" sz="26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我想念昆明的雨。</a:t>
            </a:r>
            <a:r>
              <a:rPr lang="zh-CN" altLang="en-US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38EB44F-DBBA-1445-84BE-E7206B9BCA46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42449"/>
            <a:ext cx="10833100" cy="5213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给加点的字注音，根据拼音写出相应的汉字。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绿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釉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密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匝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匝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饱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</a:t>
            </a:r>
            <a:r>
              <a:rPr lang="en-US" altLang="zh-CN" sz="3200" b="1" dirty="0" err="1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    </a:t>
            </a:r>
            <a:r>
              <a:rPr lang="en-US" altLang="zh-CN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 err="1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</a:t>
            </a:r>
            <a:r>
              <a:rPr lang="en-US" altLang="zh-CN" sz="3200" b="1" dirty="0" err="1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ī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透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依次填入文中横线处的词语，全都正确的一项是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．但是 年华 清酒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．所以 莲花 清酒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．但是 莲花 浊酒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．所以 年华 浊酒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e93f4"/>
          <p:cNvSpPr/>
          <p:nvPr/>
        </p:nvSpPr>
        <p:spPr>
          <a:xfrm>
            <a:off x="9845040" y="3040921"/>
            <a:ext cx="141135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A_7fd1b"/>
          <p:cNvSpPr/>
          <p:nvPr/>
        </p:nvSpPr>
        <p:spPr>
          <a:xfrm>
            <a:off x="5050790" y="2406937"/>
            <a:ext cx="11192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湿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dc95a"/>
          <p:cNvSpPr/>
          <p:nvPr/>
        </p:nvSpPr>
        <p:spPr>
          <a:xfrm>
            <a:off x="2252028" y="2406937"/>
            <a:ext cx="11192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涨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b9919"/>
          <p:cNvSpPr/>
          <p:nvPr/>
        </p:nvSpPr>
        <p:spPr>
          <a:xfrm>
            <a:off x="5621528" y="1772953"/>
            <a:ext cx="109702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d7a44"/>
          <p:cNvSpPr/>
          <p:nvPr/>
        </p:nvSpPr>
        <p:spPr>
          <a:xfrm>
            <a:off x="1989358" y="1772953"/>
            <a:ext cx="134467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ò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4372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76CCD8F-693D-48A6-5224-6CD7366F2B1B}"/>
              </a:ext>
            </a:extLst>
          </p:cNvPr>
          <p:cNvSpPr txBox="1">
            <a:spLocks noChangeAspect="1"/>
          </p:cNvSpPr>
          <p:nvPr/>
        </p:nvSpPr>
        <p:spPr>
          <a:xfrm>
            <a:off x="617486" y="1352165"/>
            <a:ext cx="10957027" cy="4573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“四十年后，我还忘不了那天的情味”中“那天的情味”</a:t>
            </a:r>
            <a:r>
              <a:rPr lang="zh-CN" altLang="en-US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</a:t>
            </a:r>
            <a:r>
              <a:rPr lang="en-US" altLang="zh-CN" sz="32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</a:t>
            </a:r>
            <a:r>
              <a:rPr lang="zh-CN" altLang="en-US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en-US" altLang="zh-CN" sz="3200" b="1" dirty="0" smtClean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</a:t>
            </a:r>
            <a:r>
              <a:rPr lang="zh-CN" altLang="en-US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 </a:t>
            </a:r>
            <a:endParaRPr lang="zh-CN" altLang="en-US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en-US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结合全文，说说选段结尾处“我想念昆明的雨”这句话有什么作用</a:t>
            </a:r>
            <a:r>
              <a:rPr lang="zh-CN" altLang="en-US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</a:t>
            </a:r>
            <a:endParaRPr lang="zh-CN" altLang="en-US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17485" y="1977790"/>
            <a:ext cx="10957027" cy="13726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32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雨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引起的淡淡之乡愁，也有雨中美景令人陶醉之闲适、幽静、恬淡之感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17486" y="4503753"/>
            <a:ext cx="10957027" cy="13726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从内容上看深化主题，表达作者对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昆明的雨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的想念之情；从结构上看，照应前文内容，收束全文，使结构更加完整。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4251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BF5B06B-EACE-83A1-BF61-18E3D98B58EB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37975"/>
            <a:ext cx="10912782" cy="26530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文学常识填空。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280670">
              <a:lnSpc>
                <a:spcPct val="130000"/>
              </a:lnSpc>
            </a:pP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《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昆明的雨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选自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，作者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江苏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</a:pP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人，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家。代表作有小说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》《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等。</a:t>
            </a:r>
            <a:r>
              <a:rPr lang="zh-CN" altLang="en-US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b5df7"/>
          <p:cNvSpPr/>
          <p:nvPr/>
        </p:nvSpPr>
        <p:spPr>
          <a:xfrm>
            <a:off x="1308613" y="4032668"/>
            <a:ext cx="2343214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大淖纪事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7" name="A_8cfbb"/>
          <p:cNvSpPr/>
          <p:nvPr/>
        </p:nvSpPr>
        <p:spPr>
          <a:xfrm>
            <a:off x="7577836" y="3402463"/>
            <a:ext cx="152723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受戒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A_fa94b"/>
          <p:cNvSpPr/>
          <p:nvPr/>
        </p:nvSpPr>
        <p:spPr>
          <a:xfrm>
            <a:off x="2504440" y="3402463"/>
            <a:ext cx="111925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作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94261"/>
          <p:cNvSpPr/>
          <p:nvPr/>
        </p:nvSpPr>
        <p:spPr>
          <a:xfrm>
            <a:off x="669290" y="3402463"/>
            <a:ext cx="152723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高邮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8ddce"/>
          <p:cNvSpPr/>
          <p:nvPr/>
        </p:nvSpPr>
        <p:spPr>
          <a:xfrm>
            <a:off x="8701723" y="2768479"/>
            <a:ext cx="193522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汪曾祺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e863b"/>
          <p:cNvSpPr/>
          <p:nvPr/>
        </p:nvSpPr>
        <p:spPr>
          <a:xfrm>
            <a:off x="4826635" y="2768479"/>
            <a:ext cx="275120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汪曾祺全集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8536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E69291C-D8F5-1E32-7488-14F7C8D7F2EE}"/>
              </a:ext>
            </a:extLst>
          </p:cNvPr>
          <p:cNvSpPr txBox="1">
            <a:spLocks noChangeAspect="1"/>
          </p:cNvSpPr>
          <p:nvPr/>
        </p:nvSpPr>
        <p:spPr>
          <a:xfrm>
            <a:off x="856431" y="1601270"/>
            <a:ext cx="10833100" cy="39333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八年级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班决定开展以“雨”为主题的专题学习活动，请完成下列题目。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32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［活动一：对联大比拼］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在对联交流活动中，某同学拟了上联，请你运用对仗的知识写出下联。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上联：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绵绵春雨润万物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下联：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</a:t>
            </a:r>
            <a:r>
              <a:rPr lang="en-US" altLang="zh-CN" sz="3200" b="1" u="sng" dirty="0" smtClean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9cca6"/>
          <p:cNvSpPr/>
          <p:nvPr/>
        </p:nvSpPr>
        <p:spPr>
          <a:xfrm>
            <a:off x="2070234" y="4867710"/>
            <a:ext cx="4689538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示例：皑皑瑞雪兆丰年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873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0B4C881-4148-DBA4-8499-0D00FB49A699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2711"/>
            <a:ext cx="10833100" cy="32335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32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［活动二：名著大观园］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雨，作家笔下的爱物。同样是对雨的刻画，但表达的主题思想却各有不同。“雨”让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作家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</a:pP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触景生情，她在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中写下了“母亲啊！你是荷叶，我是红莲，心中的雨点来了，除了你，谁是我在无遮拦天空下的荫蔽？”赞美了母爱的博大。</a:t>
            </a:r>
            <a:r>
              <a:rPr lang="zh-CN" altLang="en-US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04a4b"/>
          <p:cNvSpPr/>
          <p:nvPr/>
        </p:nvSpPr>
        <p:spPr>
          <a:xfrm>
            <a:off x="5346261" y="3367199"/>
            <a:ext cx="2751200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荷叶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母亲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06478"/>
          <p:cNvSpPr/>
          <p:nvPr/>
        </p:nvSpPr>
        <p:spPr>
          <a:xfrm>
            <a:off x="721997" y="3367199"/>
            <a:ext cx="152723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冰心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3506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EB1CED4-E10A-85EE-7449-554117CD0FA9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42449"/>
            <a:ext cx="10833100" cy="5213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 sz="32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［活动三：诗词妙赏析］</a:t>
            </a:r>
            <a:r>
              <a:rPr lang="zh-CN" altLang="en-US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请你写出两句写雨景、抒雨情的古诗名句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要注明作者和题目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，并选一句作简要赏析。</a:t>
            </a:r>
            <a:endParaRPr lang="zh-CN" altLang="en-US" sz="3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名句</a:t>
            </a:r>
            <a:r>
              <a:rPr lang="zh-CN" altLang="en-US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</a:t>
            </a: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</a:t>
            </a:r>
            <a:endParaRPr lang="en-US" altLang="zh-CN" sz="3200" dirty="0" smtClean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</a:pPr>
            <a:r>
              <a:rPr lang="zh-CN" altLang="en-US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赏析：</a:t>
            </a:r>
            <a:r>
              <a:rPr lang="en-US" altLang="zh-CN" sz="32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</a:t>
            </a:r>
          </a:p>
          <a:p>
            <a:pPr marL="0" marR="0">
              <a:lnSpc>
                <a:spcPct val="130000"/>
              </a:lnSpc>
            </a:pPr>
            <a:r>
              <a:rPr lang="en-US" altLang="zh-CN" sz="32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</a:t>
            </a:r>
            <a:endParaRPr lang="en-US" altLang="zh-CN" sz="3200" b="1" dirty="0" smtClean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2304769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</a:t>
            </a:r>
            <a:r>
              <a:rPr lang="zh-CN" altLang="en-US" sz="32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示例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：名句：春潮带雨晚来急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韦应物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滁州西涧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好雨知时节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杜甫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春夜喜雨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79450" y="3573285"/>
            <a:ext cx="108331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</a:t>
            </a:r>
            <a:r>
              <a:rPr lang="zh-CN" altLang="en-US" sz="32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赏析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春潮带雨晚来急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这句诗描绘出了一幅春水突涨的画面：晚春时节，滁州西涧，草木茂盛，黄鹂时鸣，一场大雨突然而来，涧中水位猛涨。一个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急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字既写出了雨来得快而大，又借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潮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字暗示环境的偏僻幽深。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5220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5B89CEC6-3F4F-41A4-9503-93C638186164}" vid="{7155217A-5BAE-4FA4-AAD2-46644F8B138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475</TotalTime>
  <Words>2107</Words>
  <Application>Microsoft Office PowerPoint</Application>
  <PresentationFormat>宽屏</PresentationFormat>
  <Paragraphs>85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0" baseType="lpstr">
      <vt:lpstr>等线</vt:lpstr>
      <vt:lpstr>等线 Light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23</cp:revision>
  <dcterms:created xsi:type="dcterms:W3CDTF">2025-07-27T01:04:36Z</dcterms:created>
  <dcterms:modified xsi:type="dcterms:W3CDTF">2025-07-30T09:12:25Z</dcterms:modified>
</cp:coreProperties>
</file>