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8" r:id="rId4"/>
    <p:sldId id="257" r:id="rId5"/>
    <p:sldId id="875" r:id="rId6"/>
    <p:sldId id="876" r:id="rId7"/>
    <p:sldId id="877" r:id="rId8"/>
    <p:sldId id="878" r:id="rId9"/>
    <p:sldId id="879" r:id="rId10"/>
    <p:sldId id="259" r:id="rId11"/>
    <p:sldId id="880" r:id="rId12"/>
    <p:sldId id="881" r:id="rId13"/>
    <p:sldId id="882" r:id="rId14"/>
    <p:sldId id="883" r:id="rId15"/>
    <p:sldId id="884" r:id="rId16"/>
    <p:sldId id="885" r:id="rId17"/>
    <p:sldId id="886" r:id="rId18"/>
    <p:sldId id="887" r:id="rId19"/>
    <p:sldId id="873"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8" autoAdjust="0"/>
    <p:restoredTop sz="94660"/>
  </p:normalViewPr>
  <p:slideViewPr>
    <p:cSldViewPr snapToGrid="0" showGuides="1">
      <p:cViewPr varScale="1">
        <p:scale>
          <a:sx n="68" d="100"/>
          <a:sy n="68" d="100"/>
        </p:scale>
        <p:origin x="816" y="72"/>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 Target="../slides/slide2.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p:cNvGrpSpPr/>
          <p:nvPr userDrawn="1"/>
        </p:nvGrpSpPr>
        <p:grpSpPr>
          <a:xfrm>
            <a:off x="367547" y="112121"/>
            <a:ext cx="353339" cy="381476"/>
            <a:chOff x="260576" y="210565"/>
            <a:chExt cx="303410" cy="327571"/>
          </a:xfrm>
        </p:grpSpPr>
        <p:sp>
          <p:nvSpPr>
            <p:cNvPr id="8" name="等腰三角形 7"/>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p:cNvCxnSpPr/>
          <p:nvPr userDrawn="1"/>
        </p:nvCxnSpPr>
        <p:spPr>
          <a:xfrm>
            <a:off x="336000" y="601591"/>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3" action="ppaction://hlinksldjump"/>
          </p:cNvPr>
          <p:cNvSpPr txBox="1"/>
          <p:nvPr userDrawn="1"/>
        </p:nvSpPr>
        <p:spPr>
          <a:xfrm>
            <a:off x="10587745" y="182462"/>
            <a:ext cx="1287470" cy="369332"/>
          </a:xfrm>
          <a:prstGeom prst="rect">
            <a:avLst/>
          </a:prstGeom>
          <a:solidFill>
            <a:schemeClr val="bg1"/>
          </a:solidFill>
          <a:ln>
            <a:noFill/>
          </a:ln>
        </p:spPr>
        <p:txBody>
          <a:bodyPr wrap="square" rtlCol="0">
            <a:spAutoFit/>
          </a:bodyPr>
          <a:lstStyle/>
          <a:p>
            <a:pPr algn="ctr"/>
            <a:r>
              <a:rPr lang="zh-CN" altLang="en-US" sz="1800" b="1" baseline="0" dirty="0">
                <a:solidFill>
                  <a:srgbClr val="C00000"/>
                </a:solidFill>
              </a:rPr>
              <a:t>返回目录</a:t>
            </a:r>
            <a:endParaRPr lang="zh-CN" altLang="en-US" sz="1800" b="1" baseline="0" dirty="0">
              <a:solidFill>
                <a:srgbClr val="C00000"/>
              </a:solidFill>
            </a:endParaRPr>
          </a:p>
        </p:txBody>
      </p:sp>
      <p:sp>
        <p:nvSpPr>
          <p:cNvPr id="2" name="TextBox 7"/>
          <p:cNvSpPr txBox="1"/>
          <p:nvPr userDrawn="1"/>
        </p:nvSpPr>
        <p:spPr>
          <a:xfrm>
            <a:off x="839819" y="79639"/>
            <a:ext cx="9384836" cy="523220"/>
          </a:xfrm>
          <a:prstGeom prst="rect">
            <a:avLst/>
          </a:prstGeom>
          <a:noFill/>
        </p:spPr>
        <p:txBody>
          <a:bodyPr wrap="square" rtlCol="0">
            <a:spAutoFit/>
          </a:bodyPr>
          <a:lstStyle/>
          <a:p>
            <a:r>
              <a:rPr lang="en-US" altLang="zh-CN"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22*</a:t>
            </a:r>
            <a:r>
              <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　梦回繁华</a:t>
            </a:r>
            <a:endPar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png"/><Relationship Id="rId2" Type="http://schemas.openxmlformats.org/officeDocument/2006/relationships/slide" Target="slide9.xml"/><Relationship Id="rId1" Type="http://schemas.openxmlformats.org/officeDocument/2006/relationships/slide" Target="slide3.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4.wdp"/><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microsoft.com/office/2007/relationships/hdphoto" Target="../media/image7.wdp"/><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223788" y="821515"/>
            <a:ext cx="11744425" cy="5332963"/>
            <a:chOff x="223788" y="821515"/>
            <a:chExt cx="11744425" cy="5332963"/>
          </a:xfrm>
        </p:grpSpPr>
        <p:grpSp>
          <p:nvGrpSpPr>
            <p:cNvPr id="5" name="组合 4"/>
            <p:cNvGrpSpPr/>
            <p:nvPr/>
          </p:nvGrpSpPr>
          <p:grpSpPr>
            <a:xfrm>
              <a:off x="223788" y="821515"/>
              <a:ext cx="11744425" cy="5332963"/>
              <a:chOff x="223788" y="561261"/>
              <a:chExt cx="11744425" cy="5332963"/>
            </a:xfrm>
          </p:grpSpPr>
          <p:sp>
            <p:nvSpPr>
              <p:cNvPr id="13" name="矩形 12"/>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Freeform 6"/>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p>
            </p:txBody>
          </p:sp>
        </p:gr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7" name="组合 6"/>
            <p:cNvGrpSpPr/>
            <p:nvPr/>
          </p:nvGrpSpPr>
          <p:grpSpPr>
            <a:xfrm>
              <a:off x="8923445" y="4639752"/>
              <a:ext cx="2931807" cy="1479810"/>
              <a:chOff x="8823593" y="4714359"/>
              <a:chExt cx="2931807" cy="1479810"/>
            </a:xfrm>
          </p:grpSpPr>
          <p:grpSp>
            <p:nvGrpSpPr>
              <p:cNvPr id="8" name="组合 7"/>
              <p:cNvGrpSpPr/>
              <p:nvPr/>
            </p:nvGrpSpPr>
            <p:grpSpPr>
              <a:xfrm>
                <a:off x="8823593" y="4714359"/>
                <a:ext cx="2931807" cy="1479810"/>
                <a:chOff x="8738249" y="4823543"/>
                <a:chExt cx="2931807" cy="1479810"/>
              </a:xfrm>
            </p:grpSpPr>
            <p:sp>
              <p:nvSpPr>
                <p:cNvPr id="10" name="矩形: 圆角 9"/>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11" name="文本框 10"/>
                <p:cNvSpPr txBox="1"/>
                <p:nvPr/>
              </p:nvSpPr>
              <p:spPr>
                <a:xfrm>
                  <a:off x="9515059" y="4873419"/>
                  <a:ext cx="1409360" cy="738664"/>
                </a:xfrm>
                <a:prstGeom prst="rect">
                  <a:avLst/>
                </a:prstGeom>
                <a:noFill/>
              </p:spPr>
              <p:txBody>
                <a:bodyPr wrap="none" rtlCol="0">
                  <a:spAutoFit/>
                </a:bodyPr>
                <a:lstStyle/>
                <a:p>
                  <a:pPr algn="l"/>
                  <a:r>
                    <a:rPr lang="zh-CN" altLang="en-US" sz="4200" b="1" dirty="0">
                      <a:ea typeface="微软雅黑" panose="020B0503020204020204" pitchFamily="34" charset="-122"/>
                      <a:sym typeface="Times New Roman" panose="02020603050405020304" pitchFamily="18" charset="0"/>
                    </a:rPr>
                    <a:t>语 文</a:t>
                  </a:r>
                  <a:endParaRPr lang="zh-CN" altLang="en-US" sz="4200" b="1" dirty="0">
                    <a:ea typeface="微软雅黑" panose="020B0503020204020204" pitchFamily="34" charset="-122"/>
                    <a:sym typeface="Times New Roman" panose="02020603050405020304" pitchFamily="18" charset="0"/>
                  </a:endParaRPr>
                </a:p>
              </p:txBody>
            </p:sp>
            <p:sp>
              <p:nvSpPr>
                <p:cNvPr id="12" name="文本框 11"/>
                <p:cNvSpPr txBox="1"/>
                <p:nvPr/>
              </p:nvSpPr>
              <p:spPr>
                <a:xfrm>
                  <a:off x="8738249" y="5595467"/>
                  <a:ext cx="2931807" cy="707886"/>
                </a:xfrm>
                <a:prstGeom prst="rect">
                  <a:avLst/>
                </a:prstGeom>
                <a:noFill/>
              </p:spPr>
              <p:txBody>
                <a:bodyPr wrap="square" rtlCol="0">
                  <a:spAutoFit/>
                </a:bodyPr>
                <a:lstStyle/>
                <a:p>
                  <a:pPr algn="ctr"/>
                  <a:r>
                    <a:rPr lang="zh-CN" altLang="en-US" sz="2000" b="1" spc="300" dirty="0">
                      <a:cs typeface="Times New Roman" panose="02020603050405020304" pitchFamily="18" charset="0"/>
                      <a:sym typeface="Times New Roman" panose="02020603050405020304" pitchFamily="18" charset="0"/>
                    </a:rPr>
                    <a:t>八年级 上册 </a:t>
                  </a:r>
                  <a:endParaRPr lang="en-US" altLang="zh-CN" sz="2000" b="1" spc="300" dirty="0">
                    <a:cs typeface="Times New Roman" panose="02020603050405020304" pitchFamily="18" charset="0"/>
                    <a:sym typeface="Times New Roman" panose="02020603050405020304" pitchFamily="18" charset="0"/>
                  </a:endParaRPr>
                </a:p>
                <a:p>
                  <a:pPr algn="ctr"/>
                  <a:r>
                    <a:rPr lang="zh-CN" altLang="en-US" sz="2000" b="1" spc="300" dirty="0">
                      <a:cs typeface="Times New Roman" panose="02020603050405020304" pitchFamily="18" charset="0"/>
                      <a:sym typeface="Times New Roman" panose="02020603050405020304" pitchFamily="18" charset="0"/>
                    </a:rPr>
                    <a:t>人教版</a:t>
                  </a:r>
                  <a:endParaRPr lang="zh-CN" altLang="en-US" sz="2000" b="1" spc="300" dirty="0">
                    <a:cs typeface="Times New Roman" panose="02020603050405020304" pitchFamily="18" charset="0"/>
                    <a:sym typeface="Times New Roman" panose="02020603050405020304" pitchFamily="18" charset="0"/>
                  </a:endParaRPr>
                </a:p>
              </p:txBody>
            </p:sp>
          </p:grpSp>
          <p:cxnSp>
            <p:nvCxnSpPr>
              <p:cNvPr id="9" name="直接连接符 8"/>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a:spLocks noChangeAspect="1"/>
          </p:cNvSpPr>
          <p:nvPr/>
        </p:nvSpPr>
        <p:spPr>
          <a:xfrm>
            <a:off x="679450" y="1362536"/>
            <a:ext cx="10833100" cy="4513928"/>
          </a:xfrm>
          <a:prstGeom prst="rect">
            <a:avLst/>
          </a:prstGeom>
          <a:noFill/>
        </p:spPr>
        <p:txBody>
          <a:bodyPr wrap="square">
            <a:spAutoFit/>
          </a:bodyPr>
          <a:lstStyle/>
          <a:p>
            <a:pPr marL="0" marR="0" indent="701040">
              <a:lnSpc>
                <a:spcPct val="130000"/>
              </a:lnSpc>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③</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魏晋时期是政治经济最为混乱的年代，但在精神上却是极自由解放的时期。最有名的竹林七贤，主张道家的自然主义思想，抨击虚伪的儒家名教，以蔑视朝廷，不入仕途为潇洒超脱之举。表现在装束上则是袒胸露臂，披发跣足，以示不拘礼法。</a:t>
            </a:r>
            <a:r>
              <a:rPr lang="en-US" altLang="zh-CN" sz="3200" b="1" dirty="0">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晋记</a:t>
            </a:r>
            <a:r>
              <a:rPr lang="en-US" altLang="zh-CN" sz="3200" b="1" dirty="0">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载：</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谢鲲与王澄之徒摹竹林诸人，散首披发。</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这种人格上的自然主义和个性主义摆脱了汉代儒教的礼法束缚，直接展示人格个性之美。</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a:spLocks noChangeAspect="1"/>
          </p:cNvSpPr>
          <p:nvPr/>
        </p:nvSpPr>
        <p:spPr>
          <a:xfrm>
            <a:off x="425757" y="726738"/>
            <a:ext cx="11340485" cy="5794279"/>
          </a:xfrm>
          <a:prstGeom prst="rect">
            <a:avLst/>
          </a:prstGeom>
          <a:noFill/>
        </p:spPr>
        <p:txBody>
          <a:bodyPr wrap="square">
            <a:spAutoFit/>
          </a:bodyPr>
          <a:lstStyle/>
          <a:p>
            <a:pPr marL="0" marR="0" indent="701040">
              <a:lnSpc>
                <a:spcPct val="130000"/>
              </a:lnSpc>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④</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如果说魏晋南北朝时期是一种内在精神的释放，那么，唐朝的服饰则是对美的大胆追求。其服饰色彩之华丽，女子衣装之开放是历代没有的。唐代出现追随时尚的潮流，其石榴裙流行时间最长，</a:t>
            </a:r>
            <a:r>
              <a:rPr lang="en-US" altLang="zh-CN" sz="3200" b="1" dirty="0">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燕京五月歌</a:t>
            </a:r>
            <a:r>
              <a:rPr lang="en-US" altLang="zh-CN" sz="3200" b="1" dirty="0">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中</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石榴花，发街欲焚，蟠枝屈条皆崩云，千门万户买不尽，剩将儿女染红裙。</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安乐公主的百鸟裙为中国织绣史上的名作，官家女子竞相效仿，致使山林奇禽异兽扫地无遗，充分显示了当时时尚的感召力之大。服饰风格是与现实分不开的，唐朝前期经济繁荣，手工艺发达，对外交流频繁，博采众长，首都长安堪称中国古代的</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巴黎</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a:spLocks noChangeAspect="1"/>
          </p:cNvSpPr>
          <p:nvPr/>
        </p:nvSpPr>
        <p:spPr>
          <a:xfrm>
            <a:off x="502469" y="701618"/>
            <a:ext cx="10833100" cy="5641609"/>
          </a:xfrm>
          <a:prstGeom prst="rect">
            <a:avLst/>
          </a:prstGeom>
          <a:noFill/>
        </p:spPr>
        <p:txBody>
          <a:bodyPr wrap="square">
            <a:spAutoFit/>
          </a:bodyPr>
          <a:lstStyle/>
          <a:p>
            <a:pPr marL="0" marR="0" indent="701040">
              <a:lnSpc>
                <a:spcPct val="130000"/>
              </a:lnSpc>
              <a:buNone/>
            </a:pP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⑤</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到了唐代后期，服饰审美中那种真率奔放的阳刚之气不得不让位于细腻含蓄的阴柔之韵，此种审美倾向的转变，是与当时唐朝由盛转衰的经济状况密切相关的。</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701040">
              <a:lnSpc>
                <a:spcPct val="130000"/>
              </a:lnSpc>
            </a:pP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⑥</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宋朝受程朱理学的影响，服饰以纯朴淡雅为美。明代是中国古代服装发展史上最鼎盛的朝代，服饰华丽异常。这是因为明朝已进入封建社会后期，封建意识趋向于追求粉饰太平和吉祥祝福。此外，明代中期南部出现了资本主义萌芽，发达的手工业和频繁的对外交流，使其服饰从质料到色彩到图案都追求艳丽，形成了奢华的风气。到了封建社会末期，西洋文化逐渐向东渗透，留学生脱长袍马褂，变西装革履，也与当时所处社会的意识形态有密切联系。</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a:spLocks noChangeAspect="1"/>
          </p:cNvSpPr>
          <p:nvPr/>
        </p:nvSpPr>
        <p:spPr>
          <a:xfrm>
            <a:off x="679450" y="1682623"/>
            <a:ext cx="10833100" cy="3873753"/>
          </a:xfrm>
          <a:prstGeom prst="rect">
            <a:avLst/>
          </a:prstGeom>
          <a:noFill/>
        </p:spPr>
        <p:txBody>
          <a:bodyPr wrap="square">
            <a:spAutoFit/>
          </a:bodyPr>
          <a:lstStyle/>
          <a:p>
            <a:pPr marL="0" marR="0" indent="701040">
              <a:lnSpc>
                <a:spcPct val="130000"/>
              </a:lnSpc>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⑦</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在中国古代，等级制度森严。为巩固自身地位，统治阶级把服饰的装饰功能提高到突出地位，服装除能蔽体之外，还被当作分贵贱、别等级的工具，是阶级社会的形象代言人。唐贞观年间曾两次下诏颁布服饰颜色和佩带的规定。在清朝，官服对于黄色亦有禁例。</a:t>
            </a:r>
            <a:r>
              <a:rPr lang="zh-CN" altLang="en-US" sz="32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如皇太子用杏黄色，皇子用金黄色，而下属各王等官职不经赏赐是</a:t>
            </a:r>
            <a:r>
              <a:rPr lang="zh-CN" altLang="en-US" sz="3200" b="1" u="sng" spc="-2000" dirty="0">
                <a:solidFill>
                  <a:srgbClr val="000000"/>
                </a:solidFill>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绝</a:t>
            </a:r>
            <a:r>
              <a:rPr lang="zh-CN" altLang="en-US" sz="3200" b="1" u="sng" baseline="-25000" dirty="0">
                <a:solidFill>
                  <a:srgbClr val="000000"/>
                </a:solidFill>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a:t>
            </a:r>
            <a:r>
              <a:rPr lang="zh-CN" altLang="en-US" sz="3200" b="1" u="sng" spc="-2000" dirty="0">
                <a:solidFill>
                  <a:srgbClr val="000000"/>
                </a:solidFill>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不</a:t>
            </a:r>
            <a:r>
              <a:rPr lang="zh-CN" altLang="en-US" sz="3200" b="1" u="sng" baseline="-25000" dirty="0">
                <a:solidFill>
                  <a:srgbClr val="000000"/>
                </a:solidFill>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a:t>
            </a:r>
            <a:r>
              <a:rPr lang="zh-CN" altLang="en-US" sz="3200" b="1" u="sng" spc="-2000" dirty="0">
                <a:solidFill>
                  <a:srgbClr val="000000"/>
                </a:solidFill>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能</a:t>
            </a:r>
            <a:r>
              <a:rPr lang="zh-CN" altLang="en-US" sz="3200" b="1" u="sng" baseline="-25000" dirty="0">
                <a:solidFill>
                  <a:srgbClr val="000000"/>
                </a:solidFill>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a:t>
            </a:r>
            <a:r>
              <a:rPr lang="zh-CN" altLang="en-US" sz="32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用黄色的。</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a:spLocks noChangeAspect="1"/>
          </p:cNvSpPr>
          <p:nvPr/>
        </p:nvSpPr>
        <p:spPr>
          <a:xfrm>
            <a:off x="521622" y="1492123"/>
            <a:ext cx="11148756" cy="3873753"/>
          </a:xfrm>
          <a:prstGeom prst="rect">
            <a:avLst/>
          </a:prstGeom>
          <a:noFill/>
        </p:spPr>
        <p:txBody>
          <a:bodyPr wrap="square">
            <a:spAutoFit/>
          </a:bodyPr>
          <a:lstStyle/>
          <a:p>
            <a:pPr marL="0" marR="0" indent="701040">
              <a:lnSpc>
                <a:spcPct val="130000"/>
              </a:lnSpc>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⑧</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纵观中国古代服饰的发展，我们可以清晰看到中国古人审美意识对服装的影响，服装从最早的遮羞蔽体功能，经过岁月的流逝与历史的演变，从等级制度的代言人，到后来标榜个性的象征物，走过了漫长的岁月，而审美意识贯穿其中。今天，我们只有紧抓时尚脉搏，吸收传统文化之精华，了解现代人之审美情结，才能设计出中国民族服装的时尚精品。</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a:spLocks noChangeAspect="1"/>
          </p:cNvSpPr>
          <p:nvPr/>
        </p:nvSpPr>
        <p:spPr>
          <a:xfrm>
            <a:off x="433131" y="1381662"/>
            <a:ext cx="11325737" cy="4573560"/>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文章以</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为顺序，说明了中国古代服饰发展的演变过程。</a:t>
            </a:r>
            <a:r>
              <a:rPr lang="zh-CN" altLang="en-US"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各个朝代的服饰有各自的审美意识追求。阅读全文，完成下列填空。</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魏晋时期：</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个性解放</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唐朝前期：</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en-US" altLang="zh-CN" sz="3200" b="1" u="sng" dirty="0" smtClean="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en-US" altLang="zh-CN" sz="3200" b="1" u="sng" dirty="0" smtClean="0">
                <a:solidFill>
                  <a:schemeClr val="bg1"/>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_</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宋朝：</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en-US" altLang="zh-CN" sz="3200" b="1" u="sng" dirty="0" smtClean="0">
                <a:solidFill>
                  <a:schemeClr val="bg1"/>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_</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明朝：</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en-US" altLang="zh-CN" sz="3200" b="1" u="sng" dirty="0" smtClean="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en-US" altLang="zh-CN" sz="3200" b="1" u="sng" dirty="0" smtClean="0">
                <a:solidFill>
                  <a:schemeClr val="bg1"/>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_</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A_c3993"/>
          <p:cNvSpPr/>
          <p:nvPr/>
        </p:nvSpPr>
        <p:spPr>
          <a:xfrm>
            <a:off x="2120009" y="5282086"/>
            <a:ext cx="7916926"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服饰华丽异常</a:t>
            </a:r>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追求粉饰太平和吉祥祝福</a:t>
            </a:r>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en-US" altLang="zh-CN" sz="3200" b="1">
                <a:solidFill>
                  <a:prstClr val="white"/>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endParaRPr lang="zh-CN" altLang="en-US"/>
          </a:p>
        </p:txBody>
      </p:sp>
      <p:sp>
        <p:nvSpPr>
          <p:cNvPr id="5" name="A_76e50"/>
          <p:cNvSpPr/>
          <p:nvPr/>
        </p:nvSpPr>
        <p:spPr>
          <a:xfrm>
            <a:off x="2120009" y="4648102"/>
            <a:ext cx="2241613"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纯朴淡雅</a:t>
            </a:r>
            <a:endParaRPr lang="zh-CN" altLang="en-US"/>
          </a:p>
        </p:txBody>
      </p:sp>
      <p:sp>
        <p:nvSpPr>
          <p:cNvPr id="4" name="A_a546b"/>
          <p:cNvSpPr/>
          <p:nvPr/>
        </p:nvSpPr>
        <p:spPr>
          <a:xfrm>
            <a:off x="2935984" y="4014118"/>
            <a:ext cx="8223313"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色彩华丽开放</a:t>
            </a:r>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对美的大胆追求、追求时尚</a:t>
            </a:r>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endParaRPr lang="zh-CN" altLang="en-US"/>
          </a:p>
        </p:txBody>
      </p:sp>
      <p:sp>
        <p:nvSpPr>
          <p:cNvPr id="2" name="A_f516b"/>
          <p:cNvSpPr/>
          <p:nvPr/>
        </p:nvSpPr>
        <p:spPr>
          <a:xfrm>
            <a:off x="2258121" y="1478182"/>
            <a:ext cx="1527239"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时间</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4" grpId="0" animBg="1"/>
      <p:bldP spid="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a:spLocks noChangeAspect="1"/>
          </p:cNvSpPr>
          <p:nvPr/>
        </p:nvSpPr>
        <p:spPr>
          <a:xfrm>
            <a:off x="679450" y="1042449"/>
            <a:ext cx="10833100" cy="5213735"/>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阅读③④两段，回答下列问题。</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第③段中引用</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晋记</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相关内容，意在说明什么</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第④段中着重介绍安乐公主的百鸟裙，运用了什么说明方法？有何作用</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2301792"/>
            <a:ext cx="10833100" cy="1313052"/>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说明竹林七贤服饰审美对后人的影响之深。突出魏晋时期服饰审美追求自然、个性解放。</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679450" y="4817915"/>
            <a:ext cx="10833100" cy="1313052"/>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运用举例子的说明方法，说明唐代人追求时尚，追求服饰色彩华丽的审美意识。</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a:spLocks noChangeAspect="1"/>
          </p:cNvSpPr>
          <p:nvPr/>
        </p:nvSpPr>
        <p:spPr>
          <a:xfrm>
            <a:off x="551118" y="1492123"/>
            <a:ext cx="11089763" cy="3933384"/>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7</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简要分析第⑦段画线句子中加点字“绝不能”的表达效果</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8</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唐代前期向后期转化的历史过程中，人们的审美倾向发生了怎样的变化</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551117" y="2104846"/>
            <a:ext cx="11089763" cy="1313052"/>
          </a:xfrm>
          <a:prstGeom prst="rect">
            <a:avLst/>
          </a:prstGeom>
        </p:spPr>
        <p:txBody>
          <a:bodyPr wrap="square">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绝不能</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语气坚决，不容置疑。突出强调清朝等级森严，黄色服饰只有皇室成员才能穿戴。</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551117" y="4632271"/>
            <a:ext cx="10833100" cy="675456"/>
          </a:xfrm>
          <a:prstGeom prst="rect">
            <a:avLst/>
          </a:prstGeom>
        </p:spPr>
        <p:txBody>
          <a:bodyPr wrap="none">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真率奔放的阳刚之气不得不让位于细腻含蓄的阴柔之韵。</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黑体" panose="02010609060101010101" pitchFamily="49" charset="-122"/>
                <a:ea typeface="黑体" panose="02010609060101010101" pitchFamily="49" charset="-122"/>
              </a:rPr>
              <a:t>谢谢观看</a:t>
            </a:r>
            <a:endParaRPr lang="zh-CN" altLang="en-US" sz="46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zoom dir="in"/>
      </p:transition>
    </mc:Choice>
    <mc:Fallback>
      <p:transition spd="slow">
        <p:zoom dir="in"/>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698759"/>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p:cNvSpPr txBox="1"/>
          <p:nvPr/>
        </p:nvSpPr>
        <p:spPr>
          <a:xfrm>
            <a:off x="272322" y="2662460"/>
            <a:ext cx="11647357" cy="615553"/>
          </a:xfrm>
          <a:prstGeom prst="rect">
            <a:avLst/>
          </a:prstGeom>
          <a:noFill/>
        </p:spPr>
        <p:txBody>
          <a:bodyPr vert="horz" wrap="square">
            <a:spAutoFit/>
          </a:bodyPr>
          <a:lstStyle/>
          <a:p>
            <a:pPr algn="ctr" fontAlgn="auto">
              <a:spcBef>
                <a:spcPts val="0"/>
              </a:spcBef>
              <a:spcAft>
                <a:spcPts val="0"/>
              </a:spcAft>
              <a:defRPr/>
            </a:pPr>
            <a:r>
              <a:rPr lang="en-US" altLang="zh-CN"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22*</a:t>
            </a:r>
            <a:r>
              <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梦回繁华</a:t>
            </a:r>
            <a:endPar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6" name="组合 5"/>
          <p:cNvGrpSpPr/>
          <p:nvPr/>
        </p:nvGrpSpPr>
        <p:grpSpPr>
          <a:xfrm>
            <a:off x="4706901" y="3751701"/>
            <a:ext cx="3044397" cy="640508"/>
            <a:chOff x="1145233" y="1930184"/>
            <a:chExt cx="3044397" cy="640508"/>
          </a:xfrm>
        </p:grpSpPr>
        <p:sp>
          <p:nvSpPr>
            <p:cNvPr id="7" name="矩形 6"/>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8" name="TextBox 18">
              <a:hlinkClick r:id="rId1" action="ppaction://hlinksldjump"/>
            </p:cNvPr>
            <p:cNvSpPr txBox="1"/>
            <p:nvPr/>
          </p:nvSpPr>
          <p:spPr>
            <a:xfrm>
              <a:off x="1865313" y="1986394"/>
              <a:ext cx="2324317"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基础过关</a:t>
              </a:r>
              <a:endPar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TextBox 10"/>
            <p:cNvSpPr txBox="1"/>
            <p:nvPr/>
          </p:nvSpPr>
          <p:spPr>
            <a:xfrm>
              <a:off x="1145233" y="1930184"/>
              <a:ext cx="550151"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01</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grpSp>
        <p:nvGrpSpPr>
          <p:cNvPr id="10" name="组合 9"/>
          <p:cNvGrpSpPr/>
          <p:nvPr/>
        </p:nvGrpSpPr>
        <p:grpSpPr>
          <a:xfrm>
            <a:off x="4706901" y="4704818"/>
            <a:ext cx="4476446" cy="640508"/>
            <a:chOff x="1145233" y="1930184"/>
            <a:chExt cx="4476446" cy="640508"/>
          </a:xfrm>
        </p:grpSpPr>
        <p:sp>
          <p:nvSpPr>
            <p:cNvPr id="11" name="矩形 10"/>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2" name="TextBox 18">
              <a:hlinkClick r:id="rId2" action="ppaction://hlinksldjump"/>
            </p:cNvPr>
            <p:cNvSpPr txBox="1"/>
            <p:nvPr/>
          </p:nvSpPr>
          <p:spPr>
            <a:xfrm>
              <a:off x="1865313" y="1986394"/>
              <a:ext cx="3756366"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能力提升</a:t>
              </a:r>
              <a:endPar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3" name="TextBox 10"/>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02</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sp>
        <p:nvSpPr>
          <p:cNvPr id="2" name="TextBox 14"/>
          <p:cNvSpPr txBox="1"/>
          <p:nvPr/>
        </p:nvSpPr>
        <p:spPr>
          <a:xfrm>
            <a:off x="272322" y="1792861"/>
            <a:ext cx="11647357" cy="800219"/>
          </a:xfrm>
          <a:prstGeom prst="rect">
            <a:avLst/>
          </a:prstGeom>
          <a:noFill/>
        </p:spPr>
        <p:txBody>
          <a:bodyPr vert="horz" wrap="square">
            <a:spAutoFit/>
          </a:bodyPr>
          <a:lstStyle/>
          <a:p>
            <a:pPr algn="ctr" fontAlgn="auto">
              <a:spcBef>
                <a:spcPts val="0"/>
              </a:spcBef>
              <a:spcAft>
                <a:spcPts val="0"/>
              </a:spcAft>
              <a:defRPr/>
            </a:pPr>
            <a:r>
              <a:rPr lang="zh-CN" altLang="en-US" sz="4600" b="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第五单元　文明印迹</a:t>
            </a:r>
            <a:endPar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2.jpeg"/>
          <p:cNvPicPr>
            <a:picLocks noChangeAspect="1"/>
          </p:cNvPicPr>
          <p:nvPr/>
        </p:nvPicPr>
        <p:blipFill>
          <a:blip r:embed="rId1">
            <a:extLst>
              <a:ext uri="{BEBA8EAE-BF5A-486C-A8C5-ECC9F3942E4B}">
                <a14:imgProps xmlns:a14="http://schemas.microsoft.com/office/drawing/2010/main">
                  <a14:imgLayer r:embed="rId2">
                    <a14:imgEffect>
                      <a14:saturation sat="200000"/>
                    </a14:imgEffect>
                  </a14:imgLayer>
                </a14:imgProps>
              </a:ext>
            </a:extLst>
          </a:blip>
          <a:stretch>
            <a:fillRect/>
          </a:stretch>
        </p:blipFill>
        <p:spPr>
          <a:xfrm>
            <a:off x="335482" y="678821"/>
            <a:ext cx="2353285" cy="513727"/>
          </a:xfrm>
          <a:prstGeom prst="rect">
            <a:avLst/>
          </a:prstGeom>
        </p:spPr>
      </p:pic>
      <p:sp>
        <p:nvSpPr>
          <p:cNvPr id="4" name="文本框 3"/>
          <p:cNvSpPr txBox="1">
            <a:spLocks noChangeAspect="1"/>
          </p:cNvSpPr>
          <p:nvPr/>
        </p:nvSpPr>
        <p:spPr>
          <a:xfrm>
            <a:off x="507466" y="1192548"/>
            <a:ext cx="11177068" cy="5210810"/>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请运用积累的知识，完成</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(1)~(4)</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题。</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280670">
              <a:lnSpc>
                <a:spcPct val="130000"/>
              </a:lnSpc>
            </a:pP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  张择端，主要活动于北宋末年至南宋初年，生</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z</a:t>
            </a:r>
            <a:r>
              <a:rPr lang="en-US" altLang="zh-CN" sz="3200" b="1" dirty="0" err="1">
                <a:effectLst/>
                <a:latin typeface="宋体" panose="02010600030101010101" pitchFamily="2" charset="-122"/>
                <a:ea typeface="宋体" panose="02010600030101010101" pitchFamily="2" charset="-122"/>
                <a:cs typeface="Times New Roman" panose="02020603050405020304" pitchFamily="18" charset="0"/>
              </a:rPr>
              <a:t>ú</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年不详，山东东武人，字正道，又字文友。幼读书，游学于</a:t>
            </a:r>
            <a:r>
              <a:rPr lang="zh-CN" altLang="en-US" sz="3200" b="1" spc="-2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汴</a:t>
            </a:r>
            <a:r>
              <a:rPr lang="zh-CN" altLang="en-US" sz="3200" b="1" baseline="-25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京，</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后习绘事</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spc="-2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徽</a:t>
            </a:r>
            <a:r>
              <a:rPr lang="zh-CN" altLang="en-US" sz="3200" b="1" baseline="-25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宗朝进入翰林。据张著题</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b</a:t>
            </a:r>
            <a:r>
              <a:rPr lang="en-US" altLang="zh-CN" sz="3200" b="1" dirty="0" err="1">
                <a:effectLst/>
                <a:latin typeface="宋体" panose="02010600030101010101" pitchFamily="2" charset="-122"/>
                <a:ea typeface="宋体" panose="02010600030101010101" pitchFamily="2" charset="-122"/>
                <a:cs typeface="Times New Roman" panose="02020603050405020304" pitchFamily="18" charset="0"/>
              </a:rPr>
              <a:t>á</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，他擅长界画，工舟车、市街、桥梁、城郭。除</a:t>
            </a:r>
            <a:r>
              <a:rPr lang="en-US" altLang="zh-CN" sz="3200" b="1" dirty="0">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清明上河图</a:t>
            </a:r>
            <a:r>
              <a:rPr lang="en-US" altLang="zh-CN" sz="3200" b="1" dirty="0">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外，</a:t>
            </a:r>
            <a:r>
              <a:rPr lang="zh-CN" altLang="en-US" sz="3200" b="1" u="sng" dirty="0">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en-US" altLang="zh-CN" sz="3200" b="1" dirty="0">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西湖争标图</a:t>
            </a:r>
            <a:r>
              <a:rPr lang="en-US" altLang="zh-CN" sz="3200" b="1" dirty="0">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相传为他所画。据后代文人</a:t>
            </a:r>
            <a:r>
              <a:rPr lang="zh-CN" alt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zh-CN" altLang="en-US" sz="3200" b="1" u="sng" dirty="0">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en-US" altLang="zh-CN" sz="3200" b="1" u="sng" dirty="0">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3200" b="1" u="sng" dirty="0">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a:t>
            </a:r>
            <a:r>
              <a:rPr lang="en-US" altLang="zh-CN" sz="32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a:t>
            </a:r>
            <a:r>
              <a:rPr lang="zh-CN" altLang="en-US" sz="32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清明上河图</a:t>
            </a:r>
            <a:r>
              <a:rPr lang="en-US" altLang="zh-CN" sz="32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a:t>
            </a:r>
            <a:r>
              <a:rPr lang="zh-CN" altLang="en-US" sz="32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可能作于政和至宣和年间</a:t>
            </a:r>
            <a:r>
              <a:rPr lang="en-US" altLang="zh-CN" sz="3200" b="1" u="sng" dirty="0">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u="sng" dirty="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1111</a:t>
            </a:r>
            <a:r>
              <a:rPr lang="en-US" altLang="zh-CN" sz="3200" b="1" u="sng" dirty="0">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en-US" altLang="zh-CN" sz="3200" b="1" u="sng" dirty="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1125</a:t>
            </a:r>
            <a:r>
              <a:rPr lang="en-US" altLang="zh-CN" sz="3200" b="1" u="sng" dirty="0">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。那正是北宋统治者在覆灭之前大造盛世假象，以此</a:t>
            </a:r>
            <a:r>
              <a:rPr lang="zh-CN" altLang="en-US" sz="3200" b="1" u="sng" dirty="0">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内忧外患的时期。</a:t>
            </a:r>
            <a:r>
              <a:rPr lang="zh-CN" altLang="en-US" sz="3200" b="1" dirty="0">
                <a:effectLst/>
                <a:latin typeface="Times New Roman" panose="02020603050405020304" pitchFamily="18" charset="0"/>
                <a:ea typeface="楷体" panose="02010609060101010101" pitchFamily="49" charset="-122"/>
                <a:cs typeface="Calibri" panose="020F0502020204030204" pitchFamily="34"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a:spLocks noChangeAspect="1"/>
          </p:cNvSpPr>
          <p:nvPr/>
        </p:nvSpPr>
        <p:spPr>
          <a:xfrm>
            <a:off x="679450" y="1682623"/>
            <a:ext cx="10833100" cy="3933384"/>
          </a:xfrm>
          <a:prstGeom prst="rect">
            <a:avLst/>
          </a:prstGeom>
          <a:noFill/>
        </p:spPr>
        <p:txBody>
          <a:bodyPr wrap="square">
            <a:spAutoFit/>
          </a:bodyPr>
          <a:lstStyle/>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给加点的字注音，根据拼音写出相应的汉字。</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生</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z</a:t>
            </a:r>
            <a:r>
              <a:rPr lang="en-US" altLang="zh-CN" sz="3200" b="1" dirty="0" err="1">
                <a:effectLst/>
                <a:latin typeface="宋体" panose="02010600030101010101" pitchFamily="2" charset="-122"/>
                <a:ea typeface="宋体" panose="02010600030101010101" pitchFamily="2" charset="-122"/>
                <a:cs typeface="Times New Roman" panose="02020603050405020304" pitchFamily="18" charset="0"/>
              </a:rPr>
              <a:t>ú</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smtClean="0">
                <a:solidFill>
                  <a:srgbClr val="FF0000"/>
                </a:solidFill>
                <a:effectLst/>
                <a:latin typeface="黑体" panose="02010609060101010101" pitchFamily="49" charset="-122"/>
                <a:ea typeface="黑体" panose="02010609060101010101" pitchFamily="49" charset="-122"/>
                <a:cs typeface="Times New Roman" panose="02020603050405020304" pitchFamily="18" charset="0"/>
              </a:rPr>
              <a:t>    </a:t>
            </a:r>
            <a:r>
              <a:rPr lang="zh-CN" alt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年  </a:t>
            </a:r>
            <a:r>
              <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rPr>
              <a:t>	</a:t>
            </a:r>
            <a:r>
              <a:rPr lang="zh-CN" altLang="en-US" sz="3200" b="1" spc="-2000" dirty="0" smtClean="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汴</a:t>
            </a:r>
            <a:r>
              <a:rPr lang="zh-CN" altLang="en-US" sz="3200" b="1" baseline="-250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    </a:t>
            </a:r>
            <a:r>
              <a:rPr lang="en-US" altLang="zh-CN"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京</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3200" b="1" spc="-20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徽</a:t>
            </a:r>
            <a:r>
              <a:rPr lang="zh-CN" altLang="en-US" sz="3200" b="1" baseline="-250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宗     </a:t>
            </a:r>
            <a:r>
              <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题</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b</a:t>
            </a:r>
            <a:r>
              <a:rPr lang="en-US" altLang="zh-CN" sz="3200" b="1" dirty="0" err="1">
                <a:effectLst/>
                <a:latin typeface="宋体" panose="02010600030101010101" pitchFamily="2" charset="-122"/>
                <a:ea typeface="宋体" panose="02010600030101010101" pitchFamily="2" charset="-122"/>
                <a:cs typeface="Times New Roman" panose="02020603050405020304" pitchFamily="18" charset="0"/>
              </a:rPr>
              <a:t>á</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smtClean="0">
                <a:solidFill>
                  <a:srgbClr val="FF0000"/>
                </a:solidFill>
                <a:effectLst/>
                <a:latin typeface="黑体" panose="02010609060101010101" pitchFamily="49" charset="-122"/>
                <a:ea typeface="黑体" panose="02010609060101010101" pitchFamily="49" charset="-122"/>
                <a:cs typeface="Times New Roman" panose="02020603050405020304" pitchFamily="18" charset="0"/>
              </a:rPr>
              <a:t>    </a:t>
            </a:r>
            <a:r>
              <a:rPr lang="zh-CN" alt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依次填入文中横线处的词语，全都正确的一项是</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smtClean="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．还是 考校 掩盖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．还有 考订 掩盖</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．还是 考订 遮蔽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．还有 考校 遮蔽</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7" name="A_d9a9f"/>
          <p:cNvSpPr/>
          <p:nvPr/>
        </p:nvSpPr>
        <p:spPr>
          <a:xfrm>
            <a:off x="9845040" y="3681095"/>
            <a:ext cx="1389125"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en-US"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6" name="A_dd2e0"/>
          <p:cNvSpPr/>
          <p:nvPr/>
        </p:nvSpPr>
        <p:spPr>
          <a:xfrm>
            <a:off x="5300028" y="3047111"/>
            <a:ext cx="11192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latin typeface="黑体" panose="02010609060101010101" pitchFamily="49" charset="-122"/>
                <a:ea typeface="黑体" panose="02010609060101010101" pitchFamily="49" charset="-122"/>
                <a:cs typeface="Times New Roman" panose="02020603050405020304" pitchFamily="18" charset="0"/>
              </a:rPr>
              <a:t>跋</a:t>
            </a:r>
            <a:r>
              <a:rPr lang="zh-CN" altLang="en-US"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b2a7f"/>
          <p:cNvSpPr/>
          <p:nvPr/>
        </p:nvSpPr>
        <p:spPr>
          <a:xfrm>
            <a:off x="1597978" y="3047111"/>
            <a:ext cx="136690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hu</a:t>
            </a:r>
            <a:r>
              <a:rPr lang="en-US" altLang="zh-CN" sz="3200" b="1">
                <a:solidFill>
                  <a:srgbClr val="FF0000"/>
                </a:solidFill>
                <a:latin typeface="宋体" panose="02010600030101010101" pitchFamily="2" charset="-122"/>
                <a:ea typeface="宋体" panose="02010600030101010101" pitchFamily="2" charset="-122"/>
                <a:cs typeface="Times New Roman" panose="02020603050405020304" pitchFamily="18" charset="0"/>
              </a:rPr>
              <a:t>ī</a:t>
            </a:r>
            <a:r>
              <a:rPr lang="zh-CN" altLang="en-US"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37c74"/>
          <p:cNvSpPr/>
          <p:nvPr/>
        </p:nvSpPr>
        <p:spPr>
          <a:xfrm>
            <a:off x="5255578" y="2413127"/>
            <a:ext cx="1479613" cy="57058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bi</a:t>
            </a:r>
            <a:r>
              <a:rPr lang="en-US" altLang="zh-CN" sz="3200" b="1">
                <a:solidFill>
                  <a:srgbClr val="FF0000"/>
                </a:solidFill>
                <a:latin typeface="宋体" panose="02010600030101010101" pitchFamily="2" charset="-122"/>
                <a:ea typeface="宋体" panose="02010600030101010101" pitchFamily="2" charset="-122"/>
                <a:cs typeface="Times New Roman" panose="02020603050405020304" pitchFamily="18" charset="0"/>
              </a:rPr>
              <a:t>à</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n</a:t>
            </a:r>
            <a:r>
              <a:rPr lang="zh-CN" altLang="en-US"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2" name="A_c589c"/>
          <p:cNvSpPr/>
          <p:nvPr/>
        </p:nvSpPr>
        <p:spPr>
          <a:xfrm>
            <a:off x="1597978" y="2413127"/>
            <a:ext cx="1119251" cy="57058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latin typeface="黑体" panose="02010609060101010101" pitchFamily="49" charset="-122"/>
                <a:ea typeface="黑体" panose="02010609060101010101" pitchFamily="49" charset="-122"/>
                <a:cs typeface="Times New Roman" panose="02020603050405020304" pitchFamily="18" charset="0"/>
              </a:rPr>
              <a:t>卒</a:t>
            </a:r>
            <a:r>
              <a:rPr lang="zh-CN" altLang="en-US"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5" grpId="0" animBg="1"/>
      <p:bldP spid="4" grpId="0" animBg="1"/>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a:spLocks noChangeAspect="1"/>
          </p:cNvSpPr>
          <p:nvPr/>
        </p:nvSpPr>
        <p:spPr>
          <a:xfrm>
            <a:off x="679450" y="1362536"/>
            <a:ext cx="10833100" cy="4573560"/>
          </a:xfrm>
          <a:prstGeom prst="rect">
            <a:avLst/>
          </a:prstGeom>
          <a:noFill/>
        </p:spPr>
        <p:txBody>
          <a:bodyPr wrap="square">
            <a:spAutoFit/>
          </a:bodyPr>
          <a:lstStyle/>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选段主要介绍了</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清明上河图</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的作者是</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，及其创作的</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选段画线句中的“可能”一词能否去掉？为什么</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A_a73ba"/>
          <p:cNvSpPr/>
          <p:nvPr/>
        </p:nvSpPr>
        <p:spPr>
          <a:xfrm>
            <a:off x="2441893" y="2093040"/>
            <a:ext cx="1527238"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背景</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2" name="A_08d64"/>
          <p:cNvSpPr/>
          <p:nvPr/>
        </p:nvSpPr>
        <p:spPr>
          <a:xfrm>
            <a:off x="8584614" y="1459056"/>
            <a:ext cx="1935225"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张择端</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矩形 4"/>
          <p:cNvSpPr>
            <a:spLocks noChangeAspect="1"/>
          </p:cNvSpPr>
          <p:nvPr/>
        </p:nvSpPr>
        <p:spPr>
          <a:xfrm>
            <a:off x="679450" y="3256828"/>
            <a:ext cx="10833100" cy="2593402"/>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不能去掉。</a:t>
            </a:r>
            <a:r>
              <a:rPr lang="zh-CN" altLang="en-US"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solidFill>
                <a:srgbClr val="FF0000"/>
              </a:solidFill>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可能</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表示不确定，原句中</a:t>
            </a:r>
            <a:r>
              <a:rPr lang="en-US" altLang="zh-CN"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清明上河图</a:t>
            </a:r>
            <a:r>
              <a:rPr lang="en-US" altLang="zh-CN"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作于政和至宣和年间</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只是推测的情况。去掉的话不符合原意，</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可能</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一词体现了说明文语言的准确性。</a:t>
            </a:r>
            <a:r>
              <a:rPr lang="zh-CN" altLang="en-US"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solidFill>
                <a:srgbClr val="FF0000"/>
              </a:solidFill>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fade">
                                      <p:cBhvr>
                                        <p:cTn id="17" dur="500"/>
                                        <p:tgtEl>
                                          <p:spTgt spid="5">
                                            <p:txEl>
                                              <p:pRg st="0" end="0"/>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5">
                                            <p:txEl>
                                              <p:pRg st="1" end="1"/>
                                            </p:txEl>
                                          </p:spTgt>
                                        </p:tgtEl>
                                        <p:attrNameLst>
                                          <p:attrName>style.visibility</p:attrName>
                                        </p:attrNameLst>
                                      </p:cBhvr>
                                      <p:to>
                                        <p:strVal val="visible"/>
                                      </p:to>
                                    </p:set>
                                    <p:animEffect transition="in" filter="fade">
                                      <p:cBhvr>
                                        <p:cTn id="20"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a:spLocks noChangeAspect="1"/>
          </p:cNvSpPr>
          <p:nvPr/>
        </p:nvSpPr>
        <p:spPr>
          <a:xfrm>
            <a:off x="679450" y="2322799"/>
            <a:ext cx="10833100" cy="2653034"/>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文学常识填空。</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  </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梦回繁华</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选自</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，作者</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。课文介绍了</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这一国宝级画作，描摹了</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en-US" altLang="zh-CN" sz="3200" b="1" u="sng" dirty="0" smtClean="0">
                <a:solidFill>
                  <a:schemeClr val="bg1"/>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_</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时期繁华的市井风情。</a:t>
            </a:r>
            <a:r>
              <a:rPr lang="zh-CN" altLang="en-US"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A_10f56"/>
          <p:cNvSpPr/>
          <p:nvPr/>
        </p:nvSpPr>
        <p:spPr>
          <a:xfrm>
            <a:off x="10256203" y="3687287"/>
            <a:ext cx="1527237"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北宋</a:t>
            </a:r>
            <a:r>
              <a:rPr lang="zh-CN" altLang="en-US" sz="3200" b="1" dirty="0">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5" name="A_295a8"/>
          <p:cNvSpPr/>
          <p:nvPr/>
        </p:nvSpPr>
        <p:spPr>
          <a:xfrm>
            <a:off x="3117215" y="3687287"/>
            <a:ext cx="2751201"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清明上河图</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222ff"/>
          <p:cNvSpPr/>
          <p:nvPr/>
        </p:nvSpPr>
        <p:spPr>
          <a:xfrm>
            <a:off x="10257790" y="3053303"/>
            <a:ext cx="1527239"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毛宁</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2" name="A_164d0"/>
          <p:cNvSpPr/>
          <p:nvPr/>
        </p:nvSpPr>
        <p:spPr>
          <a:xfrm>
            <a:off x="4750753" y="3053303"/>
            <a:ext cx="4383151"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中外绘画名作八十讲</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4" grpId="0" animBg="1"/>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a:spLocks noChangeAspect="1"/>
          </p:cNvSpPr>
          <p:nvPr/>
        </p:nvSpPr>
        <p:spPr>
          <a:xfrm>
            <a:off x="679450" y="579253"/>
            <a:ext cx="10833100" cy="6038063"/>
          </a:xfrm>
          <a:prstGeom prst="rect">
            <a:avLst/>
          </a:prstGeom>
          <a:noFill/>
        </p:spPr>
        <p:txBody>
          <a:bodyPr wrap="square">
            <a:spAutoFit/>
          </a:bodyPr>
          <a:lstStyle/>
          <a:p>
            <a:pPr marL="0" marR="0">
              <a:lnSpc>
                <a:spcPct val="130000"/>
              </a:lnSpc>
              <a:buNone/>
            </a:pPr>
            <a:r>
              <a:rPr lang="en-US" altLang="zh-CN" sz="30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zh-CN" altLang="en-US" sz="30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班级拟开展“走进</a:t>
            </a:r>
            <a:r>
              <a:rPr lang="en-US" altLang="zh-CN" sz="30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清明上河图</a:t>
            </a:r>
            <a:r>
              <a:rPr lang="en-US" altLang="zh-CN" sz="30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，感悟传统文化精华”专题学习活动，请你参加并解决下列问题。</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有位同学写了一段</a:t>
            </a:r>
            <a:r>
              <a:rPr lang="en-US" altLang="zh-CN" sz="30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清明上河图</a:t>
            </a:r>
            <a:r>
              <a:rPr lang="en-US" altLang="zh-CN" sz="30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的独白，其中的画线句子有语病，请你帮助他修改。</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   </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［甲］</a:t>
            </a:r>
            <a:r>
              <a:rPr lang="zh-CN" altLang="en-US" sz="30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我是为大宋盛世代言说话的精美画卷</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，北宋都城汴京的繁华就由我来向你描绘。看那汴河两岸，风光无限，热闹非凡；［乙］</a:t>
            </a:r>
            <a:r>
              <a:rPr lang="zh-CN" altLang="en-US" sz="30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看集市商贩的吆喝声，仿佛还在耳畔</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。九百年前张择端眼中的安居乐业，听我向你娓娓讲述。</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①［甲］句语意重复，可将</a:t>
            </a:r>
            <a:r>
              <a:rPr lang="zh-CN" altLang="en-US" sz="3000" b="1" dirty="0" smtClean="0">
                <a:effectLst/>
                <a:latin typeface="宋体" panose="02010600030101010101" pitchFamily="2" charset="-122"/>
                <a:ea typeface="宋体" panose="02010600030101010101" pitchFamily="2" charset="-122"/>
                <a:cs typeface="Times New Roman" panose="02020603050405020304" pitchFamily="18" charset="0"/>
              </a:rPr>
              <a:t>“</a:t>
            </a:r>
            <a:r>
              <a:rPr lang="zh-CN" altLang="en-US" sz="3000" b="1" u="sng" dirty="0" smtClean="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0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0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000" b="1" dirty="0" smtClean="0">
                <a:effectLst/>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删去。</a:t>
            </a:r>
            <a:r>
              <a:rPr lang="zh-CN" altLang="en-US" sz="30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pP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②［乙］句前后搭配不当，可将</a:t>
            </a:r>
            <a:r>
              <a:rPr lang="zh-CN" altLang="en-US" sz="3000" b="1" dirty="0" smtClean="0">
                <a:effectLst/>
                <a:latin typeface="宋体" panose="02010600030101010101" pitchFamily="2" charset="-122"/>
                <a:ea typeface="宋体" panose="02010600030101010101" pitchFamily="2" charset="-122"/>
                <a:cs typeface="Times New Roman" panose="02020603050405020304" pitchFamily="18" charset="0"/>
              </a:rPr>
              <a:t>“</a:t>
            </a:r>
            <a:r>
              <a:rPr lang="zh-CN" altLang="en-US" sz="3000" b="1" u="sng" dirty="0" smtClean="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0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0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000" b="1" dirty="0" smtClean="0">
                <a:effectLst/>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改为</a:t>
            </a:r>
            <a:r>
              <a:rPr lang="zh-CN" altLang="en-US" sz="3000" b="1" dirty="0" smtClean="0">
                <a:effectLst/>
                <a:latin typeface="宋体" panose="02010600030101010101" pitchFamily="2" charset="-122"/>
                <a:ea typeface="宋体" panose="02010600030101010101" pitchFamily="2" charset="-122"/>
                <a:cs typeface="Times New Roman" panose="02020603050405020304" pitchFamily="18" charset="0"/>
              </a:rPr>
              <a:t>“</a:t>
            </a:r>
            <a:r>
              <a:rPr lang="zh-CN" altLang="en-US" sz="3000" b="1" u="sng" dirty="0" smtClean="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0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0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000" b="1" dirty="0" smtClean="0">
                <a:effectLst/>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A_3ea4b"/>
          <p:cNvSpPr/>
          <p:nvPr/>
        </p:nvSpPr>
        <p:spPr>
          <a:xfrm>
            <a:off x="8960327" y="6010945"/>
            <a:ext cx="1081150" cy="445770"/>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000" b="1"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0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听</a:t>
            </a:r>
            <a:r>
              <a:rPr lang="zh-CN" altLang="en-US" sz="30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053c0"/>
          <p:cNvSpPr/>
          <p:nvPr/>
        </p:nvSpPr>
        <p:spPr>
          <a:xfrm>
            <a:off x="6408103" y="6010945"/>
            <a:ext cx="1081151" cy="445770"/>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000" b="1"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0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看</a:t>
            </a:r>
            <a:r>
              <a:rPr lang="zh-CN" altLang="en-US" sz="30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2" name="A_4b00f"/>
          <p:cNvSpPr/>
          <p:nvPr/>
        </p:nvSpPr>
        <p:spPr>
          <a:xfrm>
            <a:off x="5642928" y="5416585"/>
            <a:ext cx="1463737" cy="445770"/>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0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0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说话</a:t>
            </a:r>
            <a:r>
              <a:rPr lang="zh-CN" altLang="en-US" sz="30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spect="1"/>
          </p:cNvSpPr>
          <p:nvPr/>
        </p:nvSpPr>
        <p:spPr>
          <a:xfrm>
            <a:off x="679450" y="2909557"/>
            <a:ext cx="10833100" cy="3290570"/>
          </a:xfrm>
          <a:prstGeom prst="rect">
            <a:avLst/>
          </a:prstGeom>
          <a:noFill/>
        </p:spPr>
        <p:txBody>
          <a:bodyPr wrap="square">
            <a:spAutoFit/>
          </a:bodyPr>
          <a:lstStyle/>
          <a:p>
            <a:pPr>
              <a:lnSpc>
                <a:spcPct val="130000"/>
              </a:lnSpc>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  </a:t>
            </a:r>
            <a:r>
              <a:rPr lang="en-US" altLang="zh-CN" sz="3200" b="1" dirty="0">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清明上河图</a:t>
            </a:r>
            <a:r>
              <a:rPr lang="en-US" altLang="zh-CN" sz="3200" b="1" dirty="0">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可以说是宋朝社会的一部</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小百科全书</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endParaRPr lang="en-US" altLang="zh-CN" sz="3200" b="1" u="sng" dirty="0" smtClean="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endParaRPr>
          </a:p>
          <a:p>
            <a:pPr>
              <a:lnSpc>
                <a:spcPct val="130000"/>
              </a:lnSpc>
            </a:pP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en-US" altLang="zh-CN" sz="3200" b="1" u="sng" dirty="0" smtClean="0">
                <a:solidFill>
                  <a:schemeClr val="bg1"/>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_</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endParaRPr lang="en-US" altLang="zh-CN"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endParaRPr>
          </a:p>
          <a:p>
            <a:pPr>
              <a:lnSpc>
                <a:spcPct val="130000"/>
              </a:lnSpc>
            </a:pP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从市面中的酒旗招展，我们也可以想象北宋东京酒楼业的发达；</a:t>
            </a:r>
            <a:r>
              <a:rPr lang="en-US" altLang="zh-CN" sz="3200" b="1" dirty="0">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清明上河图</a:t>
            </a:r>
            <a:r>
              <a:rPr lang="en-US" altLang="zh-CN" sz="3200" b="1" dirty="0">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画出的毛驴与骡子比马匹多得多，亦是宋朝缺乏马匹的真实写照。</a:t>
            </a:r>
            <a:r>
              <a:rPr lang="zh-CN" altLang="en-US" sz="3200" b="1" dirty="0">
                <a:effectLst/>
                <a:latin typeface="Times New Roman" panose="02020603050405020304" pitchFamily="18" charset="0"/>
                <a:ea typeface="楷体" panose="02010609060101010101" pitchFamily="49" charset="-122"/>
                <a:cs typeface="Calibri" panose="020F0502020204030204" pitchFamily="34" charset="0"/>
              </a:rPr>
              <a:t> </a:t>
            </a:r>
            <a:endParaRPr lang="zh-CN" altLang="en-US" sz="3200" dirty="0"/>
          </a:p>
        </p:txBody>
      </p:sp>
      <p:sp>
        <p:nvSpPr>
          <p:cNvPr id="4" name="A_ef1c0"/>
          <p:cNvSpPr/>
          <p:nvPr/>
        </p:nvSpPr>
        <p:spPr>
          <a:xfrm>
            <a:off x="669290" y="4274045"/>
            <a:ext cx="1425639"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繁华</a:t>
            </a:r>
            <a:r>
              <a:rPr lang="zh-CN" altLang="en-US" sz="3200" b="1" dirty="0">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3" name="文本框 2"/>
          <p:cNvSpPr txBox="1">
            <a:spLocks noChangeAspect="1"/>
          </p:cNvSpPr>
          <p:nvPr/>
        </p:nvSpPr>
        <p:spPr>
          <a:xfrm>
            <a:off x="546714" y="657296"/>
            <a:ext cx="11163504" cy="672877"/>
          </a:xfrm>
          <a:prstGeom prst="rect">
            <a:avLst/>
          </a:prstGeom>
          <a:noFill/>
        </p:spPr>
        <p:txBody>
          <a:bodyPr wrap="square">
            <a:spAutoFit/>
          </a:bodyPr>
          <a:lstStyle/>
          <a:p>
            <a:pPr marL="0" marR="0">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请根据下面的</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清明上河图</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局部</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，在横线上补写一句话。</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7fbd8"/>
          <p:cNvSpPr/>
          <p:nvPr/>
        </p:nvSpPr>
        <p:spPr>
          <a:xfrm>
            <a:off x="669290" y="3640061"/>
            <a:ext cx="11728577"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示例：从汴河上的舟楫往来，我们可以想见宋代汴河漕运的</a:t>
            </a:r>
            <a:endParaRPr lang="zh-CN" altLang="en-US" dirty="0"/>
          </a:p>
        </p:txBody>
      </p:sp>
      <p:pic>
        <p:nvPicPr>
          <p:cNvPr id="6" name="image81.jpeg"/>
          <p:cNvPicPr>
            <a:picLocks noChangeAspect="1"/>
          </p:cNvPicPr>
          <p:nvPr/>
        </p:nvPicPr>
        <p:blipFill>
          <a:blip r:embed="rId1"/>
          <a:stretch>
            <a:fillRect/>
          </a:stretch>
        </p:blipFill>
        <p:spPr>
          <a:xfrm>
            <a:off x="4886723" y="1470012"/>
            <a:ext cx="2483485" cy="14395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3.jpeg"/>
          <p:cNvPicPr>
            <a:picLocks noChangeAspect="1"/>
          </p:cNvPicPr>
          <p:nvPr/>
        </p:nvPicPr>
        <p:blipFill>
          <a:blip r:embed="rId1">
            <a:extLst>
              <a:ext uri="{BEBA8EAE-BF5A-486C-A8C5-ECC9F3942E4B}">
                <a14:imgProps xmlns:a14="http://schemas.microsoft.com/office/drawing/2010/main">
                  <a14:imgLayer r:embed="rId2">
                    <a14:imgEffect>
                      <a14:saturation sat="200000"/>
                    </a14:imgEffect>
                  </a14:imgLayer>
                </a14:imgProps>
              </a:ext>
            </a:extLst>
          </a:blip>
          <a:stretch>
            <a:fillRect/>
          </a:stretch>
        </p:blipFill>
        <p:spPr>
          <a:xfrm>
            <a:off x="277132" y="720353"/>
            <a:ext cx="2525445" cy="459172"/>
          </a:xfrm>
          <a:prstGeom prst="rect">
            <a:avLst/>
          </a:prstGeom>
        </p:spPr>
      </p:pic>
      <p:sp>
        <p:nvSpPr>
          <p:cNvPr id="4" name="文本框 3"/>
          <p:cNvSpPr txBox="1">
            <a:spLocks noChangeAspect="1"/>
          </p:cNvSpPr>
          <p:nvPr/>
        </p:nvSpPr>
        <p:spPr>
          <a:xfrm>
            <a:off x="458223" y="1065951"/>
            <a:ext cx="11222499" cy="5437899"/>
          </a:xfrm>
          <a:prstGeom prst="rect">
            <a:avLst/>
          </a:prstGeom>
          <a:noFill/>
        </p:spPr>
        <p:txBody>
          <a:bodyPr wrap="square">
            <a:spAutoFit/>
          </a:bodyPr>
          <a:lstStyle/>
          <a:p>
            <a:pPr marL="0" marR="0">
              <a:lnSpc>
                <a:spcPct val="130000"/>
              </a:lnSpc>
              <a:buNone/>
            </a:pPr>
            <a:r>
              <a:rPr lang="zh-CN" altLang="en-US" sz="30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类文荐读</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阅读短文，回答问题。</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a:p>
            <a:pPr marL="0" marR="0" algn="ctr">
              <a:lnSpc>
                <a:spcPct val="130000"/>
              </a:lnSpc>
              <a:buNone/>
            </a:pPr>
            <a:r>
              <a:rPr lang="zh-CN" altLang="en-US" sz="3000" b="1" dirty="0">
                <a:effectLst/>
                <a:latin typeface="黑体" panose="02010609060101010101" pitchFamily="49" charset="-122"/>
                <a:ea typeface="黑体" panose="02010609060101010101" pitchFamily="49" charset="-122"/>
                <a:cs typeface="Times New Roman" panose="02020603050405020304" pitchFamily="18" charset="0"/>
              </a:rPr>
              <a:t>中国古代服饰中的审美意识</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701040">
              <a:lnSpc>
                <a:spcPct val="130000"/>
              </a:lnSpc>
              <a:buNone/>
            </a:pP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①</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服饰作为一种文化形态，贯穿了中国古代各个时期的历史。从服饰的演变中可以看出历史的变迁、经济的发展和中国文化审美意识的演变。</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701040">
              <a:lnSpc>
                <a:spcPct val="130000"/>
              </a:lnSpc>
            </a:pP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②</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春秋战国时期，百家争鸣，不同派别的意识形态渗透到服饰美学思想中，从而产生了不同的审美主张。如儒家倡</a:t>
            </a: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约之以礼</a:t>
            </a: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，墨家倡</a:t>
            </a: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节用</a:t>
            </a: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，法家倡</a:t>
            </a: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自然</a:t>
            </a: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，反对修饰。</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全频道课时作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模板无字号3个栏目  32号复制</Template>
  <TotalTime>0</TotalTime>
  <Words>3543</Words>
  <Application>WPS 演示</Application>
  <PresentationFormat>宽屏</PresentationFormat>
  <Paragraphs>134</Paragraphs>
  <Slides>18</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18</vt:i4>
      </vt:variant>
    </vt:vector>
  </HeadingPairs>
  <TitlesOfParts>
    <vt:vector size="29" baseType="lpstr">
      <vt:lpstr>Arial</vt:lpstr>
      <vt:lpstr>宋体</vt:lpstr>
      <vt:lpstr>Wingdings</vt:lpstr>
      <vt:lpstr>Times New Roman</vt:lpstr>
      <vt:lpstr>微软雅黑</vt:lpstr>
      <vt:lpstr>Calibri</vt:lpstr>
      <vt:lpstr>楷体</vt:lpstr>
      <vt:lpstr>黑体</vt:lpstr>
      <vt:lpstr>等线</vt:lpstr>
      <vt:lpstr>Arial Unicode MS</vt:lpstr>
      <vt:lpstr>全频道课时作业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帐户</dc:creator>
  <cp:lastModifiedBy>lifei</cp:lastModifiedBy>
  <cp:revision>22</cp:revision>
  <dcterms:created xsi:type="dcterms:W3CDTF">2025-07-27T01:04:00Z</dcterms:created>
  <dcterms:modified xsi:type="dcterms:W3CDTF">2025-08-01T04:41:54Z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ACFA6EF0391741F995E6094B67526CCC_12</vt:lpwstr>
  </property>
  <property fmtid="{D5CDD505-2E9C-101B-9397-08002B2CF9AE}" pid="3" name="KSOProductBuildVer">
    <vt:lpwstr>2052-12.1.0.21915</vt:lpwstr>
  </property>
</Properties>
</file>