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2" r:id="rId10"/>
    <p:sldId id="880" r:id="rId11"/>
    <p:sldId id="881" r:id="rId12"/>
    <p:sldId id="883" r:id="rId13"/>
    <p:sldId id="259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97" r:id="rId28"/>
    <p:sldId id="898" r:id="rId29"/>
    <p:sldId id="899" r:id="rId30"/>
    <p:sldId id="874" r:id="rId31"/>
    <p:sldId id="900" r:id="rId32"/>
    <p:sldId id="873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8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6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回忆鲁迅先生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节选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请向同学推荐一篇课外读过的鲁迅作品，并写一句推荐语。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你推荐的作品：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你的推荐语：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7d71"/>
          <p:cNvSpPr/>
          <p:nvPr/>
        </p:nvSpPr>
        <p:spPr>
          <a:xfrm>
            <a:off x="3129915" y="4260811"/>
            <a:ext cx="72295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推荐语：一部全新演绎的传统故事。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a4bc"/>
          <p:cNvSpPr/>
          <p:nvPr/>
        </p:nvSpPr>
        <p:spPr>
          <a:xfrm>
            <a:off x="3945890" y="3626827"/>
            <a:ext cx="436410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示例：《故事新编》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45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03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下面是小明同学分享的对本课内容的理解，其中有两处语病。请你根据所给提示，帮助修改。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《回忆鲁迅先生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》一文捕捉了鲁迅先生日常生活中的琐事，［甲］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以片段的形式多个组合在一起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，内容涉及鲁迅的饮食起居、待人接物、读书写作、休闲娱乐等多方面，不落痕迹地展现了伟人情怀。［乙］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这不仅是萧红用心血谱写的赞歌，反而是一曲深沉凄丽的挽歌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57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［甲］处画线句存在语病，请提出修改意见。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［乙］处画线句有一处用词不当，应将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改成“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d4bf5"/>
          <p:cNvSpPr/>
          <p:nvPr/>
        </p:nvSpPr>
        <p:spPr>
          <a:xfrm>
            <a:off x="1077278" y="4321271"/>
            <a:ext cx="34195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并且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c6573"/>
          <p:cNvSpPr/>
          <p:nvPr/>
        </p:nvSpPr>
        <p:spPr>
          <a:xfrm>
            <a:off x="8421053" y="3687287"/>
            <a:ext cx="1508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反而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26ad1"/>
          <p:cNvSpPr/>
          <p:nvPr/>
        </p:nvSpPr>
        <p:spPr>
          <a:xfrm>
            <a:off x="669290" y="3053303"/>
            <a:ext cx="64230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多个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移到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前面。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96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1623665"/>
            <a:ext cx="10807700" cy="38646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阅读《回忆鲁迅先生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副词总是有着奇妙的作用，请你说一说下面语句中连用两个“还”字有什么妙处。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许先生说鸡鸣的时候，鲁迅先生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是坐着，街上的汽车嘟嘟地叫起来了，鲁迅先生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是坐着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2639744"/>
            <a:ext cx="10833100" cy="1959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2881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的意思是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仍旧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。句中连用两个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字，表现了鲁迅先生工作时间之长，体现了其工作的投入、认真和辛苦，更好地突出了鲁迅先生坚毅的性格。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22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联系上下文，品味下列句子中加点词语的表达效果。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鲁迅先生背影是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灰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，仍旧坐在那里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18450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此处描写鲁迅先生的背影是灰黑色的，其实是强调在当时的黑暗社会中，鲁迅先生拿笔当枪，与黑暗势力做不屈不挠的斗争。这样写能更好地突出鲁迅先生的形象高大。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29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鲁迅先生的书桌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的，写好的文章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在书下边，毛笔在烧瓷的小龟背上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885507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整整齐齐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站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这三个词体现了鲁迅先生拥有良好的生活习惯和写作习惯，从细节处还原和体现了鲁迅先生的生活、工作状态，彰显了鲁迅先生工作认真细致、性格严谨的特点。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65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作者选取了鲁迅先生生活的小事进行讲述，表达了作者怎样的思想感情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18511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通过对鲁迅先生日常生活的细腻描写，作者展现了一个鲜活的鲁迅，表达了她对鲁迅先生的尊敬、爱戴和怀念之情。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81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作者写“保姆总是吩咐海婴轻一点走”这一细节有何作用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5828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作者通过这一细节描写，暗示鲁迅先生从后半夜开始写作，直到清晨才入睡，表现了家人对他写作工作的认同与尊重，从侧面反映了鲁迅先生忘我的工作精神。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82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我的老师沈从文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汪曾祺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沈先生教写作，写的比说的多。他常常在学生的作业后面写很长的读后感，有时会比原作还长。这些读后感有时评析本文得失，有时也从这篇习作说开去，谈及有关创作的问题，见解精到，文笔讲究。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37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回忆鲁迅先生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节选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第二单元　人物画廊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3CDFA48-B839-6D66-AA61-71A85EC959B3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CC5A756-1D98-DC64-3BFF-D44169B695F7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FEB673B5-3F92-6AD1-2075-7FB88B50BA8A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6C9B1EEF-25F8-434E-96EC-55FCCFD1F65C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03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教创作还有一种方法，我以为是行之有效的。学生写了一部作品，他除了写很长的读后感之外，还会介绍你看一些与你这个作品写法相近似的中外名家的作品。记得我写过一篇不成熟的小说《灯下》，记一个店铺里上灯以后各色人的活动，无主要人物、主要情节，散散漫漫。沈先生就介绍我看了几篇这样的作品，学生看看别人是怎样写的，自己是怎样写的，对比借鉴，是会有长进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05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沈先生就是这样教创作的。我不知道还有没有别的更好的方法教创作。我希望现在的大学里教创作的老师能用沈先生的方法试一试。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习作写得较好的，沈先生就做主寄到相熟的报刊上发表。这对学生是很大的鼓励。多年以来，沈先生就干着给别人的作品找地方发表这种事。经他的手介绍出去的稿子，可以说是不计其数。他这辈子为别人寄稿子用去的邮费也是一个相当可观的数目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14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教书，但愿学生省点事，不怕自己麻烦。他讲《中国小说史》，有些资料不易找到，他就自己抄，用夺金标毛笔，筷子头大的小行书抄在云南竹纸上，上课时分发给学生。他上创作课夹了一摞书，上小说史时就夹了好些纸卷。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沈先生做事，都是这样，一切自己动手，细心耐烦。他自己说他这种方式是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手工业方式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。他写了那么多作品，后来又写了很多大部头关于文物的著作，都是用这种手工业方式搞出来的。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00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7806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沈先生有很多书，但他不是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藏书家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，他的书，除了自己看，也是借给人看的，联大文学院的同学，多数手里都有一两本沈先生的书。直到联大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复员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，有些同学的行装里还带着沈先生的书，这些书也就随之漂流到四面八方了。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沈先生不长于讲课，而善于谈天。谈天的范围很广，时局、物价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谈得较多的是风景和人物。他几次谈及玉龙雪山的杜鹃花有多大，某处高山绝顶上有一户人家！谈徐志摩上课时带了一个很大的烟台苹果，一边吃，一边讲，还说：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中国东西并不都比外国的差，烟台苹果就很好！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8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585153"/>
            <a:ext cx="10833100" cy="60380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谈梁思成在一座塔上测绘内部结构，差一点从塔上掉下去。谈林徽因发着高烧，还躺在客厅里和客人谈文艺</a:t>
            </a:r>
            <a:r>
              <a:rPr lang="zh-CN" altLang="zh-CN" sz="30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谈及的这些人有共同特点。一是都对工作、对学问热爱到了痴迷的程度；二是为人天真，倒像一个孩子，对生活充满兴趣，不管在什么环境下永远不消沉沮丧，无机心，少俗虑。这些人的气质也正是沈先生的气质。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闻多素心人，乐与数晨夕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，沈先生谈及熟朋友时总是很有感情的。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⑧</a:t>
            </a:r>
            <a:r>
              <a:rPr lang="zh-CN" altLang="zh-CN" sz="30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沈先生在西南联大是一九三八年到一九四六年。一晃，四十多年了！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6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回忆性散文主要用典型事件来回忆人物。本文回忆了沈从文先生的哪些往事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18110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沈先生教写作，写读后感很讲究。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沈先生教创作，建议学生借鉴名家作品。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沈先生经常帮助学生投稿并承担稿费。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沈先生亲自为学生抄写上课资料，宁愿学生省事，不怕自己麻烦。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沈先生借给别人很多书。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沈先生善于谈天，且范围很广。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36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回忆性散文中，作者常常站在今天的立场上，去评价过去的人和事。对于沈从文先生教创作的方法，汪曾祺是如何评价的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550839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我以为是行之有效的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我希望现在的大学里教创作的老师能用沈先生的方法试一试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这些语句可以看出汪曾祺对沈先生所教创作方法的高度肯定和敬佩。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24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．［核心素养·审美创造］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品析下面句子蕴含的情感。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沈先生在西南联大是一九三八年到一九四六年。一晃，四十多年了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57135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一九三八年到一九四六年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四十多年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，突出了时间之久，表明沈先生对作者影响之深远，表现了作者对往事流逝的感慨，以及对沈先生深切的感激、怀念之情。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55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3919"/>
            <a:ext cx="10807700" cy="3924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．［新考法·关联教材］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本文与《回忆鲁迅先生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》同为回忆“先生”的文章。请结合这两篇文章的具体内容和链接材料，阐述你对这类回忆性散文“写作意图”的认识。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［链接材料］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写作意图指的是文学作品的创作意图，即作者创作作品的目的，作者想向读者传达的思想、情感和价值观念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94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1664259"/>
            <a:ext cx="10807700" cy="3924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示例：《回忆鲁迅先生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记叙了鲁迅先生日常生活中的一些琐事，抒发了作者对鲁迅先生的崇敬与怀念之情；《我的老师沈从文》回忆了沈先生在西南联大的一些往事，字里行间饱含着对沈先生的敬佩和怀念之情。由此可见，回忆性散文一般是通过作者的回忆来表现深厚的情谊，着重体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对作者的影响及作者对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的感激、怀念等感情。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3" y="633101"/>
            <a:ext cx="1977950" cy="43179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79450" y="85952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青年人写信，写得太草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鲁迅先生是深</a:t>
            </a:r>
            <a:r>
              <a:rPr lang="zh-CN" altLang="zh-CN" sz="3200" b="1" u="sng" spc="-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</a:t>
            </a:r>
            <a:r>
              <a:rPr lang="zh-CN" altLang="zh-CN" sz="3200" b="1" u="sng" baseline="-25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痛绝之的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字不一定要写得好，但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得使人一看了就认识，青年人现在都太忙了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他自己赶快胡乱写完了事，别人看了三遍五遍看不明白，这费了多少工夫，他不管。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这费的工夫不是他的。这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是不太好的。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但他还是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读着每封由不同角落里投来的青年的信，眼睛不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济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时，便戴起眼镜来看，常常看到夜里很深的时光。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1623665"/>
            <a:ext cx="10807700" cy="38646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下面是鲁迅作品中的两个名句，请你任选一句写出自己的感悟。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必须如蜜蜂一样，采过许多花，这才能酿出蜜来，倘若叮在一处，所得就非常有限，枯燥了。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即使慢，驰而不息，纵令落后，纵令失败，但一定可以达到他所向的目标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350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我选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_</a:t>
            </a:r>
            <a:endParaRPr lang="zh-CN" altLang="zh-CN" sz="3200" dirty="0" smtClean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 smtClean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_</a:t>
            </a:r>
            <a:endParaRPr lang="zh-CN" altLang="en-US" sz="3200" dirty="0"/>
          </a:p>
        </p:txBody>
      </p:sp>
      <p:sp>
        <p:nvSpPr>
          <p:cNvPr id="6" name="A_96342"/>
          <p:cNvSpPr/>
          <p:nvPr/>
        </p:nvSpPr>
        <p:spPr>
          <a:xfrm>
            <a:off x="669290" y="4320822"/>
            <a:ext cx="103648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做事贵在坚持，最终才能实现自己的目标。</a:t>
            </a:r>
            <a:endParaRPr lang="zh-CN" altLang="en-US"/>
          </a:p>
        </p:txBody>
      </p:sp>
      <p:sp>
        <p:nvSpPr>
          <p:cNvPr id="5" name="A_28496"/>
          <p:cNvSpPr/>
          <p:nvPr/>
        </p:nvSpPr>
        <p:spPr>
          <a:xfrm>
            <a:off x="1893253" y="3686838"/>
            <a:ext cx="8212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要博览群书，吸取众家之长。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/>
          </a:p>
        </p:txBody>
      </p:sp>
      <p:sp>
        <p:nvSpPr>
          <p:cNvPr id="4" name="A_5e5db"/>
          <p:cNvSpPr/>
          <p:nvPr/>
        </p:nvSpPr>
        <p:spPr>
          <a:xfrm>
            <a:off x="669290" y="3052854"/>
            <a:ext cx="26130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  <p:sp>
        <p:nvSpPr>
          <p:cNvPr id="3" name="A_fc7b3"/>
          <p:cNvSpPr/>
          <p:nvPr/>
        </p:nvSpPr>
        <p:spPr>
          <a:xfrm>
            <a:off x="1485265" y="2418870"/>
            <a:ext cx="28067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08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恶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济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．必须　反正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存心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．必须　横竖　存心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．必然　反正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私心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．必然　横竖　私心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在读到画“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”的句子时，我知道此处“之”指的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A_4aa96"/>
          <p:cNvSpPr/>
          <p:nvPr/>
        </p:nvSpPr>
        <p:spPr>
          <a:xfrm>
            <a:off x="681990" y="5433380"/>
            <a:ext cx="51800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青年人写信，写得太草率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A_738fa"/>
          <p:cNvSpPr/>
          <p:nvPr/>
        </p:nvSpPr>
        <p:spPr>
          <a:xfrm>
            <a:off x="9857740" y="2953716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2" name="A_72876"/>
          <p:cNvSpPr/>
          <p:nvPr/>
        </p:nvSpPr>
        <p:spPr>
          <a:xfrm>
            <a:off x="5757762" y="2319732"/>
            <a:ext cx="105098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3f0de"/>
          <p:cNvSpPr/>
          <p:nvPr/>
        </p:nvSpPr>
        <p:spPr>
          <a:xfrm>
            <a:off x="1484726" y="2319732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展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4709f"/>
          <p:cNvSpPr/>
          <p:nvPr/>
        </p:nvSpPr>
        <p:spPr>
          <a:xfrm>
            <a:off x="5599012" y="1685748"/>
            <a:ext cx="120973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ad0db"/>
          <p:cNvSpPr/>
          <p:nvPr/>
        </p:nvSpPr>
        <p:spPr>
          <a:xfrm>
            <a:off x="1983201" y="1685748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率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3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15442" y="731314"/>
            <a:ext cx="10833100" cy="57653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下列对课文的理解及文学常识的表述，不正确的一项是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．《回忆鲁迅先生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》一文，作者捕捉了鲁迅先生日常生活的一些琐事，塑造了一个真实的、有人情味的、生活化的鲁迅形象。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．从体裁上看，《回忆鲁迅先生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》是一篇写人散文，主要通过对鲁迅先生生活中的一些细节的回忆，抒发了作者对作为“普通人”的鲁迅先生的敬爱之情。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．《回忆鲁迅先生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》和其他回忆鲁迅先生的文章一样，都是写作为革命斗士的鲁迅先生怒目金刚的一面。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．文中说“鲁迅先生感到自己的身体不好，就更没有时间注意身体，所以要多做，赶快做”，这表现出鲁迅先生不惧怕死亡的淡然和争分夺秒工作的勤奋。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a136"/>
          <p:cNvSpPr/>
          <p:nvPr/>
        </p:nvSpPr>
        <p:spPr>
          <a:xfrm>
            <a:off x="9174607" y="827834"/>
            <a:ext cx="1241489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6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45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《回忆鲁迅先生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》的作者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，中国近现代女作家，“民国四大才女”之一，被誉为“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年代的文学洛神”。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年，在鲁迅的支持下，她发表成名作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中篇小说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，我们学过的《祖父的园子》一文选自其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代表作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211d9"/>
          <p:cNvSpPr/>
          <p:nvPr/>
        </p:nvSpPr>
        <p:spPr>
          <a:xfrm>
            <a:off x="1400860" y="4949063"/>
            <a:ext cx="31401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《呼兰河传》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e7529"/>
          <p:cNvSpPr/>
          <p:nvPr/>
        </p:nvSpPr>
        <p:spPr>
          <a:xfrm>
            <a:off x="1344588" y="4315079"/>
            <a:ext cx="2732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《生死场》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49f76"/>
          <p:cNvSpPr/>
          <p:nvPr/>
        </p:nvSpPr>
        <p:spPr>
          <a:xfrm>
            <a:off x="7466965" y="2413127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萧红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31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55244"/>
            <a:ext cx="10807700" cy="5201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学了本文后，八年级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班开展“走近鲁迅，认识伟人”专题学习活动，请你参加。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根据收集到的有关鲁迅的材料，并结合已有同学拟的一句上联，写出下联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鲁迅先生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关于自己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的话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在生活的路上，将血一滴一滴地滴过去，以饲别人，虽自觉渐渐瘦弱，也以为快活。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02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32593"/>
            <a:ext cx="10807700" cy="26468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我是不写自传也不热心于别人给我作传的，因为一生太平凡。倘使这样的也可以作传，那么，中国一下子可以有四万万部传记，真将塞破图书馆。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我觉得古人写在书上的可恶思想，我的心里也常有</a:t>
            </a:r>
            <a:r>
              <a:rPr lang="zh-CN" altLang="zh-CN" sz="3200" b="1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28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几个生活细节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孙伏园回忆：我随鲁迅先生旅行，如到陕西，到厦门，到广州，我的铺盖常常是鲁迅先生替我打的。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北京大冷天鲁迅先生还穿着单裤。他对朋友说：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你看我的棉被，也是多少年没有换的老棉花。你看我的铺板，我从来不愿意换厚被子。生活安逸了，工作就被生活所累了。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俭朴热忱甘于奉献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cc633"/>
          <p:cNvSpPr/>
          <p:nvPr/>
        </p:nvSpPr>
        <p:spPr>
          <a:xfrm>
            <a:off x="1893253" y="5890753"/>
            <a:ext cx="396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谦虚风趣贵在反思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90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41</TotalTime>
  <Words>2793</Words>
  <Application>Microsoft Office PowerPoint</Application>
  <PresentationFormat>宽屏</PresentationFormat>
  <Paragraphs>126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8</cp:revision>
  <dcterms:created xsi:type="dcterms:W3CDTF">2025-07-29T02:39:19Z</dcterms:created>
  <dcterms:modified xsi:type="dcterms:W3CDTF">2025-07-30T07:30:16Z</dcterms:modified>
</cp:coreProperties>
</file>