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259" r:id="rId13"/>
    <p:sldId id="883" r:id="rId14"/>
    <p:sldId id="884" r:id="rId15"/>
    <p:sldId id="885" r:id="rId16"/>
    <p:sldId id="886" r:id="rId17"/>
    <p:sldId id="887" r:id="rId18"/>
    <p:sldId id="888" r:id="rId19"/>
    <p:sldId id="889" r:id="rId20"/>
    <p:sldId id="890" r:id="rId21"/>
    <p:sldId id="891" r:id="rId22"/>
    <p:sldId id="892" r:id="rId23"/>
    <p:sldId id="893" r:id="rId24"/>
    <p:sldId id="894" r:id="rId25"/>
    <p:sldId id="895" r:id="rId26"/>
    <p:sldId id="874" r:id="rId27"/>
    <p:sldId id="873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19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中国石拱桥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6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4246293"/>
            <a:ext cx="10833100" cy="13193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9A1EBF-6E69-20C1-0BCB-A1BC423651DB}"/>
              </a:ext>
            </a:extLst>
          </p:cNvPr>
          <p:cNvSpPr txBox="1">
            <a:spLocks noChangeAspect="1"/>
          </p:cNvSpPr>
          <p:nvPr/>
        </p:nvSpPr>
        <p:spPr>
          <a:xfrm>
            <a:off x="826934" y="769841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［跨学科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书法］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下面的图片是某个汉字的小篆字体，还带有甲骨文的象形特征。请你用正楷在田字格中工整地写出来，并展开联想，从图形构成的角度来分析其构造。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67.jpeg">
            <a:extLst>
              <a:ext uri="{FF2B5EF4-FFF2-40B4-BE49-F238E27FC236}">
                <a16:creationId xmlns:a16="http://schemas.microsoft.com/office/drawing/2014/main" id="{D7D7F48A-4E59-312A-7ACA-C92C577A2E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5540" y="2910839"/>
            <a:ext cx="690373" cy="1036321"/>
          </a:xfrm>
          <a:prstGeom prst="rect">
            <a:avLst/>
          </a:prstGeom>
        </p:spPr>
      </p:pic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79A331C7-2A1E-5FBE-404D-B04A336B0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700058"/>
              </p:ext>
            </p:extLst>
          </p:nvPr>
        </p:nvGraphicFramePr>
        <p:xfrm>
          <a:off x="5997021" y="3022201"/>
          <a:ext cx="794654" cy="813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327">
                  <a:extLst>
                    <a:ext uri="{9D8B030D-6E8A-4147-A177-3AD203B41FA5}">
                      <a16:colId xmlns:a16="http://schemas.microsoft.com/office/drawing/2014/main" val="2427512910"/>
                    </a:ext>
                  </a:extLst>
                </a:gridCol>
                <a:gridCol w="397327">
                  <a:extLst>
                    <a:ext uri="{9D8B030D-6E8A-4147-A177-3AD203B41FA5}">
                      <a16:colId xmlns:a16="http://schemas.microsoft.com/office/drawing/2014/main" val="3388654656"/>
                    </a:ext>
                  </a:extLst>
                </a:gridCol>
              </a:tblGrid>
              <a:tr h="405274">
                <a:tc>
                  <a:txBody>
                    <a:bodyPr/>
                    <a:lstStyle/>
                    <a:p>
                      <a:endParaRPr lang="zh-CN" altLang="en-US" sz="2200" dirty="0"/>
                    </a:p>
                  </a:txBody>
                  <a:tcPr marL="71519" marR="71519" marT="35759" marB="357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200" dirty="0"/>
                    </a:p>
                  </a:txBody>
                  <a:tcPr marL="71519" marR="71519" marT="35759" marB="35759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601739"/>
                  </a:ext>
                </a:extLst>
              </a:tr>
              <a:tr h="405274">
                <a:tc>
                  <a:txBody>
                    <a:bodyPr/>
                    <a:lstStyle/>
                    <a:p>
                      <a:endParaRPr lang="zh-CN" altLang="en-US" sz="2200"/>
                    </a:p>
                  </a:txBody>
                  <a:tcPr marL="71519" marR="71519" marT="35759" marB="3575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200" dirty="0"/>
                    </a:p>
                  </a:txBody>
                  <a:tcPr marL="71519" marR="71519" marT="35759" marB="35759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0523946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B2A47BDA-DE99-9CF7-99A5-9C2024E1F72C}"/>
              </a:ext>
            </a:extLst>
          </p:cNvPr>
          <p:cNvSpPr txBox="1"/>
          <p:nvPr/>
        </p:nvSpPr>
        <p:spPr>
          <a:xfrm>
            <a:off x="5997021" y="3097185"/>
            <a:ext cx="9642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桥</a:t>
            </a:r>
            <a:endParaRPr lang="zh-CN" altLang="en-US" sz="32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8962C44-F5B7-DD44-A729-4B334E75AAA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246293"/>
            <a:ext cx="10833100" cy="13726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示例：该汉字的小篆字体，左边像一棵树，右边上半部分像一个大步走路的人，下半部分像桥洞。</a:t>
            </a:r>
            <a:r>
              <a:rPr lang="zh-CN" altLang="en-US" sz="3200" b="1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2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CCDC3F7-2559-D287-B74B-306D67E7CCEE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1682623"/>
            <a:ext cx="10957027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［新考法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文学常识综合］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根据提示，填写“桥”的名称。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“月落乌啼霜满天，江枫渔火对愁眠”描述的是诗人在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3200" b="1" u="sng" dirty="0" smtClean="0">
              <a:solidFill>
                <a:srgbClr val="FF0000"/>
              </a:solidFill>
              <a:effectLst/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夜宿的情景；传说中，七夕节喜鹊在天上搭的桥名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曰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；红军长征时强渡的大渡河上有条铁索悬桥，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叫作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fa96c"/>
          <p:cNvSpPr/>
          <p:nvPr/>
        </p:nvSpPr>
        <p:spPr>
          <a:xfrm>
            <a:off x="880304" y="4315079"/>
            <a:ext cx="19352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泸定桥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2176d"/>
          <p:cNvSpPr/>
          <p:nvPr/>
        </p:nvSpPr>
        <p:spPr>
          <a:xfrm>
            <a:off x="880304" y="3681095"/>
            <a:ext cx="15272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鹊桥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371cf"/>
          <p:cNvSpPr/>
          <p:nvPr/>
        </p:nvSpPr>
        <p:spPr>
          <a:xfrm>
            <a:off x="880304" y="3047111"/>
            <a:ext cx="14256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枫桥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19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6935B72-716D-491A-022B-36759957F13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◆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课内精读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中国石拱桥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，回答问题。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课文介绍了中国石拱桥哪些方面的知识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898460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中国石拱桥的特点；中国石拱桥取得的光辉成就及其原因；中国石拱桥在当代的发展。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684308D-1A9A-9BF9-2888-EAE2715FE92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作者是按什么说明顺序来写赵州桥的？请具体分析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31220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段写赵州桥的地理位置、建造时间及新中国成立后对它进行的整修。第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段首先介绍赵州桥的长度、宽度、设计施工的精巧以及古人的赞誉，接着从四个方面说明其特点，最后介绍其历史文化意义等。可见，作者是按照逻辑顺序来写赵州桥的。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61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3E02FA2-C48D-F1C0-C5A0-739B4D8E1A9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下面句子在文中有什么作用？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为什么我国的石拱桥会有这样光辉的成就呢</a:t>
            </a:r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272353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运用设问的修辞手法，把要说明的问题提出来，引起读者的思考和注意，引出下文所要说明的内容，使读者一下子掌握了本段的大意。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21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095E74E-01FF-3D30-3AF9-5153975D58A0}"/>
              </a:ext>
            </a:extLst>
          </p:cNvPr>
          <p:cNvSpPr txBox="1">
            <a:spLocks noChangeAspect="1"/>
          </p:cNvSpPr>
          <p:nvPr/>
        </p:nvSpPr>
        <p:spPr>
          <a:xfrm>
            <a:off x="561462" y="711989"/>
            <a:ext cx="11310989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观察下面的句子，分别说说加点词语能否去掉并说明理由。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水经注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里提到的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旅人桥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，大约建成于公元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282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年，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可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能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载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的最早的石拱桥了</a:t>
            </a:r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61461" y="2604379"/>
            <a:ext cx="11310989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不能。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可能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表不确定和推测，推测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旅人桥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可能是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最早的石拱桥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有记载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是指有文献记载，用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有记载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就把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旅人桥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限定在它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可能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是目前现有文字记载中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最早的石拱桥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这样表述也不排除还有比‘旅人桥’更早而无文字记载的石拱桥存在的可能性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。这两个限定词语的运用使说明内容的表述更加严谨。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108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6404C79-D643-65F9-6DD2-B3F25CA6360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全桥只有一个大拱，长达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37.02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米，在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可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算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是世界上最长的石拱</a:t>
            </a:r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258285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不能。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当时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是从时间上限定，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可算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是从程度上限定，说明只是当时可算，而现在就不一定是世界上最长的石拱。去掉后说明语言就不够严密准确。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79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2E42DAE-83E4-4406-2D7A-1430285A295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◆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类文荐读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阅读短文，回答问题。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云南的古桥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俗话说：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逢山开路，遇水架桥。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从最早或最主要的功用来说，桥专指跨水行空的道路。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云南山多河多，境内有大小河流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多条。千百年来，云南人发挥聪明才智，在大江大河上造桥，在穿越悬崖绝壁的激流上建桥，书写了云南古代交通的辉煌。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24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32B0393-4E5F-17EF-BA6C-B8335D756E79}"/>
              </a:ext>
            </a:extLst>
          </p:cNvPr>
          <p:cNvSpPr txBox="1">
            <a:spLocks noChangeAspect="1"/>
          </p:cNvSpPr>
          <p:nvPr/>
        </p:nvSpPr>
        <p:spPr>
          <a:xfrm>
            <a:off x="551118" y="1179561"/>
            <a:ext cx="11089763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云南古桥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而且类型多样，具有较高的价值。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Calibri" panose="020F0502020204030204" pitchFamily="34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早在隋末唐初，金沙江上建成的塔城铁桥，连通了云南与西藏之间的茶马古道。可惜，这座被称为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万里长江上最早的桥梁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现仅存遗址。而长江现存最古老的铁链桥，是位于丽江至永胜间的金龙桥。在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徐霞客游记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中，寻甸的七星桥、安宁的永安桥、宾川的南薰桥等都被着力描写或赞誉过。这些古桥，有的至今仍在使用，有的则只留在记载中了。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ff0fe"/>
          <p:cNvSpPr/>
          <p:nvPr/>
        </p:nvSpPr>
        <p:spPr>
          <a:xfrm>
            <a:off x="3281936" y="1276081"/>
            <a:ext cx="832491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不仅历史悠久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不仅有着悠久的历史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83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908BE57-86E9-7ABD-3F67-FB9DBBBA6EB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33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茅以昇先生认为，桥梁可分为梁、拱、吊三种类型。云南的古桥，三种类型都有。始建于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1301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年的禄丰县五马桥，经多次重修，至清代时为石墩木梁桥，是云南梁式桥的代表之一。它曾是检查私盐的关卡，在云南古代盐运中发挥过重要作用。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76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19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中国石拱桥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第五单元　文明印迹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27E8364-40D0-02D2-DB88-7E1A32DF7F70}"/>
              </a:ext>
            </a:extLst>
          </p:cNvPr>
          <p:cNvGrpSpPr/>
          <p:nvPr/>
        </p:nvGrpSpPr>
        <p:grpSpPr>
          <a:xfrm>
            <a:off x="4706901" y="5629493"/>
            <a:ext cx="4476446" cy="640508"/>
            <a:chOff x="1145233" y="1930184"/>
            <a:chExt cx="4476446" cy="640508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6F1BF6E-6EBE-15F2-3D98-AC1CB0C98B8B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5435A23A-00D7-5443-7148-CE48ACDD3B50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核心素养</a:t>
              </a:r>
            </a:p>
          </p:txBody>
        </p:sp>
        <p:sp>
          <p:nvSpPr>
            <p:cNvPr id="17" name="TextBox 10">
              <a:extLst>
                <a:ext uri="{FF2B5EF4-FFF2-40B4-BE49-F238E27FC236}">
                  <a16:creationId xmlns:a16="http://schemas.microsoft.com/office/drawing/2014/main" id="{F388DAAB-8692-7DB2-1664-04222D0AD003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8EFA124-9F26-FCC7-C079-841E50E7F7E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建水的双龙桥是拱式桥的杰出代表，于清乾隆年间始建，清道光年间扩建。</a:t>
            </a:r>
            <a:r>
              <a:rPr lang="zh-CN" altLang="en-US" sz="3200" b="1" u="wavy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扩建后的双龙桥桥长</a:t>
            </a:r>
            <a:r>
              <a:rPr lang="en-US" altLang="zh-CN" sz="3200" b="1" u="wavy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148</a:t>
            </a:r>
            <a:r>
              <a:rPr lang="zh-CN" altLang="en-US" sz="3200" b="1" u="wavy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米，桥面高</a:t>
            </a:r>
            <a:r>
              <a:rPr lang="en-US" altLang="zh-CN" sz="3200" b="1" u="wavy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 u="wavy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米，有</a:t>
            </a:r>
            <a:r>
              <a:rPr lang="en-US" altLang="zh-CN" sz="3200" b="1" u="wavy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en-US" sz="3200" b="1" u="wavy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个桥孔，是云南古桥梁中规模最大的多孔联拱桥。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从远处望去，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个桥孔一字排开，孔孔相连，雄伟壮丽，如长虹卧波，倒映在水天一色之中。桥上建有三座飞檐式阁楼，阁楼楼中有楼，檐外有檐，雕琢精美。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2003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年，国家邮政总局发行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中国古桥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拱桥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特种邮票一套四枚，其中一枚是建水双龙桥，另外三枚是北京卢沟桥、苏州枫桥和河南小商桥，这充分体现了双龙桥在我国古桥中的重要地位。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60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8D75878-D9B9-DBFD-2095-3D524AAA013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80875"/>
            <a:ext cx="11134008" cy="620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</a:pP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⑦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霁虹桥是云南古桥中吊式桥的典型代表，位于大理永平县和保山市隆阳区之间的澜沧江上。霁虹桥于东汉永平年间始建，初为藤篾桥。明成化十一年霁虹桥被改建为铁索吊桥，比始建于清康熙四十四年的四川泸定桥早建成二百多年。该桥全长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113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米，桥宽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3.7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米，由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根铁链固定在两岸悬崖上，其中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根为承重底索，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根为扶手索。桥的西岸是悬崖，东岸是险峰，下面是滔滔江水，十分险峻。桥西岸崖壁上刻有</a:t>
            </a: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西南第一桥</a:t>
            </a: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要塞天成</a:t>
            </a: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沧水飞虹</a:t>
            </a: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余幅历代名人题刻。这座桥也是云南古桥中历代诗人赋诗最多的一座。可惜，霁虹桥于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1986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年毁于特大洪水。据</a:t>
            </a:r>
            <a:r>
              <a:rPr lang="en-US" altLang="zh-CN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保山地区交通志</a:t>
            </a:r>
            <a:r>
              <a:rPr lang="en-US" altLang="zh-CN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记载，霁虹桥被毁前是云、贵、川、藏、陕五省区铁索桥中最古老、最大和最完整的一座桥梁，在我国桥梁建筑史上有着重要地位。</a:t>
            </a:r>
            <a:endParaRPr lang="zh-CN" altLang="en-US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39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952A2E4-4FFE-F2FD-191E-A8DE7DA1F0C6}"/>
              </a:ext>
            </a:extLst>
          </p:cNvPr>
          <p:cNvSpPr txBox="1">
            <a:spLocks noChangeAspect="1"/>
          </p:cNvSpPr>
          <p:nvPr/>
        </p:nvSpPr>
        <p:spPr>
          <a:xfrm>
            <a:off x="384481" y="851948"/>
            <a:ext cx="11178253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⑧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此外，云南大地上至今还保留着古老的溜索和被称为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原始斜拉桥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的藤桥。这些桥因地制宜，不拘一格。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⑨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桥梁是人类社会发展的历史见证，也是人类文化的物质载体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古桥一般有社会历史与经济文化价值、结构传力与构筑技术价值以及观赏审美价值。云南的一些桥梁具有其中一种或两种价值，而位于屏边五家寨的人字桥兼有三种价值。人字桥是滇越铁路桥梁建筑的精华所在，被列为全国重点保护文物单位，曾与河北赵州桥一起列入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世界名桥史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43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47980E3-D5E3-D06F-3508-F80BA601B4A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⑩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云南大地上的古桥，或雄伟壮阔，或小巧玲珑，或精雕细琢，或古朴随意。它们渗透了建造者的智慧，既是宝贵的交通遗产，也是宝贵的文化遗产。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节选自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云南古桥前世今生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，有删改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00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81348D4-2C02-F394-0C81-810B5ECBCE31}"/>
              </a:ext>
            </a:extLst>
          </p:cNvPr>
          <p:cNvSpPr txBox="1">
            <a:spLocks noChangeAspect="1"/>
          </p:cNvSpPr>
          <p:nvPr/>
        </p:nvSpPr>
        <p:spPr>
          <a:xfrm>
            <a:off x="649953" y="1613258"/>
            <a:ext cx="1111926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请在选文第③段横线上补出恰当的语句，使该段总领下文。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选文第⑥段画波浪线的句子使用了哪种说明方法？有什么作用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501016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使用了列数字的说明方法，列举了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148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三个具体数字，科学准确地说明了双龙桥是云南古桥梁中规模最大的多孔联拱桥。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68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F83A3FA-9327-99FE-5C16-17E7898AEB2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请选出下列对选文理解和分析有误的一项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．早在隋末唐初，金沙江上建成的塔城铁桥，连通了云南与西藏之间的茶马古道，现仅存遗址。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．茅以昇认为桥梁可分为梁、拱、吊三种类型。禄丰五马桥属于梁式桥，建水双龙桥属于拱式桥。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．第⑨段加点词“之一”用得很准确，说明人类文化的物质载体有多种，桥梁只是其中的一种。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．选文的说明对象是云南的古桥，作者行文时按照古桥修建的时间先后逐一进行说明，条理很清晰。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ada75"/>
          <p:cNvSpPr/>
          <p:nvPr/>
        </p:nvSpPr>
        <p:spPr>
          <a:xfrm>
            <a:off x="8939975" y="81888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11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472971" y="3749157"/>
            <a:ext cx="1107501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000" dirty="0"/>
          </a:p>
        </p:txBody>
      </p:sp>
      <p:pic>
        <p:nvPicPr>
          <p:cNvPr id="2" name="image7.jpeg">
            <a:extLst>
              <a:ext uri="{FF2B5EF4-FFF2-40B4-BE49-F238E27FC236}">
                <a16:creationId xmlns:a16="http://schemas.microsoft.com/office/drawing/2014/main" id="{DD020717-96FF-7DBC-E422-0C846D8ECD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7944" y="686193"/>
            <a:ext cx="2141987" cy="4676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248E9CC-DB6E-444A-0056-A60A40674141}"/>
              </a:ext>
            </a:extLst>
          </p:cNvPr>
          <p:cNvSpPr txBox="1">
            <a:spLocks noChangeAspect="1"/>
          </p:cNvSpPr>
          <p:nvPr/>
        </p:nvSpPr>
        <p:spPr>
          <a:xfrm>
            <a:off x="472972" y="1153793"/>
            <a:ext cx="8272822" cy="2437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．［新考法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微写作］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班级小报准备出一期“家乡的桥”专刊，准备用你观赏白沙大桥时拍摄的一张照片作为“桥之美”栏目的插图。请你为这张照片配上一段描写性的文字。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(100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字左右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A917D9-87BF-728C-DBBC-1C1AB3618ED1}"/>
              </a:ext>
            </a:extLst>
          </p:cNvPr>
          <p:cNvSpPr txBox="1">
            <a:spLocks noChangeAspect="1"/>
          </p:cNvSpPr>
          <p:nvPr/>
        </p:nvSpPr>
        <p:spPr>
          <a:xfrm>
            <a:off x="472972" y="3748798"/>
            <a:ext cx="11075015" cy="2437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zh-CN" altLang="en-US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示例：白沙大桥造型独特，主桥为反对称结构、全漂浮体系斜拉桥，主塔为空间异形结构，如在空中拧成的麻花。从远处望去，白沙大桥主塔造型像一枚戒指，故有</a:t>
            </a:r>
            <a:r>
              <a:rPr lang="zh-CN" altLang="en-US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幸福桥</a:t>
            </a:r>
            <a:r>
              <a:rPr lang="zh-CN" altLang="en-US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的美誉；从桥面观看，白沙大桥主塔形似一扇时空大门，被誉为</a:t>
            </a:r>
            <a:r>
              <a:rPr lang="zh-CN" altLang="en-US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柳州之门</a:t>
            </a:r>
            <a:r>
              <a:rPr lang="zh-CN" altLang="en-US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sz="3000" b="1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image70.jpeg">
            <a:extLst>
              <a:ext uri="{FF2B5EF4-FFF2-40B4-BE49-F238E27FC236}">
                <a16:creationId xmlns:a16="http://schemas.microsoft.com/office/drawing/2014/main" id="{01AD8CA8-C6F5-A60A-A626-9B80E16F82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0822" y="1731515"/>
            <a:ext cx="3067910" cy="169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05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DB7D2C6-F9FD-2AEA-BBD4-D06A3D277DF9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1192548"/>
            <a:ext cx="11001273" cy="5081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请运用积累的知识，完成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(1)~(4)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题。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</a:pP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永定河上的卢沟桥，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于公元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1189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1192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年间。桥长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265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米，由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个半圆形的石拱组成，每个石</a:t>
            </a:r>
            <a:r>
              <a:rPr lang="zh-CN" altLang="en-US" sz="28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拱</a:t>
            </a:r>
            <a:r>
              <a:rPr lang="zh-CN" altLang="en-US" sz="28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长度不一，自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米到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21.6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米。桥宽约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米，桥面平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28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，几乎与河面平行。每两个石拱之间有石</a:t>
            </a:r>
            <a:r>
              <a:rPr lang="en-US" altLang="zh-CN" sz="28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28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桥</a:t>
            </a:r>
            <a:r>
              <a:rPr lang="zh-CN" altLang="en-US" sz="28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墩</a:t>
            </a:r>
            <a:r>
              <a:rPr lang="zh-CN" altLang="en-US" sz="28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，把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个石拱联成一个整体。由于各拱相联，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这种桥叫作联拱石桥。永定河发水时，来势很猛，以前两岸河堤常被冲毁，但是这座桥极少出事，足见它的坚固。桥面用石板铺砌，两旁有石栏石柱。每个柱头上都雕刻着不同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的狮子。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这些石刻狮子，有的母子相抱，有的交头接耳，有的像倾听水声，有的像注视行人，千态万状，惟妙惟肖。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Calibri" panose="020F0502020204030204" pitchFamily="34" charset="0"/>
              </a:rPr>
              <a:t> 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50DF905-447C-BF10-31F3-4BFC5474AE6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给加点的字注音，根据拼音写出相应的汉字。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石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拱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平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石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      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桥</a:t>
            </a:r>
            <a:r>
              <a:rPr lang="zh-CN" altLang="en-US" sz="3200" b="1" spc="-2000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墩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依次填入文中横线处的词语，全都正确的一项是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．修理 而且 姿态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．修建 而且 姿势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．修理 所以 姿势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．修建 所以 姿态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9f31d"/>
          <p:cNvSpPr/>
          <p:nvPr/>
        </p:nvSpPr>
        <p:spPr>
          <a:xfrm>
            <a:off x="9845040" y="3040921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30560"/>
          <p:cNvSpPr/>
          <p:nvPr/>
        </p:nvSpPr>
        <p:spPr>
          <a:xfrm>
            <a:off x="5622249" y="2406937"/>
            <a:ext cx="136690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ū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f7a4a"/>
          <p:cNvSpPr/>
          <p:nvPr/>
        </p:nvSpPr>
        <p:spPr>
          <a:xfrm>
            <a:off x="1642428" y="2406937"/>
            <a:ext cx="11192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砌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fcf8e"/>
          <p:cNvSpPr/>
          <p:nvPr/>
        </p:nvSpPr>
        <p:spPr>
          <a:xfrm>
            <a:off x="5349662" y="1772953"/>
            <a:ext cx="11192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坦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bef7c"/>
          <p:cNvSpPr/>
          <p:nvPr/>
        </p:nvSpPr>
        <p:spPr>
          <a:xfrm>
            <a:off x="1987741" y="1772953"/>
            <a:ext cx="154787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ǒ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AF817DD-996F-4D50-5502-333F2B06989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选段抓住了卢沟桥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特征。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文中画线句子使用了什么说明方法？有何作用？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1df74"/>
          <p:cNvSpPr/>
          <p:nvPr/>
        </p:nvSpPr>
        <p:spPr>
          <a:xfrm>
            <a:off x="669290" y="4635167"/>
            <a:ext cx="77502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生动形象地介绍了柱头上狮子的形状。</a:t>
            </a:r>
            <a:r>
              <a:rPr lang="en-US" altLang="zh-CN" sz="3200" b="1" dirty="0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A_66636"/>
          <p:cNvSpPr/>
          <p:nvPr/>
        </p:nvSpPr>
        <p:spPr>
          <a:xfrm>
            <a:off x="669290" y="4001183"/>
            <a:ext cx="22416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摹状貌。</a:t>
            </a:r>
            <a:endParaRPr lang="zh-CN" altLang="en-US"/>
          </a:p>
        </p:txBody>
      </p:sp>
      <p:sp>
        <p:nvSpPr>
          <p:cNvPr id="2" name="A_beaa1"/>
          <p:cNvSpPr/>
          <p:nvPr/>
        </p:nvSpPr>
        <p:spPr>
          <a:xfrm>
            <a:off x="4476605" y="2099231"/>
            <a:ext cx="64230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历史悠久，结构坚固，形式优美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62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08DD3B6-B93F-C281-EF64-6967C23A820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下列句子中加点成语运用不恰当的一项是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．他们凭借数十年如一日的勤奋和坚守，创造出了无数令人惊叹、让人敬佩、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巧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妙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绝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伦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的作品和奇迹，成为一座座丰碑。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．这首曲子开篇以“啾啾”“喳喳”模仿小鸟“对话”，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惟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妙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惟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肖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的“拌嘴”声惹得观众忍俊不禁。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．由于二十多年没有见过面，这两个同学今天一见面就热情拥抱，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头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接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耳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．他的棋下得很高明，在全校是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独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无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89af0"/>
          <p:cNvSpPr/>
          <p:nvPr/>
        </p:nvSpPr>
        <p:spPr>
          <a:xfrm>
            <a:off x="8759190" y="818881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77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CE08E7E-4CBD-420C-DB2F-CA84DC4B359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文学常识填空。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</a:pP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中国石拱桥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是一篇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说明文，作者是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，文章通过对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两座桥的具体而生动的说明，介绍了中国石拱桥的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2bd89"/>
          <p:cNvSpPr/>
          <p:nvPr/>
        </p:nvSpPr>
        <p:spPr>
          <a:xfrm>
            <a:off x="4341178" y="4321271"/>
            <a:ext cx="3567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特点及光辉成就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43ac7"/>
          <p:cNvSpPr/>
          <p:nvPr/>
        </p:nvSpPr>
        <p:spPr>
          <a:xfrm>
            <a:off x="4644454" y="3687287"/>
            <a:ext cx="19352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卢沟桥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a59d4"/>
          <p:cNvSpPr/>
          <p:nvPr/>
        </p:nvSpPr>
        <p:spPr>
          <a:xfrm>
            <a:off x="2709228" y="3687287"/>
            <a:ext cx="19352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赵州桥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a4473"/>
          <p:cNvSpPr/>
          <p:nvPr/>
        </p:nvSpPr>
        <p:spPr>
          <a:xfrm>
            <a:off x="9381809" y="3053303"/>
            <a:ext cx="19352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茅以昇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780bf"/>
          <p:cNvSpPr/>
          <p:nvPr/>
        </p:nvSpPr>
        <p:spPr>
          <a:xfrm>
            <a:off x="5234623" y="3053303"/>
            <a:ext cx="15272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事物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711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EF1C6E6-041C-46D8-8C43-405795B5D238}"/>
              </a:ext>
            </a:extLst>
          </p:cNvPr>
          <p:cNvSpPr txBox="1">
            <a:spLocks noChangeAspect="1"/>
          </p:cNvSpPr>
          <p:nvPr/>
        </p:nvSpPr>
        <p:spPr>
          <a:xfrm>
            <a:off x="576210" y="888272"/>
            <a:ext cx="11251995" cy="5081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学习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中国石拱桥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后，八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班开展“中国桥的魅力”专题学习活动，请你参与。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某小组搜集了一段关于港珠澳大桥的资料，请你根据要求帮助修改。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</a:pP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［甲］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作为连接粤港澳三地的跨境大通道，使港珠澳大桥将在大湾区建设中发挥重要作用。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它被视为粤港澳大湾区互联互通的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脊梁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，可有效打通湾区内部交通网络的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任督二脉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，从而促进人流、物流、资金流、技术流等创新要素的高效流动和配置，推动粤港澳大湾区建设成为更具活力的经济区、宜居宜业宜游的优质生活圈和内地与港澳深度合作的示范区，［乙］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建造国际高水平湾区和世界级城市群。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75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737BB33-0E86-03B4-5DF9-B35B8EF5DB3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①［甲］处画线句成分残缺，请提出修改意见。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②［乙］处画线句词语搭配不当，请提出修改意见。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49390"/>
          <p:cNvSpPr/>
          <p:nvPr/>
        </p:nvSpPr>
        <p:spPr>
          <a:xfrm>
            <a:off x="669290" y="4321271"/>
            <a:ext cx="57103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建造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改为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打造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7bcd7"/>
          <p:cNvSpPr/>
          <p:nvPr/>
        </p:nvSpPr>
        <p:spPr>
          <a:xfrm>
            <a:off x="669290" y="3053303"/>
            <a:ext cx="30575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删去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08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402</TotalTime>
  <Words>2628</Words>
  <Application>Microsoft Office PowerPoint</Application>
  <PresentationFormat>宽屏</PresentationFormat>
  <Paragraphs>115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23</cp:revision>
  <dcterms:created xsi:type="dcterms:W3CDTF">2025-07-27T01:04:36Z</dcterms:created>
  <dcterms:modified xsi:type="dcterms:W3CDTF">2025-07-30T09:13:51Z</dcterms:modified>
</cp:coreProperties>
</file>