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874" r:id="rId5"/>
    <p:sldId id="875" r:id="rId6"/>
    <p:sldId id="259" r:id="rId7"/>
    <p:sldId id="876" r:id="rId8"/>
    <p:sldId id="877" r:id="rId9"/>
    <p:sldId id="87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581" y="77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148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81796-2ADD-468A-966D-400FB997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86C6C3-9226-451C-B6B7-F11D8D152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E05198-E4EE-4794-BC6C-759C3B90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DE9DE4-97F9-45D4-9EEF-023522C35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F59F7-B9E1-4CBF-9240-E30A8F6CA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5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6F72E5-D41D-46BE-A609-2E6D136F1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F5C2A4-0B29-430C-9025-323D4CC50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3F275D-8621-498F-9B5C-CBF02A98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C3B24D-FB56-4873-98E2-D2227A51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3D195C-8F2E-4C46-9CBE-1411EF87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2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60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184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768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16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0BA53C-FC17-4995-BD73-2AFA61E5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5BA311-1EB8-4BDA-AF93-4530A4860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B1B67F5-4541-44F4-800E-051204D1BE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A8DE82-9895-4A2B-9960-0DE9C7618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6FBDE9F-5AAC-4332-AED0-53E7057CDF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F3089D-01BE-4AA1-A816-E4877F9E6E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3BCAACE-047A-4355-B938-08742B51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3479820-B1AC-460E-9967-B255D2652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87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5ED157-A2CD-4BEC-BB74-7EDEE1085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A9982B-26B0-456E-9D8B-E37B4356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8E86F2-0AB4-4B74-811D-2777FB0C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9B1C76-8890-4C12-AA76-F2BBF77F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98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149BF3-3D67-4551-B370-202ACFC3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05ED6C-D44A-4ED2-9D79-FC0558A2A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AB21DE-078D-4382-BCC1-B2C669594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41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1491A1-9352-406A-BE02-F6331A18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73C501-1AEC-4880-A928-C6FFF13B4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F44802-4845-4D92-8982-1D35BFE88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5CC68-98F0-4CED-85EC-646DBDCF84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296DB8-BEBF-48E8-86CC-22E05C86E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9ED5EB-C466-4284-8B35-7BF081F1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3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1F442-66D8-442C-9735-564A5CE6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4657C5-F83F-444F-A1C9-C686AB59C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479F67F-774A-42D6-9A35-5415C2ECF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B6D6A0-62B3-42F9-B1EE-7D3EF0FA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BD49B6-88A3-4750-8D7B-996FB34CBB0B}" type="datetimeFigureOut">
              <a:rPr lang="zh-CN" altLang="en-US" smtClean="0"/>
              <a:t>2025/7/29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4B6D7A-D603-45DA-8650-E06CC449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663EC-6385-4AF6-8BF7-463DDE4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99B3D3-5A2E-492E-AC23-00E025AA83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30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E3997AE-5637-44EA-AD5D-D1580F7A8535}"/>
              </a:ext>
            </a:extLst>
          </p:cNvPr>
          <p:cNvGrpSpPr/>
          <p:nvPr userDrawn="1"/>
        </p:nvGrpSpPr>
        <p:grpSpPr>
          <a:xfrm>
            <a:off x="367547" y="112121"/>
            <a:ext cx="353339" cy="381476"/>
            <a:chOff x="260576" y="210565"/>
            <a:chExt cx="303410" cy="32757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8A31228-9A09-44F5-A84F-86BAE8F593CD}"/>
                </a:ext>
              </a:extLst>
            </p:cNvPr>
            <p:cNvSpPr/>
            <p:nvPr/>
          </p:nvSpPr>
          <p:spPr>
            <a:xfrm rot="5400000">
              <a:off x="237985" y="233156"/>
              <a:ext cx="327571" cy="282389"/>
            </a:xfrm>
            <a:prstGeom prst="triangle">
              <a:avLst/>
            </a:prstGeom>
            <a:solidFill>
              <a:srgbClr val="E60012"/>
            </a:solidFill>
            <a:ln>
              <a:solidFill>
                <a:srgbClr val="E600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ED5C1634-BB04-4B69-913F-06C7824D9AAD}"/>
                </a:ext>
              </a:extLst>
            </p:cNvPr>
            <p:cNvSpPr/>
            <p:nvPr/>
          </p:nvSpPr>
          <p:spPr>
            <a:xfrm rot="5400000">
              <a:off x="400895" y="375046"/>
              <a:ext cx="175171" cy="1510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2AE376E-10D8-4C01-B9DD-FFBBB0D706BC}"/>
              </a:ext>
            </a:extLst>
          </p:cNvPr>
          <p:cNvCxnSpPr/>
          <p:nvPr userDrawn="1"/>
        </p:nvCxnSpPr>
        <p:spPr>
          <a:xfrm>
            <a:off x="336000" y="601591"/>
            <a:ext cx="11520000" cy="0"/>
          </a:xfrm>
          <a:prstGeom prst="line">
            <a:avLst/>
          </a:prstGeom>
          <a:ln>
            <a:solidFill>
              <a:srgbClr val="E600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299776A-5294-4E33-A080-6A33F04E64B7}"/>
              </a:ext>
            </a:extLst>
          </p:cNvPr>
          <p:cNvSpPr/>
          <p:nvPr userDrawn="1"/>
        </p:nvSpPr>
        <p:spPr>
          <a:xfrm>
            <a:off x="0" y="6569842"/>
            <a:ext cx="12192000" cy="2881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hlinkClick r:id="rId14" action="ppaction://hlinksldjump"/>
            <a:extLst>
              <a:ext uri="{FF2B5EF4-FFF2-40B4-BE49-F238E27FC236}">
                <a16:creationId xmlns:a16="http://schemas.microsoft.com/office/drawing/2014/main" id="{C41FBD50-8289-4C28-BA64-A90AF4043852}"/>
              </a:ext>
            </a:extLst>
          </p:cNvPr>
          <p:cNvSpPr txBox="1"/>
          <p:nvPr userDrawn="1"/>
        </p:nvSpPr>
        <p:spPr>
          <a:xfrm>
            <a:off x="10587745" y="182462"/>
            <a:ext cx="128747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baseline="0" dirty="0">
                <a:solidFill>
                  <a:srgbClr val="C00000"/>
                </a:solidFill>
              </a:rPr>
              <a:t>返回目录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BF45EFFB-D4E6-A532-CFAE-5A1CC503CB65}"/>
              </a:ext>
            </a:extLst>
          </p:cNvPr>
          <p:cNvSpPr txBox="1"/>
          <p:nvPr userDrawn="1"/>
        </p:nvSpPr>
        <p:spPr>
          <a:xfrm>
            <a:off x="839819" y="79639"/>
            <a:ext cx="9384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单元目标导学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18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A064C01-C6EC-4D0F-BE70-8E501BD79EDF}"/>
              </a:ext>
            </a:extLst>
          </p:cNvPr>
          <p:cNvGrpSpPr/>
          <p:nvPr/>
        </p:nvGrpSpPr>
        <p:grpSpPr>
          <a:xfrm>
            <a:off x="223788" y="821515"/>
            <a:ext cx="11744425" cy="5332963"/>
            <a:chOff x="223788" y="821515"/>
            <a:chExt cx="11744425" cy="533296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F0F1B6-32C1-40F7-BDA6-7F6B0A41673F}"/>
                </a:ext>
              </a:extLst>
            </p:cNvPr>
            <p:cNvGrpSpPr/>
            <p:nvPr/>
          </p:nvGrpSpPr>
          <p:grpSpPr>
            <a:xfrm>
              <a:off x="223788" y="821515"/>
              <a:ext cx="11744425" cy="5332963"/>
              <a:chOff x="223788" y="561261"/>
              <a:chExt cx="11744425" cy="5332963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A170505-D14C-4037-8B76-EC647B40C551}"/>
                  </a:ext>
                </a:extLst>
              </p:cNvPr>
              <p:cNvSpPr/>
              <p:nvPr/>
            </p:nvSpPr>
            <p:spPr>
              <a:xfrm>
                <a:off x="223788" y="561261"/>
                <a:ext cx="11744425" cy="5332963"/>
              </a:xfrm>
              <a:prstGeom prst="rect">
                <a:avLst/>
              </a:prstGeom>
              <a:solidFill>
                <a:srgbClr val="FFFCC5"/>
              </a:solidFill>
              <a:ln>
                <a:solidFill>
                  <a:srgbClr val="FF01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5E037592-40AF-4A6C-97CD-6BEA280C0D9C}"/>
                  </a:ext>
                </a:extLst>
              </p:cNvPr>
              <p:cNvSpPr/>
              <p:nvPr/>
            </p:nvSpPr>
            <p:spPr bwMode="auto">
              <a:xfrm>
                <a:off x="225393" y="561261"/>
                <a:ext cx="9490509" cy="5332963"/>
              </a:xfrm>
              <a:custGeom>
                <a:avLst/>
                <a:gdLst>
                  <a:gd name="T0" fmla="*/ 0 w 4756"/>
                  <a:gd name="T1" fmla="*/ 0 h 2239"/>
                  <a:gd name="T2" fmla="*/ 3897 w 4756"/>
                  <a:gd name="T3" fmla="*/ 0 h 2239"/>
                  <a:gd name="T4" fmla="*/ 4756 w 4756"/>
                  <a:gd name="T5" fmla="*/ 1121 h 2239"/>
                  <a:gd name="T6" fmla="*/ 3897 w 4756"/>
                  <a:gd name="T7" fmla="*/ 2239 h 2239"/>
                  <a:gd name="T8" fmla="*/ 0 w 4756"/>
                  <a:gd name="T9" fmla="*/ 2239 h 2239"/>
                  <a:gd name="T10" fmla="*/ 0 w 4756"/>
                  <a:gd name="T11" fmla="*/ 0 h 2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56" h="2239">
                    <a:moveTo>
                      <a:pt x="0" y="0"/>
                    </a:moveTo>
                    <a:lnTo>
                      <a:pt x="3897" y="0"/>
                    </a:lnTo>
                    <a:lnTo>
                      <a:pt x="4756" y="1121"/>
                    </a:lnTo>
                    <a:lnTo>
                      <a:pt x="3897" y="2239"/>
                    </a:lnTo>
                    <a:lnTo>
                      <a:pt x="0" y="22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0012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 dirty="0"/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EA5A74-F842-4999-B9F7-A2ABD3019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843" y="1514759"/>
              <a:ext cx="5602377" cy="3753593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02BC47E-9713-45F4-8F5E-23F2615F49B1}"/>
                </a:ext>
              </a:extLst>
            </p:cNvPr>
            <p:cNvGrpSpPr/>
            <p:nvPr/>
          </p:nvGrpSpPr>
          <p:grpSpPr>
            <a:xfrm>
              <a:off x="8923445" y="4639752"/>
              <a:ext cx="2931807" cy="1479810"/>
              <a:chOff x="8823593" y="4714359"/>
              <a:chExt cx="2931807" cy="1479810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51918DD0-7464-4719-95CD-F234FA8565DC}"/>
                  </a:ext>
                </a:extLst>
              </p:cNvPr>
              <p:cNvGrpSpPr/>
              <p:nvPr/>
            </p:nvGrpSpPr>
            <p:grpSpPr>
              <a:xfrm>
                <a:off x="8823593" y="4714359"/>
                <a:ext cx="2931807" cy="1479810"/>
                <a:chOff x="8738249" y="4823543"/>
                <a:chExt cx="2931807" cy="1479810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4FCBAE2A-13F3-48BA-8A30-E1E3D2AE42E3}"/>
                    </a:ext>
                  </a:extLst>
                </p:cNvPr>
                <p:cNvSpPr/>
                <p:nvPr/>
              </p:nvSpPr>
              <p:spPr>
                <a:xfrm>
                  <a:off x="8965838" y="4823543"/>
                  <a:ext cx="2704218" cy="1339283"/>
                </a:xfrm>
                <a:prstGeom prst="roundRect">
                  <a:avLst/>
                </a:prstGeom>
                <a:noFill/>
                <a:ln w="285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40"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4E2F3C54-E82C-4FE2-AB0C-84D213F75A0F}"/>
                    </a:ext>
                  </a:extLst>
                </p:cNvPr>
                <p:cNvSpPr txBox="1"/>
                <p:nvPr/>
              </p:nvSpPr>
              <p:spPr>
                <a:xfrm>
                  <a:off x="9515059" y="4873419"/>
                  <a:ext cx="1409360" cy="73866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zh-CN" altLang="en-US" sz="4200" b="1" dirty="0" smtClean="0">
                      <a:ea typeface="微软雅黑" panose="020B0503020204020204" pitchFamily="34" charset="-122"/>
                      <a:sym typeface="Times New Roman" panose="02020603050405020304" pitchFamily="18" charset="0"/>
                    </a:rPr>
                    <a:t>语 文</a:t>
                  </a:r>
                  <a:endParaRPr lang="zh-CN" altLang="en-US" sz="4200" b="1" dirty="0">
                    <a:ea typeface="微软雅黑" panose="020B0503020204020204" pitchFamily="34" charset="-122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B8A28FD6-2FA7-4587-8E87-A8B29F9711F7}"/>
                    </a:ext>
                  </a:extLst>
                </p:cNvPr>
                <p:cNvSpPr txBox="1"/>
                <p:nvPr/>
              </p:nvSpPr>
              <p:spPr>
                <a:xfrm>
                  <a:off x="8738249" y="5595467"/>
                  <a:ext cx="2931807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八</a:t>
                  </a:r>
                  <a:r>
                    <a:rPr lang="zh-CN" altLang="en-US" sz="2000" b="1" spc="300" dirty="0" smtClean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年级 </a:t>
                  </a:r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上册 </a:t>
                  </a:r>
                  <a:endParaRPr lang="en-US" altLang="zh-CN" sz="2000" b="1" spc="300" dirty="0">
                    <a:cs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2000" b="1" spc="300" dirty="0">
                      <a:cs typeface="Times New Roman" panose="02020603050405020304" pitchFamily="18" charset="0"/>
                      <a:sym typeface="Times New Roman" panose="02020603050405020304" pitchFamily="18" charset="0"/>
                    </a:rPr>
                    <a:t>人教版</a:t>
                  </a:r>
                </a:p>
              </p:txBody>
            </p:sp>
          </p:grp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68BFF46-3A62-4392-8442-A37A0988162C}"/>
                  </a:ext>
                </a:extLst>
              </p:cNvPr>
              <p:cNvCxnSpPr/>
              <p:nvPr/>
            </p:nvCxnSpPr>
            <p:spPr>
              <a:xfrm>
                <a:off x="9288057" y="5485237"/>
                <a:ext cx="2254217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8191C0A-3393-4CB6-B83B-B2090DCA2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992" y="1043545"/>
            <a:ext cx="1730939" cy="6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852F51E-0B0D-4410-9F52-935F9483CDBE}"/>
              </a:ext>
            </a:extLst>
          </p:cNvPr>
          <p:cNvSpPr/>
          <p:nvPr/>
        </p:nvSpPr>
        <p:spPr>
          <a:xfrm>
            <a:off x="0" y="2192535"/>
            <a:ext cx="12192000" cy="1885689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8D4CCA-B443-4DE6-B305-5643B8CAA6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3" y="908321"/>
            <a:ext cx="1730939" cy="616443"/>
          </a:xfrm>
          <a:prstGeom prst="rect">
            <a:avLst/>
          </a:prstGeom>
        </p:spPr>
      </p:pic>
      <p:sp>
        <p:nvSpPr>
          <p:cNvPr id="2" name="TextBox 14">
            <a:extLst>
              <a:ext uri="{FF2B5EF4-FFF2-40B4-BE49-F238E27FC236}">
                <a16:creationId xmlns:a16="http://schemas.microsoft.com/office/drawing/2014/main" id="{DDBB0582-9D5D-6CF5-F6A1-1938C2DA1945}"/>
              </a:ext>
            </a:extLst>
          </p:cNvPr>
          <p:cNvSpPr txBox="1"/>
          <p:nvPr/>
        </p:nvSpPr>
        <p:spPr>
          <a:xfrm>
            <a:off x="272321" y="2735269"/>
            <a:ext cx="11647357" cy="800219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单元目标导学</a:t>
            </a:r>
            <a:endParaRPr lang="zh-CN" altLang="en-US" sz="46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137208" y="734346"/>
            <a:ext cx="1826141" cy="6794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第一单元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08890857"/>
              </p:ext>
            </p:extLst>
          </p:nvPr>
        </p:nvGraphicFramePr>
        <p:xfrm>
          <a:off x="646429" y="1413827"/>
          <a:ext cx="10807700" cy="4781550"/>
        </p:xfrm>
        <a:graphic>
          <a:graphicData uri="http://schemas.openxmlformats.org/drawingml/2006/table">
            <a:tbl>
              <a:tblPr firstRow="1" firstCol="1" bandRow="1"/>
              <a:tblGrid>
                <a:gridCol w="3866029">
                  <a:extLst>
                    <a:ext uri="{9D8B030D-6E8A-4147-A177-3AD203B41FA5}">
                      <a16:colId xmlns:a16="http://schemas.microsoft.com/office/drawing/2014/main" val="74206247"/>
                    </a:ext>
                  </a:extLst>
                </a:gridCol>
                <a:gridCol w="6941671">
                  <a:extLst>
                    <a:ext uri="{9D8B030D-6E8A-4147-A177-3AD203B41FA5}">
                      <a16:colId xmlns:a16="http://schemas.microsoft.com/office/drawing/2014/main" val="3149177237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了解常见新闻体裁的基础知识。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能区分写实作品和虚构作品，了解诗歌、散文、小说、戏剧等文学样式。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3610375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初步形成一定的新闻阅读能力，理解新闻“用事实说话”的基本原则。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阅读新闻，能把握文章的基本观点，获取主要信息。在通读课文的基础上，理清思路，理解、分析主要内容，体味和推敲重要词句在语言环境中的意义和作用。阅读新闻报道、时事评论等作品，关注社会主义建设新成果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77762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提高策划组织、分工合作、交流沟通的能力。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积极参与和组织校园、社区等文化活动，发展交流、合作，探究等实践能力，增强社会责任意识。注意对象和场合，学习文明得体地交流。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562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0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182929" y="470223"/>
            <a:ext cx="1826141" cy="6794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第二单元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47052258"/>
              </p:ext>
            </p:extLst>
          </p:nvPr>
        </p:nvGraphicFramePr>
        <p:xfrm>
          <a:off x="692149" y="1085696"/>
          <a:ext cx="10807700" cy="5452110"/>
        </p:xfrm>
        <a:graphic>
          <a:graphicData uri="http://schemas.openxmlformats.org/drawingml/2006/table">
            <a:tbl>
              <a:tblPr firstRow="1" firstCol="1" bandRow="1"/>
              <a:tblGrid>
                <a:gridCol w="3866029">
                  <a:extLst>
                    <a:ext uri="{9D8B030D-6E8A-4147-A177-3AD203B41FA5}">
                      <a16:colId xmlns:a16="http://schemas.microsoft.com/office/drawing/2014/main" val="3886388692"/>
                    </a:ext>
                  </a:extLst>
                </a:gridCol>
                <a:gridCol w="6941671">
                  <a:extLst>
                    <a:ext uri="{9D8B030D-6E8A-4147-A177-3AD203B41FA5}">
                      <a16:colId xmlns:a16="http://schemas.microsoft.com/office/drawing/2014/main" val="3019494169"/>
                    </a:ext>
                  </a:extLst>
                </a:gridCol>
              </a:tblGrid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抓住回忆性散文和传记内容真实、事件典型、注重细节等特点，掌握阅读方法。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学会运用多种阅读方法，具有独立阅读能力。能区分写实作品与虚构作品。在通读课文的基础上，理清思路，理解、分析主要内容。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015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学习刻画人物的方法，品味风格多样的语言，提高赏析能力。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在阅读中了解叙述、描写、说明、议论、抒情等表达方式。能对作品中感人的情境和形象说出自己的体验，品味作品中富于表现力的语言。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967330"/>
                  </a:ext>
                </a:extLst>
              </a:tr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从人物的生平事迹中汲取精神营养，丰富自己的生活体验。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欣赏文学作品，有自己的情感体验，初步领悟作品的内涵，从中获得对自然、社会、人生的有益启示。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986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18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128065" y="488511"/>
            <a:ext cx="1826141" cy="6794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第三单元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79037961"/>
              </p:ext>
            </p:extLst>
          </p:nvPr>
        </p:nvGraphicFramePr>
        <p:xfrm>
          <a:off x="637285" y="1167992"/>
          <a:ext cx="10807700" cy="5208270"/>
        </p:xfrm>
        <a:graphic>
          <a:graphicData uri="http://schemas.openxmlformats.org/drawingml/2006/table">
            <a:tbl>
              <a:tblPr firstRow="1" firstCol="1" bandRow="1"/>
              <a:tblGrid>
                <a:gridCol w="3742691">
                  <a:extLst>
                    <a:ext uri="{9D8B030D-6E8A-4147-A177-3AD203B41FA5}">
                      <a16:colId xmlns:a16="http://schemas.microsoft.com/office/drawing/2014/main" val="2691553345"/>
                    </a:ext>
                  </a:extLst>
                </a:gridCol>
                <a:gridCol w="7065009">
                  <a:extLst>
                    <a:ext uri="{9D8B030D-6E8A-4147-A177-3AD203B41FA5}">
                      <a16:colId xmlns:a16="http://schemas.microsoft.com/office/drawing/2014/main" val="4198853850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积累经典诗文名篇及常见重点实词和虚词。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背诵优秀诗文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段</a:t>
                      </a:r>
                      <a:r>
                        <a:rPr lang="en-US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。随文学习基本的词汇、语法知识，用以帮助理解课文中的语言难点。学习按照词类梳理字词。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072114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反复诵读，整体感知，体会景物特点，品味写法、语言，体会作者的情怀。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诵读古代诗词，阅读浅易文言文，能借助注释和工具书理解基本内容。感悟作品的思想内涵和艺术价值，能结合自己的经验，理解、欣赏和初步评价语言文字作品，丰富自己的情感体验和精神世界。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62302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从优美篇章中获得美的享受，陶冶情操，激发对祖国山川的热爱，培养高尚的审美情趣。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阅读表现人与自然的优秀文学作品，包括古诗文名篇，体会作者通过语言和形象构建的艺术世界。初步领悟作品的内涵，从中获得对自然、社会、人生的有益启示。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805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50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164641" y="525087"/>
            <a:ext cx="1826141" cy="6794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第四单元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50845152"/>
              </p:ext>
            </p:extLst>
          </p:nvPr>
        </p:nvGraphicFramePr>
        <p:xfrm>
          <a:off x="673861" y="1204568"/>
          <a:ext cx="10807700" cy="5116830"/>
        </p:xfrm>
        <a:graphic>
          <a:graphicData uri="http://schemas.openxmlformats.org/drawingml/2006/table">
            <a:tbl>
              <a:tblPr firstRow="1" firstCol="1" bandRow="1"/>
              <a:tblGrid>
                <a:gridCol w="3866029">
                  <a:extLst>
                    <a:ext uri="{9D8B030D-6E8A-4147-A177-3AD203B41FA5}">
                      <a16:colId xmlns:a16="http://schemas.microsoft.com/office/drawing/2014/main" val="3912777616"/>
                    </a:ext>
                  </a:extLst>
                </a:gridCol>
                <a:gridCol w="6941671">
                  <a:extLst>
                    <a:ext uri="{9D8B030D-6E8A-4147-A177-3AD203B41FA5}">
                      <a16:colId xmlns:a16="http://schemas.microsoft.com/office/drawing/2014/main" val="1944191379"/>
                    </a:ext>
                  </a:extLst>
                </a:gridCol>
              </a:tblGrid>
              <a:tr h="2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感知内容，理清思路。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在通读课文的基础上，理清思路，理解、分析主要内容。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4122681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把握各类散文在写法上的独特之处，品味、欣赏各具特色的语言，培养对散文语言的欣赏能力。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体味和推敲重要词句在语言环境中的意义和作用。品味作品中富于表现力的语言。欣赏和评价语言文字作品，提高审美品位。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55660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体会文章表达的情感，理解作者对生活的感悟和思考，丰富自己的精神世界。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欣赏文学作品，有自己的情感体验，初步领悟作品的内涵，从中获得对自然、社会、人生的有益启示。对课文的内容和表达有自己的心得，能提出自己的看法。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320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2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192072" y="497655"/>
            <a:ext cx="1826141" cy="6794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第五单元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23594513"/>
              </p:ext>
            </p:extLst>
          </p:nvPr>
        </p:nvGraphicFramePr>
        <p:xfrm>
          <a:off x="701293" y="1094840"/>
          <a:ext cx="10807700" cy="5452110"/>
        </p:xfrm>
        <a:graphic>
          <a:graphicData uri="http://schemas.openxmlformats.org/drawingml/2006/table">
            <a:tbl>
              <a:tblPr firstRow="1" firstCol="1" bandRow="1"/>
              <a:tblGrid>
                <a:gridCol w="4629659">
                  <a:extLst>
                    <a:ext uri="{9D8B030D-6E8A-4147-A177-3AD203B41FA5}">
                      <a16:colId xmlns:a16="http://schemas.microsoft.com/office/drawing/2014/main" val="4235797640"/>
                    </a:ext>
                  </a:extLst>
                </a:gridCol>
                <a:gridCol w="6178041">
                  <a:extLst>
                    <a:ext uri="{9D8B030D-6E8A-4147-A177-3AD203B41FA5}">
                      <a16:colId xmlns:a16="http://schemas.microsoft.com/office/drawing/2014/main" val="3381265986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理解说明内容，学会抓住特征来说明事物。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在通读课文的基础上，理清思路，理解、分析主要内容。阅读说明性文章，能把握文章的基本观点，获取主要信息。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70845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了解常见的说明顺序、说明方法，体会说明文语言的准确、周密，增强思维的条理性与严密性。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在阅读中了解叙述、描写、说明、议论、抒情等表达方式。体味和推敲重要词句在语言环境中的意义和作用。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6529289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感受说明文求真求实的理性精神，激发对自然和社会的探索兴趣。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阅读科技作品，还应注意领会作品中所体现的科学精神和科学思想方法。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139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264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155497" y="726255"/>
            <a:ext cx="1826141" cy="6794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3200" b="1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第六单元</a:t>
            </a:r>
            <a:endParaRPr lang="zh-CN" altLang="en-US" sz="32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32904261"/>
              </p:ext>
            </p:extLst>
          </p:nvPr>
        </p:nvGraphicFramePr>
        <p:xfrm>
          <a:off x="664717" y="1405736"/>
          <a:ext cx="10807700" cy="4781550"/>
        </p:xfrm>
        <a:graphic>
          <a:graphicData uri="http://schemas.openxmlformats.org/drawingml/2006/table">
            <a:tbl>
              <a:tblPr firstRow="1" firstCol="1" bandRow="1"/>
              <a:tblGrid>
                <a:gridCol w="2947163">
                  <a:extLst>
                    <a:ext uri="{9D8B030D-6E8A-4147-A177-3AD203B41FA5}">
                      <a16:colId xmlns:a16="http://schemas.microsoft.com/office/drawing/2014/main" val="237035990"/>
                    </a:ext>
                  </a:extLst>
                </a:gridCol>
                <a:gridCol w="7860537">
                  <a:extLst>
                    <a:ext uri="{9D8B030D-6E8A-4147-A177-3AD203B41FA5}">
                      <a16:colId xmlns:a16="http://schemas.microsoft.com/office/drawing/2014/main" val="3183348147"/>
                    </a:ext>
                  </a:extLst>
                </a:gridCol>
              </a:tblGrid>
              <a:tr h="405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积累常见文言词语和名言警句。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背诵优秀诗文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篇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段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。随文学习基本的词汇、语法知识，用以帮助理解课文中的语言难点。学习按照词类梳理字词。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0907439"/>
                  </a:ext>
                </a:extLst>
              </a:tr>
              <a:tr h="805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熟悉阅读古诗文的方法，反复诵读品味，提高阅读古诗文的能力。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诵读古代诗词，阅读浅易文言文，能借助注释和工具书理解基本内容。能对作品中感人的情境和形象说出自己的体验。通过朗读、概括、讲述等方式，表达对作品的理解。通过整体感知、联想想象，感受文学语言和形象的独特魅力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31100"/>
                  </a:ext>
                </a:extLst>
              </a:tr>
              <a:tr h="605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感受古人的智慧和胸襟，提升自己的精神品格。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认识中华文化的丰厚博大，汲取智慧。有自己的情感体验，初步领悟作品的内涵，从中获得对自然、社会、人生的有益启示。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4141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409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55" y="984739"/>
            <a:ext cx="4555890" cy="3570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23857" y="4783016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 dir="in"/>
      </p:transition>
    </mc:Choice>
    <mc:Fallback xmlns="">
      <p:transition spd="slow">
        <p:zoom dir="in"/>
      </p:transition>
    </mc:Fallback>
  </mc:AlternateContent>
</p:sld>
</file>

<file path=ppt/theme/theme1.xml><?xml version="1.0" encoding="utf-8"?>
<a:theme xmlns:a="http://schemas.openxmlformats.org/drawingml/2006/main" name="全频道课时作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8F63F166-D874-45F0-8030-5F3C8EDF0CEB}" vid="{4732C8E6-CB43-4E91-95D8-7ED5984B6DC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4</TotalTime>
  <Words>969</Words>
  <Application>Microsoft Office PowerPoint</Application>
  <PresentationFormat>宽屏</PresentationFormat>
  <Paragraphs>47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全频道课时作业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A</cp:lastModifiedBy>
  <cp:revision>2</cp:revision>
  <dcterms:created xsi:type="dcterms:W3CDTF">2025-07-29T01:37:14Z</dcterms:created>
  <dcterms:modified xsi:type="dcterms:W3CDTF">2025-07-29T01:41:41Z</dcterms:modified>
</cp:coreProperties>
</file>