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884" r:id="rId14"/>
    <p:sldId id="885" r:id="rId15"/>
    <p:sldId id="259" r:id="rId16"/>
    <p:sldId id="886" r:id="rId17"/>
    <p:sldId id="887" r:id="rId18"/>
    <p:sldId id="888" r:id="rId19"/>
    <p:sldId id="889" r:id="rId20"/>
    <p:sldId id="890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8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0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13*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与朱元思书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《答谢中书书》一文中写到“高峰入云”，而本文中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几个四字短语具体描写了高峰“入”云的动态。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从侧面表现江水清澈的句子是：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概括赞叹富春江，总领全文的句子是：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文中写放舟江上的自由状态的句子是：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482fe"/>
          <p:cNvSpPr/>
          <p:nvPr/>
        </p:nvSpPr>
        <p:spPr>
          <a:xfrm>
            <a:off x="669290" y="5256769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任意东西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84268"/>
          <p:cNvSpPr/>
          <p:nvPr/>
        </p:nvSpPr>
        <p:spPr>
          <a:xfrm>
            <a:off x="8078153" y="4622785"/>
            <a:ext cx="23241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从流飘荡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f4966"/>
          <p:cNvSpPr/>
          <p:nvPr/>
        </p:nvSpPr>
        <p:spPr>
          <a:xfrm>
            <a:off x="669290" y="3988801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天下独绝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cdb9f"/>
          <p:cNvSpPr/>
          <p:nvPr/>
        </p:nvSpPr>
        <p:spPr>
          <a:xfrm>
            <a:off x="8078153" y="3354817"/>
            <a:ext cx="23241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奇山异水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7b0c9"/>
          <p:cNvSpPr/>
          <p:nvPr/>
        </p:nvSpPr>
        <p:spPr>
          <a:xfrm>
            <a:off x="9240234" y="2720833"/>
            <a:ext cx="23241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直视无碍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29ef4"/>
          <p:cNvSpPr/>
          <p:nvPr/>
        </p:nvSpPr>
        <p:spPr>
          <a:xfrm>
            <a:off x="6916071" y="2720833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游鱼细石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17f7"/>
          <p:cNvSpPr/>
          <p:nvPr/>
        </p:nvSpPr>
        <p:spPr>
          <a:xfrm>
            <a:off x="6754116" y="1452865"/>
            <a:ext cx="23241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争高直指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ddb0"/>
          <p:cNvSpPr/>
          <p:nvPr/>
        </p:nvSpPr>
        <p:spPr>
          <a:xfrm>
            <a:off x="3915697" y="1452865"/>
            <a:ext cx="23241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互相轩邈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12c6"/>
          <p:cNvSpPr/>
          <p:nvPr/>
        </p:nvSpPr>
        <p:spPr>
          <a:xfrm>
            <a:off x="1146595" y="1452865"/>
            <a:ext cx="23241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负势竞上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9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《与朱元思书》选自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，作者是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，字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朝代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文学家。他善于写景，尤其擅长写小品、书信，“文体清拔有古气”，人称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347f"/>
          <p:cNvSpPr/>
          <p:nvPr/>
        </p:nvSpPr>
        <p:spPr>
          <a:xfrm>
            <a:off x="8547663" y="4321271"/>
            <a:ext cx="191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吴均体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cb2f5"/>
          <p:cNvSpPr/>
          <p:nvPr/>
        </p:nvSpPr>
        <p:spPr>
          <a:xfrm>
            <a:off x="2585466" y="3687287"/>
            <a:ext cx="191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南朝梁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cd78"/>
          <p:cNvSpPr/>
          <p:nvPr/>
        </p:nvSpPr>
        <p:spPr>
          <a:xfrm>
            <a:off x="1077278" y="3687287"/>
            <a:ext cx="1508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叔庠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fe6c9"/>
          <p:cNvSpPr/>
          <p:nvPr/>
        </p:nvSpPr>
        <p:spPr>
          <a:xfrm>
            <a:off x="9829165" y="3053303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吴均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feb1"/>
          <p:cNvSpPr/>
          <p:nvPr/>
        </p:nvSpPr>
        <p:spPr>
          <a:xfrm>
            <a:off x="5157153" y="3053303"/>
            <a:ext cx="35481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《吴均集校注》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42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706882" y="539222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通州初级中学将开展“弘扬中华文化，亲近传统书信”的语文活动，邀请你参加并完成以下任务。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［跨学科·数学］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请阅读该校学生使用书信情况的调查表，并简述你的探究结果。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写两条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通州初级中学学生使用书信情况调查表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76409979"/>
              </p:ext>
            </p:extLst>
          </p:nvPr>
        </p:nvGraphicFramePr>
        <p:xfrm>
          <a:off x="706882" y="3704145"/>
          <a:ext cx="10833100" cy="2555240"/>
        </p:xfrm>
        <a:graphic>
          <a:graphicData uri="http://schemas.openxmlformats.org/drawingml/2006/table">
            <a:tbl>
              <a:tblPr firstRow="1" firstCol="1" bandRow="1"/>
              <a:tblGrid>
                <a:gridCol w="2210300">
                  <a:extLst>
                    <a:ext uri="{9D8B030D-6E8A-4147-A177-3AD203B41FA5}">
                      <a16:colId xmlns:a16="http://schemas.microsoft.com/office/drawing/2014/main" val="1894197430"/>
                    </a:ext>
                  </a:extLst>
                </a:gridCol>
                <a:gridCol w="2399754">
                  <a:extLst>
                    <a:ext uri="{9D8B030D-6E8A-4147-A177-3AD203B41FA5}">
                      <a16:colId xmlns:a16="http://schemas.microsoft.com/office/drawing/2014/main" val="3336676559"/>
                    </a:ext>
                  </a:extLst>
                </a:gridCol>
                <a:gridCol w="2399754">
                  <a:extLst>
                    <a:ext uri="{9D8B030D-6E8A-4147-A177-3AD203B41FA5}">
                      <a16:colId xmlns:a16="http://schemas.microsoft.com/office/drawing/2014/main" val="3982946553"/>
                    </a:ext>
                  </a:extLst>
                </a:gridCol>
                <a:gridCol w="3823292">
                  <a:extLst>
                    <a:ext uri="{9D8B030D-6E8A-4147-A177-3AD203B41FA5}">
                      <a16:colId xmlns:a16="http://schemas.microsoft.com/office/drawing/2014/main" val="2319704300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项目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年级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从未写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过信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学应用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文时写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寄贺卡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时写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3443147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七年级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94.4%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1.1%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4.5%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87815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八年级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90.6%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5.2%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4.2%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82426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九年级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88.8%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7.3%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3.9%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4193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086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探究结果：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根据以上调查情况，该校发出欣赏名人书信、用书信交流学习心得或生活感悟的倡议。可是你班的卜廷华同学对此不感兴趣，仍热衷于玩聊天软件、打电话，你会怎么劝说他呢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7a109"/>
          <p:cNvSpPr/>
          <p:nvPr/>
        </p:nvSpPr>
        <p:spPr>
          <a:xfrm>
            <a:off x="1077278" y="1452865"/>
            <a:ext cx="96679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随着年龄和知识的增长，尝试写信的学生越来越多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9cb5"/>
          <p:cNvSpPr/>
          <p:nvPr/>
        </p:nvSpPr>
        <p:spPr>
          <a:xfrm>
            <a:off x="3117215" y="818881"/>
            <a:ext cx="762800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通州初级中学绝大部分学生从未写过信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450" y="4496432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示例：卜廷华同学，传统书信能体现书写者的学养功底和气质风神，它饱含温情，蕴含着博大精深的中华文明。作为当代中学生，我们有义务让这一传统文化发扬光大。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37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969297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下面是一封写给父母的书信，其中有点问题，请你帮助修改。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上面书信中有一处用语不得体，应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zh-CN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e9788"/>
          <p:cNvSpPr/>
          <p:nvPr/>
        </p:nvSpPr>
        <p:spPr>
          <a:xfrm>
            <a:off x="949300" y="5503705"/>
            <a:ext cx="1100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叩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fc755"/>
          <p:cNvSpPr/>
          <p:nvPr/>
        </p:nvSpPr>
        <p:spPr>
          <a:xfrm>
            <a:off x="8307143" y="4869721"/>
            <a:ext cx="1100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谕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16359208"/>
              </p:ext>
            </p:extLst>
          </p:nvPr>
        </p:nvGraphicFramePr>
        <p:xfrm>
          <a:off x="692150" y="2312543"/>
          <a:ext cx="10807700" cy="2467610"/>
        </p:xfrm>
        <a:graphic>
          <a:graphicData uri="http://schemas.openxmlformats.org/drawingml/2006/table">
            <a:tbl>
              <a:tblPr firstRow="1" firstCol="1" bandRow="1"/>
              <a:tblGrid>
                <a:gridCol w="10807700">
                  <a:extLst>
                    <a:ext uri="{9D8B030D-6E8A-4147-A177-3AD203B41FA5}">
                      <a16:colId xmlns:a16="http://schemas.microsoft.com/office/drawing/2014/main" val="1708924605"/>
                    </a:ext>
                  </a:extLst>
                </a:gridCol>
              </a:tblGrid>
              <a:tr h="10052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父母亲大人如晤：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717550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启信谨祝安康，儿虽离家不远，然归少离多，常思绕与膝前，进其孝义。然学业正急，功课烦多，难得团圆，遥寄相思，唯愿二老安康。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儿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××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谕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241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41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1589308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阅读文言文，回答问题。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风烟俱净，天山共色。从流飘荡，任意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西。自富阳至桐庐一百许里，奇山异水，天下独绝。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水皆缥碧，千丈见底。游鱼细石，直视无碍。急湍甚箭，猛浪若奔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夹岸高山，皆生寒树，负势竞上，互相轩邈，争高直指，千百成峰。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泉水激石，泠泠作响；好鸟相鸣，嘤嘤成韵。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蝉则千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不穷，猿则百叫无绝。鸢飞戾天者，望峰息心；经纶世务者，窥谷忘反。横柯上蔽，在昼犹昏；疏条交映，有时见日。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选自吴均《与朱元思书》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12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故鄣县东三十五里，</a:t>
            </a:r>
            <a:r>
              <a:rPr lang="zh-CN" altLang="zh-CN" sz="3200" b="1" u="wavy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有青山</a:t>
            </a:r>
            <a:r>
              <a:rPr lang="zh-CN" altLang="zh-CN" sz="3200" b="1" u="wavy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lang="zh-CN" altLang="zh-CN" sz="3200" b="1" u="wavy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u="wavy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壁干天</a:t>
            </a:r>
            <a:r>
              <a:rPr lang="zh-CN" altLang="zh-CN" sz="3200" b="1" u="wavy" baseline="30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u="wavy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孤峰入汉</a:t>
            </a:r>
            <a:r>
              <a:rPr lang="zh-CN" altLang="zh-CN" sz="3200" b="1" u="wavy" baseline="30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zh-CN" altLang="zh-CN" sz="3200" b="1" u="sng" spc="-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嶂</a:t>
            </a:r>
            <a:r>
              <a:rPr lang="zh-CN" altLang="zh-CN" sz="3200" b="1" u="sng" baseline="-25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百重，清川万转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。归飞之鸟，千翼竞来；企水之猿，百臂相接。秋露为霜，春罗</a:t>
            </a:r>
            <a:r>
              <a:rPr lang="zh-CN" altLang="zh-CN" sz="3200" b="1" baseline="30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被径。风雨如晦，鸡鸣不已。信足</a:t>
            </a:r>
            <a:r>
              <a:rPr lang="zh-CN" altLang="zh-CN" sz="3200" b="1" baseline="30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荡累</a:t>
            </a:r>
            <a:r>
              <a:rPr lang="zh-CN" altLang="zh-CN" sz="3200" b="1" baseline="30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颐物，悟衷</a:t>
            </a:r>
            <a:r>
              <a:rPr lang="zh-CN" altLang="zh-CN" sz="3200" b="1" baseline="300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散赏。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选自吴均《与施从事书》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［注］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干天：连接天空。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汉：银河。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春罗：即女萝，一种爬蔓植物。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信足：信步，漫步。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荡累：消除烦恼。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悟衷：开阔心胸。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96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92150" y="5811233"/>
            <a:ext cx="5139548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有青山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绝壁干天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孤峰入汉</a:t>
            </a:r>
            <a:r>
              <a:rPr lang="zh-CN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150" y="617620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任意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蝉则千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不穷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 smtClean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</a:t>
            </a:r>
            <a:r>
              <a:rPr lang="zh-CN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壁干天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绝：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嶂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百重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文中画波浪线的部分有两处需要断句，请在相应位置用“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青山绝壁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干</a:t>
            </a: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天孤峰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入汉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138c6"/>
          <p:cNvSpPr/>
          <p:nvPr/>
        </p:nvSpPr>
        <p:spPr>
          <a:xfrm>
            <a:off x="4839653" y="3250076"/>
            <a:ext cx="39656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屏障，这里指山峰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9e75a"/>
          <p:cNvSpPr/>
          <p:nvPr/>
        </p:nvSpPr>
        <p:spPr>
          <a:xfrm>
            <a:off x="4839653" y="2616092"/>
            <a:ext cx="43736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极，有走不通的意思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cb6d9"/>
          <p:cNvSpPr/>
          <p:nvPr/>
        </p:nvSpPr>
        <p:spPr>
          <a:xfrm>
            <a:off x="4842828" y="1982108"/>
            <a:ext cx="68215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转，同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啭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，鸟鸣，这里指蝉鸣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68797"/>
          <p:cNvSpPr/>
          <p:nvPr/>
        </p:nvSpPr>
        <p:spPr>
          <a:xfrm>
            <a:off x="4804728" y="1348124"/>
            <a:ext cx="15177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向东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43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泉水激石，泠泠作响；好鸟相鸣，嘤嘤成韵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绿嶂百重，清川万转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878568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山间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的泉水冲击着岩石，泠泠地发出声响；美丽的鸟互相和鸣，鸣声嘤嘤，和谐动听。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760868"/>
            <a:ext cx="7393371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青翠的山峦层层叠叠，流水千折百回。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00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13*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与朱元思书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第三单元　山川之美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262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．［新考法·对比阅读］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吴均的诗文长于描写山水景物，并被称为“吴均体”。研读［甲］［乙］两文，结合内容，概述吴均写景的特点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883048"/>
            <a:ext cx="10833100" cy="13139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语句上四字为主，多用骈偶；语音上平仄相对；用词上用典和藻饰，显出清丽的特点。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31303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给下列加点的字注音。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水皆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缥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碧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湍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甚箭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泠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泠作响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不穷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鸢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飞戾天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纶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世务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轩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邈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嘤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嘤成韵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149fc"/>
          <p:cNvSpPr/>
          <p:nvPr/>
        </p:nvSpPr>
        <p:spPr>
          <a:xfrm>
            <a:off x="7771765" y="4635167"/>
            <a:ext cx="154787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36b7f"/>
          <p:cNvSpPr/>
          <p:nvPr/>
        </p:nvSpPr>
        <p:spPr>
          <a:xfrm>
            <a:off x="2781125" y="4635167"/>
            <a:ext cx="15701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27466"/>
          <p:cNvSpPr/>
          <p:nvPr/>
        </p:nvSpPr>
        <p:spPr>
          <a:xfrm>
            <a:off x="7771765" y="4001183"/>
            <a:ext cx="125418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f1e4c"/>
          <p:cNvSpPr/>
          <p:nvPr/>
        </p:nvSpPr>
        <p:spPr>
          <a:xfrm>
            <a:off x="2781125" y="4001183"/>
            <a:ext cx="15701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5aa19"/>
          <p:cNvSpPr/>
          <p:nvPr/>
        </p:nvSpPr>
        <p:spPr>
          <a:xfrm>
            <a:off x="7659053" y="3367199"/>
            <a:ext cx="17733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de19a"/>
          <p:cNvSpPr/>
          <p:nvPr/>
        </p:nvSpPr>
        <p:spPr>
          <a:xfrm>
            <a:off x="2781125" y="3367199"/>
            <a:ext cx="145738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b678"/>
          <p:cNvSpPr/>
          <p:nvPr/>
        </p:nvSpPr>
        <p:spPr>
          <a:xfrm>
            <a:off x="7662228" y="2733215"/>
            <a:ext cx="150183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A_f0ec5"/>
          <p:cNvSpPr/>
          <p:nvPr/>
        </p:nvSpPr>
        <p:spPr>
          <a:xfrm>
            <a:off x="2781125" y="2733215"/>
            <a:ext cx="145738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解释下列加点的词。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天山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纶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世务者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一百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互相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轩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邈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泉水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激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fc3d"/>
          <p:cNvSpPr/>
          <p:nvPr/>
        </p:nvSpPr>
        <p:spPr>
          <a:xfrm>
            <a:off x="2926715" y="4949063"/>
            <a:ext cx="2751201" cy="509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冲击，撞击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b3ae7"/>
          <p:cNvSpPr/>
          <p:nvPr/>
        </p:nvSpPr>
        <p:spPr>
          <a:xfrm>
            <a:off x="2926715" y="4315079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e6d24"/>
          <p:cNvSpPr/>
          <p:nvPr/>
        </p:nvSpPr>
        <p:spPr>
          <a:xfrm>
            <a:off x="2926715" y="3681095"/>
            <a:ext cx="2343214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表示约数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d14b"/>
          <p:cNvSpPr/>
          <p:nvPr/>
        </p:nvSpPr>
        <p:spPr>
          <a:xfrm>
            <a:off x="3352165" y="3047111"/>
            <a:ext cx="27512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筹划、治理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e6888"/>
          <p:cNvSpPr/>
          <p:nvPr/>
        </p:nvSpPr>
        <p:spPr>
          <a:xfrm>
            <a:off x="2944178" y="2413127"/>
            <a:ext cx="275120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同样的颜色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05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下列各句中有通假字的一项是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．风烟俱净，天山共色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．奇山异水，天下独绝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．经纶世务者，窥谷忘反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．疏条交映，有时见日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下列加点词不属于词类活用的一项是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．任意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．猛浪若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奔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．有时见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．互相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轩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邈</a:t>
            </a:r>
            <a:r>
              <a:rPr lang="zh-CN" altLang="zh-CN" sz="32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4775a"/>
          <p:cNvSpPr/>
          <p:nvPr/>
        </p:nvSpPr>
        <p:spPr>
          <a:xfrm>
            <a:off x="7817803" y="4566078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000b"/>
          <p:cNvSpPr/>
          <p:nvPr/>
        </p:nvSpPr>
        <p:spPr>
          <a:xfrm>
            <a:off x="6593840" y="1396158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5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下面对本文分析不准确的一项是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．本文是吴均写给友人的一封信。信中生动描绘了秀美的自然风光，抒发了作者厌弃尘俗和寄情山水的思想情绪。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．本文用骈文写成，文字千锤百炼，生动晓畅，句式整齐而有变化，读来很有韵味。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．本文构思精巧，开头以“奇山异水，天下独绝”对富春江风光进行高度的概括和赞叹，作为“文眼”统照全篇。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．“鸢飞戾天者，望峰息心；经纶世务者，窥谷忘反”这句话写的是作者的所见所感，从而烘托了山水景物的魅力。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fa54e"/>
          <p:cNvSpPr/>
          <p:nvPr/>
        </p:nvSpPr>
        <p:spPr>
          <a:xfrm>
            <a:off x="6989128" y="81888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53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请把下面的句子翻译成现代汉语。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风烟俱净，天山共色。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急湍甚箭，猛浪若奔。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e764"/>
          <p:cNvSpPr/>
          <p:nvPr/>
        </p:nvSpPr>
        <p:spPr>
          <a:xfrm>
            <a:off x="681990" y="4256121"/>
            <a:ext cx="96869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湍急的江流比箭还快，凶猛的大浪像飞奔的骏马。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cc0bd"/>
          <p:cNvSpPr/>
          <p:nvPr/>
        </p:nvSpPr>
        <p:spPr>
          <a:xfrm>
            <a:off x="681990" y="2988153"/>
            <a:ext cx="1181906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没有一丝风，烟雾也完全散净，天空与群山是同样的颜色。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17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负势竞上，互相轩邈，争高直指，千百成峰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2413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山峦凭借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高峻的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地势，争着向上，仿佛都在争着往高处远处伸展，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互相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争夺高处，笔直地指向云天，形成千百座山峰。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43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按要求默写句子。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段中与王勃《滕王阁序》中的名句“落霞与孤鹜齐飞，秋水共长天一色”意境相同的句子是“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段中“横柯上蔽，在昼犹昏；疏条交映，有时见日”在意思上与前文呼应的句子是“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7fca3"/>
          <p:cNvSpPr/>
          <p:nvPr/>
        </p:nvSpPr>
        <p:spPr>
          <a:xfrm>
            <a:off x="681990" y="5204752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皆生寒树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50663"/>
          <p:cNvSpPr/>
          <p:nvPr/>
        </p:nvSpPr>
        <p:spPr>
          <a:xfrm>
            <a:off x="7463009" y="4570768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夹岸高山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6225"/>
          <p:cNvSpPr/>
          <p:nvPr/>
        </p:nvSpPr>
        <p:spPr>
          <a:xfrm>
            <a:off x="681990" y="3302800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天山共色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3f8a"/>
          <p:cNvSpPr/>
          <p:nvPr/>
        </p:nvSpPr>
        <p:spPr>
          <a:xfrm>
            <a:off x="8954281" y="2668816"/>
            <a:ext cx="2324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风烟俱净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64</TotalTime>
  <Words>1828</Words>
  <Application>Microsoft Office PowerPoint</Application>
  <PresentationFormat>宽屏</PresentationFormat>
  <Paragraphs>164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8</cp:revision>
  <dcterms:created xsi:type="dcterms:W3CDTF">2025-07-29T03:08:56Z</dcterms:created>
  <dcterms:modified xsi:type="dcterms:W3CDTF">2025-07-30T08:12:44Z</dcterms:modified>
</cp:coreProperties>
</file>