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874" r:id="rId6"/>
    <p:sldId id="875" r:id="rId7"/>
    <p:sldId id="876" r:id="rId8"/>
    <p:sldId id="877" r:id="rId9"/>
    <p:sldId id="878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说明事物要抓住特征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1698760"/>
            <a:ext cx="12192000" cy="1865178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5D1E4F-546B-4C6F-B152-DF81FC3BF4A8}"/>
              </a:ext>
            </a:extLst>
          </p:cNvPr>
          <p:cNvSpPr txBox="1"/>
          <p:nvPr/>
        </p:nvSpPr>
        <p:spPr>
          <a:xfrm>
            <a:off x="272322" y="2662460"/>
            <a:ext cx="11647357" cy="738664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写作　说明事物要抓住特征　</a:t>
            </a:r>
            <a:endParaRPr lang="en-US" altLang="zh-CN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6EE5104-B659-4620-9FB8-F7D86929E5D3}"/>
              </a:ext>
            </a:extLst>
          </p:cNvPr>
          <p:cNvGrpSpPr/>
          <p:nvPr/>
        </p:nvGrpSpPr>
        <p:grpSpPr>
          <a:xfrm>
            <a:off x="4706901" y="3870536"/>
            <a:ext cx="3044397" cy="640508"/>
            <a:chOff x="1145233" y="1930184"/>
            <a:chExt cx="3044397" cy="6405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181739E-A672-4427-A7B0-5A9B5144356C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18">
              <a:hlinkClick r:id="rId2" action="ppaction://hlinksldjump"/>
              <a:extLst>
                <a:ext uri="{FF2B5EF4-FFF2-40B4-BE49-F238E27FC236}">
                  <a16:creationId xmlns:a16="http://schemas.microsoft.com/office/drawing/2014/main" id="{6B7C65E2-F7B3-47E5-A852-E87ECEF3AAD9}"/>
                </a:ext>
              </a:extLst>
            </p:cNvPr>
            <p:cNvSpPr txBox="1"/>
            <p:nvPr/>
          </p:nvSpPr>
          <p:spPr>
            <a:xfrm>
              <a:off x="1865313" y="2001142"/>
              <a:ext cx="2324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方法指导</a:t>
              </a: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DFECE70A-7BCE-486C-B288-3F1FEA8EED16}"/>
                </a:ext>
              </a:extLst>
            </p:cNvPr>
            <p:cNvSpPr txBox="1"/>
            <p:nvPr/>
          </p:nvSpPr>
          <p:spPr>
            <a:xfrm>
              <a:off x="1145233" y="1930184"/>
              <a:ext cx="550151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4646676"/>
            <a:ext cx="4476446" cy="640508"/>
            <a:chOff x="1145233" y="1930184"/>
            <a:chExt cx="4476446" cy="64050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文题展示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2" y="1792861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文明印迹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1930A9-57A4-4281-8FD7-DD9BD9030090}"/>
              </a:ext>
            </a:extLst>
          </p:cNvPr>
          <p:cNvGrpSpPr/>
          <p:nvPr/>
        </p:nvGrpSpPr>
        <p:grpSpPr>
          <a:xfrm>
            <a:off x="4706901" y="5429459"/>
            <a:ext cx="4476446" cy="640508"/>
            <a:chOff x="1145233" y="1930184"/>
            <a:chExt cx="4476446" cy="64050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17B8EF-60CE-4A31-B455-DC67E8F6ABC0}"/>
                </a:ext>
              </a:extLst>
            </p:cNvPr>
            <p:cNvSpPr/>
            <p:nvPr/>
          </p:nvSpPr>
          <p:spPr>
            <a:xfrm>
              <a:off x="1292798" y="2044667"/>
              <a:ext cx="526025" cy="526025"/>
            </a:xfrm>
            <a:prstGeom prst="rect">
              <a:avLst/>
            </a:prstGeom>
            <a:noFill/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8">
              <a:hlinkClick r:id="rId3" action="ppaction://hlinksldjump"/>
              <a:extLst>
                <a:ext uri="{FF2B5EF4-FFF2-40B4-BE49-F238E27FC236}">
                  <a16:creationId xmlns:a16="http://schemas.microsoft.com/office/drawing/2014/main" id="{430AE51E-66D2-45D2-B077-EDBC955C33F1}"/>
                </a:ext>
              </a:extLst>
            </p:cNvPr>
            <p:cNvSpPr txBox="1"/>
            <p:nvPr/>
          </p:nvSpPr>
          <p:spPr>
            <a:xfrm>
              <a:off x="1865313" y="1986394"/>
              <a:ext cx="37563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佳作赏析</a:t>
              </a: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D4A69202-68AE-4148-B0D7-CBAE5B697CA8}"/>
                </a:ext>
              </a:extLst>
            </p:cNvPr>
            <p:cNvSpPr txBox="1"/>
            <p:nvPr/>
          </p:nvSpPr>
          <p:spPr>
            <a:xfrm>
              <a:off x="1145233" y="1930184"/>
              <a:ext cx="543739" cy="523220"/>
            </a:xfrm>
            <a:prstGeom prst="rect">
              <a:avLst/>
            </a:prstGeom>
            <a:solidFill>
              <a:srgbClr val="E60012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DF2A4C8-8C11-C16B-47FB-074C3E80D620}"/>
              </a:ext>
            </a:extLst>
          </p:cNvPr>
          <p:cNvSpPr txBox="1">
            <a:spLocks noChangeAspect="1"/>
          </p:cNvSpPr>
          <p:nvPr/>
        </p:nvSpPr>
        <p:spPr>
          <a:xfrm>
            <a:off x="266495" y="628352"/>
            <a:ext cx="2299724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方法指导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image83.jpeg">
            <a:extLst>
              <a:ext uri="{FF2B5EF4-FFF2-40B4-BE49-F238E27FC236}">
                <a16:creationId xmlns:a16="http://schemas.microsoft.com/office/drawing/2014/main" id="{C4476EFD-C26B-4AE1-8394-494065DE1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59" y="1811778"/>
            <a:ext cx="10914895" cy="368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1349BA9-0A1F-E204-003E-D8183A919959}"/>
              </a:ext>
            </a:extLst>
          </p:cNvPr>
          <p:cNvSpPr txBox="1">
            <a:spLocks noChangeAspect="1"/>
          </p:cNvSpPr>
          <p:nvPr/>
        </p:nvSpPr>
        <p:spPr>
          <a:xfrm>
            <a:off x="384483" y="702094"/>
            <a:ext cx="2196485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文题展示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4A4DF8-B93F-7C64-1AA8-B753AFED928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642886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8067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在我们的生活中，有各种各样的建筑，它们或外观独特，或历史悠久，或有重要的意义，或有特殊的功能。写一篇说明文，向大家介绍某一建筑。题目自拟。不少于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5177E7E-6DE1-9FC9-2FAB-FFD8DE329FFE}"/>
              </a:ext>
            </a:extLst>
          </p:cNvPr>
          <p:cNvSpPr txBox="1">
            <a:spLocks noChangeAspect="1"/>
          </p:cNvSpPr>
          <p:nvPr/>
        </p:nvSpPr>
        <p:spPr>
          <a:xfrm>
            <a:off x="310740" y="643101"/>
            <a:ext cx="2093247" cy="672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佳作赏析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02BDB1-FFEE-0FC5-3519-4B0789B7B798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15978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家乡的桥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桥，像雨后天上的虹，是岸与岸连接的一条虹。家乡有这么一座桥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清河桥，它是水上的虹。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从家乡通往城里的路上有条河，河上有座木头桥。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1970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年时，才有了现在这座清河桥，它建成大约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年了。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桥长约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米，宽约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米，横跨在清河之上。桥有一个大拱，约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米，拱肩上各有两个小拱。与赵州桥有几分相似，既节省了石料，又减轻了桥身的重量。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45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28059FA-7056-E779-295B-F00855A5FDC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桥的栏杆上多雕刻狮子、虎等兽类，其中以狮子居多，虽不像卢沟桥的狮子形态之千变万化，但也有其特点。狮子的个数两边对称，互相呼应的狮子是相同的形态，桥上一共有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对形态不一的狮子。桥身呈灰色，还保留着水泥的颜色，桥上的栏杆是暗粉色的，与清清的河水，蓝蓝的天空，两岸翠绿的草丛交相辉映，呈现出一幅完美的图画。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60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F8EBC6B-BC32-B625-6230-D63FBD599D3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154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104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清河桥不但形式优美，而且结构坚固。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乡地处南方湿润地区，离海不算很远，受夏季风的影响，降水极多。尤其在七、八月份，台风盛行，引发的水灾更是不计其数，因而，清河也时常发大水，几次都把两岸的河堤冲毁，而清河桥却极少出事，依然稳稳地架在清河之上，这是为什么呢？原来是桥本身的特点：桥的结构为拱上加拱式，发大水时，水有一部分从大拱流过，还有一部分从两个小拱流过，这样，减轻了对桥身的冲击，桥自然安然无恙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936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27EFE1F-1C85-D782-E342-E013EAD957A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21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0104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清河桥的建成，还为家乡打通了致富之路。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桥的承受力好，卡车可以通过，家乡的柑橘一箱一箱地运了出去，农户们的年收入大大增加，这都是清河桥的功劳啊！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701040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清河桥，一座漂亮的桥，你是家乡的翅膀，愿你带着家乡的人民，飞向世界！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65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D0C766-1B82-F3DB-84F7-0D5F969BB801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2322799"/>
            <a:ext cx="10833100" cy="2593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点评：</a:t>
            </a:r>
            <a:r>
              <a:rPr lang="zh-CN" altLang="en-US" sz="3200" b="1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这篇说明文借鉴了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中国石拱桥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的写作方法，文章条理清晰，运用了多种说明方法，并且抓住了清河桥的主要特征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不但形式优美，而且结构坚固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。语言生动优美，如：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桥，像雨后天上的虹，是岸与岸连接的一条虹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671078"/>
      </p:ext>
    </p:extLst>
  </p:cSld>
  <p:clrMapOvr>
    <a:masterClrMapping/>
  </p:clrMapOvr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二栏目模板.potx" id="{6E848C1A-FCAB-41F4-A404-435E24125F74}" vid="{FD676AFC-921D-42FD-871B-2FB82EC803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二栏目模板</Template>
  <TotalTime>11</TotalTime>
  <Words>601</Words>
  <Application>Microsoft Office PowerPoint</Application>
  <PresentationFormat>宽屏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16</cp:revision>
  <dcterms:created xsi:type="dcterms:W3CDTF">2025-07-26T01:42:15Z</dcterms:created>
  <dcterms:modified xsi:type="dcterms:W3CDTF">2025-07-30T09:14:34Z</dcterms:modified>
</cp:coreProperties>
</file>