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5" r:id="rId5"/>
    <p:sldId id="876" r:id="rId6"/>
    <p:sldId id="877" r:id="rId7"/>
    <p:sldId id="878" r:id="rId8"/>
    <p:sldId id="879" r:id="rId9"/>
    <p:sldId id="880" r:id="rId10"/>
    <p:sldId id="881" r:id="rId11"/>
    <p:sldId id="882" r:id="rId12"/>
    <p:sldId id="883" r:id="rId13"/>
    <p:sldId id="884" r:id="rId14"/>
    <p:sldId id="885" r:id="rId15"/>
    <p:sldId id="886" r:id="rId16"/>
    <p:sldId id="259" r:id="rId17"/>
    <p:sldId id="887" r:id="rId18"/>
    <p:sldId id="888" r:id="rId19"/>
    <p:sldId id="889" r:id="rId20"/>
    <p:sldId id="890" r:id="rId21"/>
    <p:sldId id="891" r:id="rId22"/>
    <p:sldId id="892" r:id="rId23"/>
    <p:sldId id="893" r:id="rId24"/>
    <p:sldId id="894" r:id="rId25"/>
    <p:sldId id="895" r:id="rId26"/>
    <p:sldId id="896" r:id="rId27"/>
    <p:sldId id="897" r:id="rId28"/>
    <p:sldId id="898" r:id="rId29"/>
    <p:sldId id="899" r:id="rId30"/>
    <p:sldId id="874" r:id="rId31"/>
    <p:sldId id="900" r:id="rId32"/>
    <p:sldId id="87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21" autoAdjust="0"/>
    <p:restoredTop sz="94660"/>
  </p:normalViewPr>
  <p:slideViewPr>
    <p:cSldViewPr snapToGrid="0" showGuides="1">
      <p:cViewPr varScale="1">
        <p:scale>
          <a:sx n="68" d="100"/>
          <a:sy n="68" d="100"/>
        </p:scale>
        <p:origin x="78"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短文二篇</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按要求默写句子。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《答谢中书书》一文意境优美，作者以自己独特的艺术感受和饱含感情的语言再现了自然景物的美丽，文中表现晨昏变化之美的句子是：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《答谢中书书》一文中，作者极力描写山之高、水之净的句子是：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bf0e4"/>
          <p:cNvSpPr/>
          <p:nvPr/>
        </p:nvSpPr>
        <p:spPr>
          <a:xfrm>
            <a:off x="5170938" y="5204752"/>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清流见底</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ec365"/>
          <p:cNvSpPr/>
          <p:nvPr/>
        </p:nvSpPr>
        <p:spPr>
          <a:xfrm>
            <a:off x="2921746" y="5204752"/>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高峰入云</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ba1fc"/>
          <p:cNvSpPr/>
          <p:nvPr/>
        </p:nvSpPr>
        <p:spPr>
          <a:xfrm>
            <a:off x="681990" y="3936784"/>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沉鳞竞跃</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86569"/>
          <p:cNvSpPr/>
          <p:nvPr/>
        </p:nvSpPr>
        <p:spPr>
          <a:xfrm>
            <a:off x="9310115" y="3302800"/>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夕日欲颓</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776bd"/>
          <p:cNvSpPr/>
          <p:nvPr/>
        </p:nvSpPr>
        <p:spPr>
          <a:xfrm>
            <a:off x="7096189" y="3302800"/>
            <a:ext cx="232416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猿鸟乱鸣</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3" name="A_38ab6"/>
          <p:cNvSpPr/>
          <p:nvPr/>
        </p:nvSpPr>
        <p:spPr>
          <a:xfrm>
            <a:off x="4761865" y="3302800"/>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晓雾将歇</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3113414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苏轼在《记承天寺夜游》一文中处处扣住“月”字来写，其中侧面写月的句子是：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p>
          <a:p>
            <a:pPr>
              <a:lnSpc>
                <a:spcPct val="130000"/>
              </a:lnSpc>
              <a:spcAft>
                <a:spcPts val="0"/>
              </a:spcAft>
            </a:pP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《记承天寺夜游》一文中表现作者惆怅悲凉的句子是</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b9ef0"/>
          <p:cNvSpPr/>
          <p:nvPr/>
        </p:nvSpPr>
        <p:spPr>
          <a:xfrm>
            <a:off x="669290" y="4635167"/>
            <a:ext cx="47720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但少闲人如吾两人者耳</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03135"/>
          <p:cNvSpPr/>
          <p:nvPr/>
        </p:nvSpPr>
        <p:spPr>
          <a:xfrm>
            <a:off x="2210412" y="3367199"/>
            <a:ext cx="2732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盖竹柏影也</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63a50"/>
          <p:cNvSpPr/>
          <p:nvPr/>
        </p:nvSpPr>
        <p:spPr>
          <a:xfrm>
            <a:off x="669290" y="3367199"/>
            <a:ext cx="14161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交横</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4" name="A_71ef5"/>
          <p:cNvSpPr/>
          <p:nvPr/>
        </p:nvSpPr>
        <p:spPr>
          <a:xfrm>
            <a:off x="8830628" y="2733215"/>
            <a:ext cx="26400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水中藻、荇</a:t>
            </a:r>
            <a:endParaRPr lang="zh-CN" altLang="en-US"/>
          </a:p>
        </p:txBody>
      </p:sp>
      <p:sp>
        <p:nvSpPr>
          <p:cNvPr id="3" name="A_1c1d1"/>
          <p:cNvSpPr/>
          <p:nvPr/>
        </p:nvSpPr>
        <p:spPr>
          <a:xfrm>
            <a:off x="5157153" y="2733215"/>
            <a:ext cx="37735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庭下如积水空明</a:t>
            </a:r>
            <a:r>
              <a:rPr lang="en-US"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5421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文学常识</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《答谢中书书》</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的作者是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，字通明，自</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号</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，南朝齐梁时道教思想家，时人称他</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为</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。本文题目中第二个“书”的意思是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。本文是作者写给</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的回信。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《记承天寺夜游》的作者是宋朝的</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，字</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，号</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en-US"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endParaRPr>
          </a:p>
          <a:p>
            <a:pPr>
              <a:lnSpc>
                <a:spcPct val="130000"/>
              </a:lnSpc>
              <a:spcAft>
                <a:spcPts val="0"/>
              </a:spcAft>
            </a:pP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，与其父</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、其弟</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合称“三苏”，同被列入</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3" name="A_8a7dd"/>
          <p:cNvSpPr/>
          <p:nvPr/>
        </p:nvSpPr>
        <p:spPr>
          <a:xfrm>
            <a:off x="2035365" y="5576857"/>
            <a:ext cx="2732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唐宋八大家</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2" name="A_81837"/>
          <p:cNvSpPr/>
          <p:nvPr/>
        </p:nvSpPr>
        <p:spPr>
          <a:xfrm>
            <a:off x="6508084" y="4942873"/>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苏辙</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1" name="A_6ed68"/>
          <p:cNvSpPr/>
          <p:nvPr/>
        </p:nvSpPr>
        <p:spPr>
          <a:xfrm>
            <a:off x="4279296" y="4942873"/>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苏洵</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0" name="A_09c06"/>
          <p:cNvSpPr/>
          <p:nvPr/>
        </p:nvSpPr>
        <p:spPr>
          <a:xfrm>
            <a:off x="777208" y="4942873"/>
            <a:ext cx="22320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东坡居士</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9" name="A_8d788"/>
          <p:cNvSpPr/>
          <p:nvPr/>
        </p:nvSpPr>
        <p:spPr>
          <a:xfrm>
            <a:off x="9255350" y="4308889"/>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子瞻</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8" name="A_bf72e"/>
          <p:cNvSpPr/>
          <p:nvPr/>
        </p:nvSpPr>
        <p:spPr>
          <a:xfrm>
            <a:off x="7262178" y="4308889"/>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苏轼</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53a73"/>
          <p:cNvSpPr/>
          <p:nvPr/>
        </p:nvSpPr>
        <p:spPr>
          <a:xfrm>
            <a:off x="3567407" y="3674905"/>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谢征</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d3d57"/>
          <p:cNvSpPr/>
          <p:nvPr/>
        </p:nvSpPr>
        <p:spPr>
          <a:xfrm>
            <a:off x="10014521" y="3040921"/>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书信</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88dd8"/>
          <p:cNvSpPr/>
          <p:nvPr/>
        </p:nvSpPr>
        <p:spPr>
          <a:xfrm>
            <a:off x="1165119" y="3040921"/>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山中宰相</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092fe"/>
          <p:cNvSpPr/>
          <p:nvPr/>
        </p:nvSpPr>
        <p:spPr>
          <a:xfrm>
            <a:off x="1165118" y="2406937"/>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华阳隐居</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100e1"/>
          <p:cNvSpPr/>
          <p:nvPr/>
        </p:nvSpPr>
        <p:spPr>
          <a:xfrm>
            <a:off x="6045358" y="1772953"/>
            <a:ext cx="19161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陶弘景</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76153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65654"/>
            <a:ext cx="10807700" cy="5780693"/>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班学习《记承天寺夜游》后，决定开展一次“‘踩’访苏轼的足迹”的专题学习活动，请你完成以下任务。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Arial" panose="020B0604020202020204" pitchFamily="34" charset="0"/>
                <a:ea typeface="黑体" panose="02010609060101010101" pitchFamily="49" charset="-122"/>
                <a:cs typeface="Times New Roman" panose="02020603050405020304" pitchFamily="18" charset="0"/>
              </a:rPr>
              <a:t>［连线苏轼］</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下面列举了我国的一些重点风景名胜区，都与苏轼有关系。请仿照示例，选择你最熟悉的两个景点，写出与之有关的诗文、传说或故事名称。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赤壁</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永州</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承天寺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黄楼</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Calibri" panose="020F0502020204030204" pitchFamily="34" charset="0"/>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杭州西湖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示例：</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承天寺</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苏轼：何夜无月？何处无竹柏？但少闲人如吾两人者耳</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718707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2639744"/>
            <a:ext cx="10833100" cy="1959511"/>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p>
        </p:txBody>
      </p:sp>
      <p:sp>
        <p:nvSpPr>
          <p:cNvPr id="2" name="矩形 1"/>
          <p:cNvSpPr>
            <a:spLocks noChangeAspect="1"/>
          </p:cNvSpPr>
          <p:nvPr/>
        </p:nvSpPr>
        <p:spPr>
          <a:xfrm>
            <a:off x="692150" y="2623881"/>
            <a:ext cx="10807700" cy="194864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示例一：杭州西湖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苏轼：欲把西湖比西子，淡妆浓抹总相宜。</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示例二：赤壁</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苏轼：人生如梦，一尊还酹江月。</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8658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［拟写广告］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承天寺入围“文化名人苏轼十大旅游名片”的候选名单，请你根据课文中的描写，拟一条广告语以吸引游客</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Arial" panose="020B0604020202020204" pitchFamily="34" charset="0"/>
                <a:ea typeface="黑体" panose="02010609060101010101" pitchFamily="49" charset="-122"/>
                <a:cs typeface="Times New Roman" panose="02020603050405020304" pitchFamily="18" charset="0"/>
              </a:rPr>
              <a:t>［巧联妙对］</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有人根据本文意蕴，拟写了一副对联，上联已给出，请你对出下联。</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上联：</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月色懂人心潜窗入户</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下联：</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611280"/>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示例一：承载天地之灵气，品味苏轼之底蕴。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示例二：走进承天寺，品苏轼文化。</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629d9"/>
          <p:cNvSpPr/>
          <p:nvPr/>
        </p:nvSpPr>
        <p:spPr>
          <a:xfrm>
            <a:off x="1893253" y="5890753"/>
            <a:ext cx="55975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示例：谪人共婵娟遣忧排愁</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32136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42290" y="1280109"/>
            <a:ext cx="10833100" cy="5047087"/>
          </a:xfrm>
          <a:prstGeom prst="rect">
            <a:avLst/>
          </a:prstGeom>
        </p:spPr>
        <p:txBody>
          <a:bodyPr>
            <a:spAutoFit/>
          </a:bodyPr>
          <a:lstStyle/>
          <a:p>
            <a:pPr>
              <a:lnSpc>
                <a:spcPct val="130000"/>
              </a:lnSpc>
              <a:spcAft>
                <a:spcPts val="0"/>
              </a:spcAft>
            </a:pPr>
            <a:r>
              <a:rPr lang="zh-CN" altLang="zh-CN" sz="25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25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课内精读</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阅读课文内容，回答问题。</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5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25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500" b="1" dirty="0">
                <a:latin typeface="Arial" panose="020B0604020202020204" pitchFamily="34" charset="0"/>
                <a:ea typeface="黑体" panose="02010609060101010101" pitchFamily="49" charset="-122"/>
                <a:cs typeface="Times New Roman" panose="02020603050405020304" pitchFamily="18" charset="0"/>
              </a:rPr>
              <a:t>答谢中书书</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5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下面对文章理解与分析有误的一项是</a:t>
            </a:r>
            <a:r>
              <a:rPr lang="en-US" altLang="zh-CN" sz="25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5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5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．“山川之美，古来共谈”，文章以感慨起笔，囊括了山水，纵览了古今。</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．“高峰入云，清流见底”极力描写山之高，水之清，突出了山水映衬之美。</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．“猿鸟乱鸣”突出了猿、鸟的鸣叫传入耳际，让人感到繁多杂乱。</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5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500" b="1" dirty="0">
                <a:latin typeface="Times New Roman" panose="02020603050405020304" pitchFamily="18" charset="0"/>
                <a:ea typeface="宋体" panose="02010600030101010101" pitchFamily="2" charset="-122"/>
                <a:cs typeface="Times New Roman" panose="02020603050405020304" pitchFamily="18" charset="0"/>
              </a:rPr>
              <a:t>．“两岸石壁，五色交晖。青林翠竹，四时俱备”描绘出众彩纷呈、绚丽动人的景象</a:t>
            </a:r>
            <a:r>
              <a:rPr lang="zh-CN" altLang="zh-CN" sz="25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5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5" name="A_277d1"/>
          <p:cNvSpPr/>
          <p:nvPr/>
        </p:nvSpPr>
        <p:spPr>
          <a:xfrm>
            <a:off x="6221730" y="2862529"/>
            <a:ext cx="1212915"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5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25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“高峰入云，清流见底”描写了哪些景物？是从哪些视角来写的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64908"/>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描写了高山、白云、流水三种景物。</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分别从仰观、俯察两种视角来写。</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7787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山川之美，在陶弘景的笔下是怎样的情景？</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用课文原句回答</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这篇短文表达了作者怎样的思想感情</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611284"/>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高峰入云，清流见底。两岸石壁，五色交晖。青林翠竹，四时俱备。晓雾将歇，猿鸟乱鸣；夕日欲颓，沉鳞竞跃。</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516558"/>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表达了作者沉醉于山水的愉悦之情，与古今知音共赏美景的得意之感。</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056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全文抓住哪一个字来写？描写了哪些景物？这些景物在描写上有哪些特点</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191526"/>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全文抓住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字来写。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描写了山峰、河流、石壁、青林、翠竹、晓雾、猿鸟、夕日、鱼儿。</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这些景物在描写上的特点是有静有动、有声有色。</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9690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短文二篇</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第三单元　山川之美</a:t>
            </a:r>
          </a:p>
        </p:txBody>
      </p:sp>
      <p:grpSp>
        <p:nvGrpSpPr>
          <p:cNvPr id="3" name="组合 2">
            <a:extLst>
              <a:ext uri="{FF2B5EF4-FFF2-40B4-BE49-F238E27FC236}">
                <a16:creationId xmlns:a16="http://schemas.microsoft.com/office/drawing/2014/main" id="{E3CDFA48-B839-6D66-AA61-71A85EC959B3}"/>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DCC5A756-1D98-DC64-3BFF-D44169B695F7}"/>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FEB673B5-3F92-6AD1-2075-7FB88B50BA8A}"/>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6C9B1EEF-25F8-434E-96EC-55FCCFD1F65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．［新考法·微写作］</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读过《答谢中书书》后，若你是谢中书，你对朋友陶弘景的来信会进行怎样的回复？请写一封回信。</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只写正文内容即可，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字左右</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17112"/>
            <a:ext cx="10833100" cy="323357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你看山川美景，我亦钟情山川美景，我们都和谢灵运一样，能够亲近自然，在自然中体会到做人的乐趣。花鸟虫鱼，高山流水，青树翠蔓，人世间该有的美景，我们都尽情地观赏过了，这种大自然给予的幸福感，是不是古今都很少有人能够体会到呢？</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09990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61162" y="566865"/>
            <a:ext cx="10833100" cy="6038063"/>
          </a:xfrm>
          <a:prstGeom prst="rect">
            <a:avLst/>
          </a:prstGeom>
        </p:spPr>
        <p:txBody>
          <a:bodyPr>
            <a:spAutoFit/>
          </a:bodyPr>
          <a:lstStyle/>
          <a:p>
            <a:pPr>
              <a:lnSpc>
                <a:spcPct val="130000"/>
              </a:lnSpc>
              <a:spcAft>
                <a:spcPts val="0"/>
              </a:spcAft>
            </a:pPr>
            <a:r>
              <a:rPr lang="en-US" altLang="zh-CN" sz="3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0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30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000" b="1" dirty="0">
                <a:latin typeface="Arial" panose="020B0604020202020204" pitchFamily="34" charset="0"/>
                <a:ea typeface="黑体" panose="02010609060101010101" pitchFamily="49" charset="-122"/>
                <a:cs typeface="Times New Roman" panose="02020603050405020304" pitchFamily="18" charset="0"/>
              </a:rPr>
              <a:t>记承天寺夜游</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下列对文意理解有误的一项是</a:t>
            </a:r>
            <a:r>
              <a:rPr lang="en-US" altLang="zh-CN" sz="30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．文中“起”“至”“寻”“步”等词，精约简洁，把作者夜游的过程交代得清楚明了。</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．文章虽写“夜游”，却紧扣“闲”字着笔，融记叙、描写、议论、抒情于一体，表达了作者复杂微妙的心境。</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．“闲人”既指具有闲情雅致的人，又包含了作者郁郁不得志的悲凉之情。</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．作者以高度凝练的笔墨写出了院中积水清澈、疏影摇曳、似真似幻的月下美景。</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ceb7a"/>
          <p:cNvSpPr/>
          <p:nvPr/>
        </p:nvSpPr>
        <p:spPr>
          <a:xfrm>
            <a:off x="6515227" y="1257745"/>
            <a:ext cx="1354200" cy="53492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0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0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29329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文中多处语句体现出苏轼与张怀民的友谊深厚，试找出一句作简要赏析</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191527"/>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念无与为乐者，遂至承天寺寻张怀民。怀民亦未寝，相与步于中庭。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面对美景，只有张怀民可以共乐，而张怀民也没有睡觉，表现了两个人心有灵犀，友谊深厚。</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4904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．［核心素养·审美创造］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本文描写月景的语句备受后人称道，请对其写景的妙处作简要的分析</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51351"/>
            <a:ext cx="10833100" cy="323357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庭下如积水空明，水中藻、荇交横，盖竹柏影也。</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作者用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积水空明</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四个字，来比喻庭院中月光的澄澈透明，给人以一池春水的静谧感；用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藻、荇交横</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四个字，来比喻月下美丽的竹柏倒影，具有水草摇曳的动态之美。整个意境静中有动，动而愈见其静。</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01121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结合文意，请简要分析作者夜游之“乐”表现在哪些方面</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38197"/>
            <a:ext cx="10833100" cy="259340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示例：作者虽遭贬谪，内心悲凉，但面对如此月色，醉在其中，乐从心生，更有友人相伴，漫步的悠闲，孤寂之情顿消，喜从心来。如此</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闲人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，尚能乐以忘忧，以豁达乐观的心胸来欣赏月下美景，更能突出其情趣的高雅。</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787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274582"/>
            <a:ext cx="10807700" cy="4562837"/>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类文荐读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阅读文言文，回答问题。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［甲］</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元丰六年十月十二日夜，解衣欲睡，月色入户，欣然起行。</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无与为乐者，遂至承天寺寻张怀民。怀民亦未寝，</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步于中庭。</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庭下如积水空明，水中藻、荇交横，盖竹柏影也。</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何夜无月？何处无竹柏？</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少闲人如吾两人者耳。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选自苏轼《记承天寺夜游》</a:t>
            </a:r>
            <a:r>
              <a:rPr lang="en-US" altLang="zh-CN" sz="32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06596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61162" y="658305"/>
            <a:ext cx="10833100" cy="6038063"/>
          </a:xfrm>
          <a:prstGeom prst="rect">
            <a:avLst/>
          </a:prstGeom>
        </p:spPr>
        <p:txBody>
          <a:bodyPr>
            <a:spAutoFit/>
          </a:bodyPr>
          <a:lstStyle/>
          <a:p>
            <a:pPr indent="719455">
              <a:lnSpc>
                <a:spcPct val="130000"/>
              </a:lnSpc>
              <a:spcAft>
                <a:spcPts val="0"/>
              </a:spcAft>
            </a:pPr>
            <a:r>
              <a:rPr lang="zh-CN" altLang="zh-CN" sz="3000" b="1" dirty="0">
                <a:latin typeface="Arial" panose="020B0604020202020204" pitchFamily="34" charset="0"/>
                <a:ea typeface="黑体" panose="02010609060101010101" pitchFamily="49" charset="-122"/>
                <a:cs typeface="Times New Roman" panose="02020603050405020304" pitchFamily="18" charset="0"/>
              </a:rPr>
              <a:t>［乙］</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苏子曰：</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客亦知夫水与月乎？逝者如斯，而未尝往也；盈虚</a:t>
            </a:r>
            <a:r>
              <a:rPr lang="zh-CN" altLang="zh-CN" sz="3000" b="1" baseline="30000" dirty="0">
                <a:latin typeface="Calibri" panose="020F0502020204030204" pitchFamily="34" charset="0"/>
                <a:ea typeface="宋体" panose="02010600030101010101" pitchFamily="2" charset="-122"/>
                <a:cs typeface="宋体" panose="02010600030101010101" pitchFamily="2" charset="-122"/>
              </a:rPr>
              <a:t>①</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者如彼，而卒莫消</a:t>
            </a:r>
            <a:r>
              <a:rPr lang="zh-CN" altLang="zh-CN" sz="3000" b="1" baseline="30000" dirty="0">
                <a:latin typeface="Calibri" panose="020F0502020204030204" pitchFamily="34" charset="0"/>
                <a:ea typeface="宋体" panose="02010600030101010101" pitchFamily="2" charset="-122"/>
                <a:cs typeface="宋体" panose="02010600030101010101" pitchFamily="2" charset="-122"/>
              </a:rPr>
              <a:t>②</a:t>
            </a:r>
            <a:r>
              <a:rPr lang="zh-CN" altLang="zh-CN" sz="30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zh-CN" altLang="zh-CN" sz="30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也。盖将自其变者而观之，则天地曾不能以一瞬；</a:t>
            </a:r>
            <a:r>
              <a:rPr lang="zh-CN" altLang="zh-CN" sz="3000" b="1" u="wavy" dirty="0">
                <a:latin typeface="Times New Roman" panose="02020603050405020304" pitchFamily="18" charset="0"/>
                <a:ea typeface="楷体" panose="02010609060101010101" pitchFamily="49" charset="-122"/>
                <a:cs typeface="Times New Roman" panose="02020603050405020304" pitchFamily="18" charset="0"/>
              </a:rPr>
              <a:t>自其不变者而观之则物与我皆无尽也而又何羡乎！</a:t>
            </a:r>
            <a:r>
              <a:rPr lang="zh-CN" altLang="zh-CN" sz="3000" b="1" dirty="0">
                <a:latin typeface="Times New Roman" panose="02020603050405020304" pitchFamily="18" charset="0"/>
                <a:ea typeface="楷体" panose="02010609060101010101" pitchFamily="49" charset="-122"/>
                <a:cs typeface="Times New Roman" panose="02020603050405020304" pitchFamily="18" charset="0"/>
              </a:rPr>
              <a:t>且夫天地之间，物各有主，苟非吾之所有，虽一毫而莫取。惟江上之清风，与山间之明月，耳得之而为声，目遇之而成色，取之无禁，用之不竭，</a:t>
            </a:r>
            <a:r>
              <a:rPr lang="zh-CN" altLang="zh-CN" sz="30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是造物者</a:t>
            </a:r>
            <a:r>
              <a:rPr lang="zh-CN" altLang="zh-CN" sz="3000" b="1" u="sng" baseline="30000" dirty="0">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30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之无尽藏也，而吾与子之所共适。</a:t>
            </a:r>
            <a:r>
              <a:rPr lang="zh-CN" altLang="zh-CN" sz="30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节选自苏轼《前赤壁赋》</a:t>
            </a:r>
            <a:r>
              <a:rPr lang="en-US" altLang="zh-CN" sz="30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000" b="1" dirty="0">
                <a:latin typeface="Arial" panose="020B0604020202020204" pitchFamily="34" charset="0"/>
                <a:ea typeface="黑体" panose="02010609060101010101" pitchFamily="49" charset="-122"/>
                <a:cs typeface="Times New Roman" panose="02020603050405020304" pitchFamily="18" charset="0"/>
              </a:rPr>
              <a:t>［注］</a:t>
            </a:r>
            <a:r>
              <a:rPr lang="zh-CN" altLang="zh-CN" sz="3000" b="1" dirty="0">
                <a:latin typeface="Calibri" panose="020F0502020204030204" pitchFamily="34" charset="0"/>
                <a:ea typeface="宋体" panose="02010600030101010101" pitchFamily="2" charset="-122"/>
                <a:cs typeface="宋体" panose="02010600030101010101" pitchFamily="2" charset="-122"/>
              </a:rPr>
              <a:t>①</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盈虚：盈，满；虚，缺。</a:t>
            </a:r>
            <a:r>
              <a:rPr lang="zh-CN" altLang="zh-CN" sz="3000" b="1" dirty="0">
                <a:latin typeface="Calibri" panose="020F0502020204030204" pitchFamily="34" charset="0"/>
                <a:ea typeface="宋体" panose="02010600030101010101" pitchFamily="2" charset="-122"/>
                <a:cs typeface="宋体" panose="02010600030101010101" pitchFamily="2" charset="-122"/>
              </a:rPr>
              <a:t>②</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消：消减。</a:t>
            </a:r>
            <a:r>
              <a:rPr lang="zh-CN" altLang="zh-CN" sz="3000" b="1" dirty="0">
                <a:latin typeface="Calibri" panose="020F0502020204030204" pitchFamily="34" charset="0"/>
                <a:ea typeface="宋体" panose="02010600030101010101" pitchFamily="2" charset="-122"/>
                <a:cs typeface="宋体" panose="02010600030101010101" pitchFamily="2" charset="-122"/>
              </a:rPr>
              <a:t>③</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造物者：原指</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天</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，就是现在所说的</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自然</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521280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5817510"/>
            <a:ext cx="9783447" cy="672877"/>
          </a:xfrm>
          <a:prstGeom prst="rect">
            <a:avLst/>
          </a:prstGeom>
        </p:spPr>
        <p:txBody>
          <a:bodyPr wrap="none">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自其不变者而观之</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则物与我皆无尽也</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而又何羡乎！</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92150" y="689570"/>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解释下列加点词在文中的意思。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念</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无与为乐者</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念</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步于中庭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相与：</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少闲人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但：</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而卒莫消</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长：</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文中画波浪线的部分有两处需要断句，请在相应位置用“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自其不变者而观</a:t>
            </a:r>
            <a:r>
              <a:rPr lang="zh-CN" altLang="zh-CN" sz="3200" b="1" dirty="0" smtClean="0">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之则</a:t>
            </a:r>
            <a:r>
              <a:rPr lang="zh-CN" altLang="zh-CN" sz="3200" b="1" dirty="0">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物与我皆无尽</a:t>
            </a:r>
            <a:r>
              <a:rPr lang="zh-CN" altLang="zh-CN" sz="3200" b="1" dirty="0" smtClean="0">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也而</a:t>
            </a:r>
            <a:r>
              <a:rPr lang="zh-CN" altLang="zh-CN" sz="3200" b="1" dirty="0">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又何羡乎！</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5e600"/>
          <p:cNvSpPr/>
          <p:nvPr/>
        </p:nvSpPr>
        <p:spPr>
          <a:xfrm>
            <a:off x="5858828" y="3322026"/>
            <a:ext cx="151771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增长</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f8514"/>
          <p:cNvSpPr/>
          <p:nvPr/>
        </p:nvSpPr>
        <p:spPr>
          <a:xfrm>
            <a:off x="5855653" y="2688042"/>
            <a:ext cx="151771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只是</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141a3"/>
          <p:cNvSpPr/>
          <p:nvPr/>
        </p:nvSpPr>
        <p:spPr>
          <a:xfrm>
            <a:off x="6284278" y="2054058"/>
            <a:ext cx="27416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共同，一起</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cbe08"/>
          <p:cNvSpPr/>
          <p:nvPr/>
        </p:nvSpPr>
        <p:spPr>
          <a:xfrm>
            <a:off x="5863590" y="1420074"/>
            <a:ext cx="27416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考虑，想到</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575975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庭下如积水空明，水中藻、荇交横，盖竹柏影也</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是造物者之无尽藏也，而吾与子之所共适</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864500"/>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庭院中的月光如积水般清明澄澈，水中仿佛有藻、荇交错纵横，大概是竹子和柏树的影子吧。</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771505"/>
            <a:ext cx="9967793" cy="672877"/>
          </a:xfrm>
          <a:prstGeom prst="rect">
            <a:avLst/>
          </a:prstGeom>
        </p:spPr>
        <p:txBody>
          <a:bodyPr wrap="none">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这是自然界无穷无尽的宝藏，我和你可以共同享受。</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5868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．［新考法·对比阅读］</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［甲］［乙］两文都是苏轼写于贬官黄州时期，都表现了作者怎样的人生态度？请结合生活实际谈谈你得到的启示</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64907"/>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表现了作者旷达乐观的人生态度。</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启示：我们应学习作者旷达乐观的人生态度，敢于面对困难和挫折，乐观生活，积极进取。</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2318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972895"/>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下列加点字注音有误的一项是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遂</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至</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su</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闲</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高</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峰</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f</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其奇者</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ú</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．相</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y</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ǔ</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将</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歇</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晓</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雾</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ǎ</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夕</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日欲</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颓</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tu</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．未</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寝</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q</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藻</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荇</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ì</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ɡ</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明</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k</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ō</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沉</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鳞</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竞跃</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l</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í</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俱</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备</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j</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寥</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li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交</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é</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清流</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底</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ji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706253"/>
            <a:ext cx="2353285" cy="513727"/>
          </a:xfrm>
          <a:prstGeom prst="rect">
            <a:avLst/>
          </a:prstGeom>
        </p:spPr>
      </p:pic>
      <p:sp>
        <p:nvSpPr>
          <p:cNvPr id="4" name="A_afd67"/>
          <p:cNvSpPr/>
          <p:nvPr/>
        </p:nvSpPr>
        <p:spPr>
          <a:xfrm>
            <a:off x="6719253" y="2069415"/>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2262339"/>
            <a:ext cx="108077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．［核心素养·文化自信］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请你完成下列有关月亮文化的小题，了解古人与月的情谊。</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请你写出连续的两句有关月亮的古诗词。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smtClean="0">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f6e47"/>
          <p:cNvSpPr/>
          <p:nvPr/>
        </p:nvSpPr>
        <p:spPr>
          <a:xfrm>
            <a:off x="5549681" y="4260811"/>
            <a:ext cx="33639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随君直到夜郎西</a:t>
            </a:r>
            <a:endParaRPr lang="zh-CN" altLang="en-US"/>
          </a:p>
        </p:txBody>
      </p:sp>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sp>
        <p:nvSpPr>
          <p:cNvPr id="4" name="A_7f3c4"/>
          <p:cNvSpPr/>
          <p:nvPr/>
        </p:nvSpPr>
        <p:spPr>
          <a:xfrm>
            <a:off x="681990" y="4260811"/>
            <a:ext cx="45879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示例：我寄愁心与明月</a:t>
            </a:r>
            <a:endParaRPr lang="zh-CN" altLang="en-US"/>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175"/>
            <a:ext cx="108331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下面是两副赏月佳对，请你根据所给上联选出相对应的下联，将字母填在横线上。</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楼高但任云飞过</a:t>
            </a:r>
            <a:r>
              <a:rPr lang="zh-CN" altLang="zh-CN" sz="3200" b="1">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满地花阴风弄影</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u="sng">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．池小能将月送来　</a:t>
            </a: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．数声吹起湘江月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latin typeface="Times New Roman" panose="02020603050405020304" pitchFamily="18" charset="0"/>
                <a:ea typeface="宋体" panose="02010600030101010101" pitchFamily="2" charset="-122"/>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．水底月如天上月</a:t>
            </a:r>
            <a:r>
              <a:rPr lang="en-US" altLang="zh-CN" sz="3200" b="1" dirty="0">
                <a:latin typeface="Times New Roman" panose="02020603050405020304" pitchFamily="18" charset="0"/>
                <a:ea typeface="宋体" panose="02010600030101010101" pitchFamily="2" charset="-122"/>
              </a:rPr>
              <a:t>              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．一亭山色月窥人</a:t>
            </a:r>
            <a:endParaRPr lang="zh-CN" altLang="en-US" sz="3200" dirty="0"/>
          </a:p>
        </p:txBody>
      </p:sp>
      <p:sp>
        <p:nvSpPr>
          <p:cNvPr id="4" name="A_7e1b8"/>
          <p:cNvSpPr/>
          <p:nvPr/>
        </p:nvSpPr>
        <p:spPr>
          <a:xfrm>
            <a:off x="4341178" y="3680647"/>
            <a:ext cx="14113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47bb6"/>
          <p:cNvSpPr/>
          <p:nvPr/>
        </p:nvSpPr>
        <p:spPr>
          <a:xfrm>
            <a:off x="4341178" y="3046663"/>
            <a:ext cx="136652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84855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解释下列加点的词。</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五色</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晖</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夕日欲</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颓</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沉</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鳞</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竞跃</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遂至承天寺</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张怀民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竹柏影也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2" name="A_0e1c0"/>
          <p:cNvSpPr/>
          <p:nvPr/>
        </p:nvSpPr>
        <p:spPr>
          <a:xfrm>
            <a:off x="3334703" y="4949063"/>
            <a:ext cx="19352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大概是</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1" name="A_3bef1"/>
          <p:cNvSpPr/>
          <p:nvPr/>
        </p:nvSpPr>
        <p:spPr>
          <a:xfrm>
            <a:off x="4966653" y="4315079"/>
            <a:ext cx="1527238"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寻找</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0" name="A_4f316"/>
          <p:cNvSpPr/>
          <p:nvPr/>
        </p:nvSpPr>
        <p:spPr>
          <a:xfrm>
            <a:off x="2944178" y="3681095"/>
            <a:ext cx="35671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指水中潜游的鱼</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9" name="A_acf08"/>
          <p:cNvSpPr/>
          <p:nvPr/>
        </p:nvSpPr>
        <p:spPr>
          <a:xfrm>
            <a:off x="2926715" y="3047111"/>
            <a:ext cx="152723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坠落</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8" name="A_7c6c7"/>
          <p:cNvSpPr/>
          <p:nvPr/>
        </p:nvSpPr>
        <p:spPr>
          <a:xfrm>
            <a:off x="2944178" y="2413127"/>
            <a:ext cx="2343213"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交相辉映</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08276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解释下列加点的古今异义词。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四</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俱备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晓雾将</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歇</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夕日欲</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颓</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念</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无与为乐者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0" name="A_dafb7"/>
          <p:cNvSpPr/>
          <p:nvPr/>
        </p:nvSpPr>
        <p:spPr>
          <a:xfrm>
            <a:off x="5554028" y="5890753"/>
            <a:ext cx="151771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想念</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140c5"/>
          <p:cNvSpPr/>
          <p:nvPr/>
        </p:nvSpPr>
        <p:spPr>
          <a:xfrm>
            <a:off x="1893253" y="5890753"/>
            <a:ext cx="264007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考虑，想到</a:t>
            </a:r>
            <a:endParaRPr lang="zh-CN" altLang="en-US"/>
          </a:p>
        </p:txBody>
      </p:sp>
      <p:sp>
        <p:nvSpPr>
          <p:cNvPr id="8" name="A_51e4d"/>
          <p:cNvSpPr/>
          <p:nvPr/>
        </p:nvSpPr>
        <p:spPr>
          <a:xfrm>
            <a:off x="5010003" y="4622785"/>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萎靡</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8d6bf"/>
          <p:cNvSpPr/>
          <p:nvPr/>
        </p:nvSpPr>
        <p:spPr>
          <a:xfrm>
            <a:off x="1893253" y="4622785"/>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坠落</a:t>
            </a:r>
            <a:endParaRPr lang="zh-CN" altLang="en-US"/>
          </a:p>
        </p:txBody>
      </p:sp>
      <p:sp>
        <p:nvSpPr>
          <p:cNvPr id="6" name="A_020c2"/>
          <p:cNvSpPr/>
          <p:nvPr/>
        </p:nvSpPr>
        <p:spPr>
          <a:xfrm>
            <a:off x="5111603" y="3354817"/>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休息</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e1687"/>
          <p:cNvSpPr/>
          <p:nvPr/>
        </p:nvSpPr>
        <p:spPr>
          <a:xfrm>
            <a:off x="1893253" y="3354817"/>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消散</a:t>
            </a:r>
            <a:endParaRPr lang="zh-CN" altLang="en-US"/>
          </a:p>
        </p:txBody>
      </p:sp>
      <p:sp>
        <p:nvSpPr>
          <p:cNvPr id="4" name="A_3ed08"/>
          <p:cNvSpPr/>
          <p:nvPr/>
        </p:nvSpPr>
        <p:spPr>
          <a:xfrm>
            <a:off x="5213203" y="2086849"/>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时间</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77792"/>
          <p:cNvSpPr/>
          <p:nvPr/>
        </p:nvSpPr>
        <p:spPr>
          <a:xfrm>
            <a:off x="1893253" y="2086849"/>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季节</a:t>
            </a:r>
            <a:endParaRPr lang="zh-CN" altLang="en-US"/>
          </a:p>
        </p:txBody>
      </p:sp>
    </p:spTree>
    <p:extLst>
      <p:ext uri="{BB962C8B-B14F-4D97-AF65-F5344CB8AC3E}">
        <p14:creationId xmlns:p14="http://schemas.microsoft.com/office/powerpoint/2010/main" val="43857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a:spLocks noChangeAspect="1"/>
          </p:cNvSpPr>
          <p:nvPr/>
        </p:nvSpPr>
        <p:spPr>
          <a:xfrm>
            <a:off x="8036754" y="5067092"/>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9" name="矩形 8"/>
          <p:cNvSpPr>
            <a:spLocks noChangeAspect="1"/>
          </p:cNvSpPr>
          <p:nvPr/>
        </p:nvSpPr>
        <p:spPr>
          <a:xfrm>
            <a:off x="8460268" y="4578264"/>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8" name="矩形 7"/>
          <p:cNvSpPr>
            <a:spLocks noChangeAspect="1"/>
          </p:cNvSpPr>
          <p:nvPr/>
        </p:nvSpPr>
        <p:spPr>
          <a:xfrm>
            <a:off x="4030836" y="5067093"/>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7" name="矩形 6"/>
          <p:cNvSpPr>
            <a:spLocks noChangeAspect="1"/>
          </p:cNvSpPr>
          <p:nvPr/>
        </p:nvSpPr>
        <p:spPr>
          <a:xfrm>
            <a:off x="2149736" y="4541068"/>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6" name="矩形 5"/>
          <p:cNvSpPr>
            <a:spLocks noChangeAspect="1"/>
          </p:cNvSpPr>
          <p:nvPr/>
        </p:nvSpPr>
        <p:spPr>
          <a:xfrm>
            <a:off x="6809499" y="3695493"/>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5" name="矩形 4"/>
          <p:cNvSpPr>
            <a:spLocks noChangeAspect="1"/>
          </p:cNvSpPr>
          <p:nvPr/>
        </p:nvSpPr>
        <p:spPr>
          <a:xfrm>
            <a:off x="6809499" y="3139971"/>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4" name="矩形 3"/>
          <p:cNvSpPr>
            <a:spLocks noChangeAspect="1"/>
          </p:cNvSpPr>
          <p:nvPr/>
        </p:nvSpPr>
        <p:spPr>
          <a:xfrm>
            <a:off x="2542663" y="3695494"/>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p:sp>
        <p:nvSpPr>
          <p:cNvPr id="3" name="矩形 2"/>
          <p:cNvSpPr>
            <a:spLocks noChangeAspect="1"/>
          </p:cNvSpPr>
          <p:nvPr/>
        </p:nvSpPr>
        <p:spPr>
          <a:xfrm>
            <a:off x="1937979" y="3139971"/>
            <a:ext cx="423514" cy="679481"/>
          </a:xfrm>
          <a:prstGeom prst="rect">
            <a:avLst/>
          </a:prstGeom>
        </p:spPr>
        <p:txBody>
          <a:bodyPr wrap="none">
            <a:spAutoFit/>
          </a:bodyPr>
          <a:lstStyle/>
          <a:p>
            <a:pPr>
              <a:lnSpc>
                <a:spcPct val="130000"/>
              </a:lnSpc>
            </a:pPr>
            <a:r>
              <a:rPr lang="en-US" altLang="zh-CN" sz="3200" b="1" dirty="0" smtClean="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3200" dirty="0"/>
          </a:p>
        </p:txBody>
      </p:sp>
      <mc:AlternateContent xmlns:mc="http://schemas.openxmlformats.org/markup-compatibility/2006">
        <mc:Choice xmlns:a14="http://schemas.microsoft.com/office/drawing/2010/main" Requires="a14">
          <p:sp>
            <p:nvSpPr>
              <p:cNvPr id="2" name="矩形 1"/>
              <p:cNvSpPr>
                <a:spLocks noChangeAspect="1"/>
              </p:cNvSpPr>
              <p:nvPr/>
            </p:nvSpPr>
            <p:spPr>
              <a:xfrm>
                <a:off x="692150" y="1446532"/>
                <a:ext cx="10807700" cy="4218935"/>
              </a:xfrm>
              <a:prstGeom prst="rect">
                <a:avLst/>
              </a:prstGeom>
            </p:spPr>
            <p:txBody>
              <a:bodyPr>
                <a:spAutoFit/>
              </a:bodyPr>
              <a:lstStyle/>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选择题</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下列各组加点词意思不相同的一组是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begChr m:val="{"/>
                        <m:endChr m:val=""/>
                        <m:ctrlPr>
                          <a:rPr lang="zh-CN" altLang="zh-CN" sz="3200" b="1" i="1">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sz="3200" b="1" i="1">
                                <a:latin typeface="Cambria Math" panose="02040503050406030204" pitchFamily="18" charset="0"/>
                                <a:ea typeface="Cambria Math" panose="02040503050406030204" pitchFamily="18" charset="0"/>
                                <a:cs typeface="Times New Roman" panose="02020603050405020304" pitchFamily="18" charset="0"/>
                              </a:rPr>
                            </m:ctrlPr>
                          </m:mP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自康乐以来</m:t>
                              </m:r>
                            </m:e>
                          </m:m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有朋自远方来</m:t>
                              </m:r>
                            </m:e>
                          </m:mr>
                        </m:m>
                      </m:e>
                    </m:d>
                    <m:r>
                      <a:rPr lang="en-US" altLang="zh-CN" sz="3200" b="0" i="0" smtClean="0">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begChr m:val="{"/>
                        <m:endChr m:val=""/>
                        <m:ctrlPr>
                          <a:rPr lang="zh-CN" altLang="zh-CN" sz="3200" b="1" i="1">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sz="3200" b="1" i="1">
                                <a:latin typeface="Cambria Math" panose="02040503050406030204" pitchFamily="18" charset="0"/>
                                <a:ea typeface="Cambria Math" panose="02040503050406030204" pitchFamily="18" charset="0"/>
                                <a:cs typeface="Times New Roman" panose="02020603050405020304" pitchFamily="18" charset="0"/>
                              </a:rPr>
                            </m:ctrlPr>
                          </m:mP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朝发白帝</m:t>
                              </m:r>
                              <m:r>
                                <a:rPr lang="en-US" altLang="zh-CN" sz="3200" b="1" i="1">
                                  <a:latin typeface="Cambria Math" panose="02040503050406030204" pitchFamily="18" charset="0"/>
                                  <a:ea typeface="宋体" panose="02010600030101010101" pitchFamily="2" charset="-122"/>
                                  <a:cs typeface="Times New Roman" panose="02020603050405020304" pitchFamily="18" charset="0"/>
                                </a:rPr>
                                <m:t>,</m:t>
                              </m:r>
                              <m:r>
                                <a:rPr lang="zh-CN" altLang="zh-CN" sz="3200" b="1" i="1">
                                  <a:latin typeface="Cambria Math" panose="02040503050406030204" pitchFamily="18" charset="0"/>
                                  <a:ea typeface="宋体" panose="02010600030101010101" pitchFamily="2" charset="-122"/>
                                  <a:cs typeface="Times New Roman" panose="02020603050405020304" pitchFamily="18" charset="0"/>
                                </a:rPr>
                                <m:t>暮到江陵</m:t>
                              </m:r>
                            </m:e>
                          </m:m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晓雾将歇</m:t>
                              </m:r>
                              <m:r>
                                <a:rPr lang="en-US" altLang="zh-CN" sz="3200" b="1" i="1">
                                  <a:latin typeface="Cambria Math" panose="02040503050406030204" pitchFamily="18" charset="0"/>
                                  <a:ea typeface="宋体" panose="02010600030101010101" pitchFamily="2" charset="-122"/>
                                  <a:cs typeface="Times New Roman" panose="02020603050405020304" pitchFamily="18" charset="0"/>
                                </a:rPr>
                                <m:t>,</m:t>
                              </m:r>
                              <m:r>
                                <a:rPr lang="zh-CN" altLang="zh-CN" sz="3200" b="1" i="1">
                                  <a:latin typeface="Cambria Math" panose="02040503050406030204" pitchFamily="18" charset="0"/>
                                  <a:ea typeface="宋体" panose="02010600030101010101" pitchFamily="2" charset="-122"/>
                                  <a:cs typeface="Times New Roman" panose="02020603050405020304" pitchFamily="18" charset="0"/>
                                </a:rPr>
                                <m:t>猿鸟乱鸣</m:t>
                              </m:r>
                            </m:e>
                          </m:mr>
                        </m:m>
                      </m:e>
                    </m:d>
                  </m:oMath>
                </a14:m>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begChr m:val="{"/>
                        <m:endChr m:val=""/>
                        <m:ctrlPr>
                          <a:rPr lang="zh-CN" altLang="zh-CN" sz="3200" b="1" i="1">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sz="3200" b="1" i="1">
                                <a:latin typeface="Cambria Math" panose="02040503050406030204" pitchFamily="18" charset="0"/>
                                <a:ea typeface="Cambria Math" panose="02040503050406030204" pitchFamily="18" charset="0"/>
                                <a:cs typeface="Times New Roman" panose="02020603050405020304" pitchFamily="18" charset="0"/>
                              </a:rPr>
                            </m:ctrlPr>
                          </m:mP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遂至承天寺寻张怀民</m:t>
                              </m:r>
                            </m:e>
                          </m:m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朝发白帝</m:t>
                              </m:r>
                              <m:r>
                                <a:rPr lang="en-US" altLang="zh-CN" sz="3200" b="1" i="1">
                                  <a:latin typeface="Cambria Math" panose="02040503050406030204" pitchFamily="18" charset="0"/>
                                  <a:ea typeface="宋体" panose="02010600030101010101" pitchFamily="2" charset="-122"/>
                                  <a:cs typeface="Times New Roman" panose="02020603050405020304" pitchFamily="18" charset="0"/>
                                </a:rPr>
                                <m:t>,</m:t>
                              </m:r>
                              <m:r>
                                <a:rPr lang="zh-CN" altLang="zh-CN" sz="3200" b="1" i="1">
                                  <a:latin typeface="Cambria Math" panose="02040503050406030204" pitchFamily="18" charset="0"/>
                                  <a:ea typeface="宋体" panose="02010600030101010101" pitchFamily="2" charset="-122"/>
                                  <a:cs typeface="Times New Roman" panose="02020603050405020304" pitchFamily="18" charset="0"/>
                                </a:rPr>
                                <m:t>暮到江陵</m:t>
                              </m:r>
                            </m:e>
                          </m:mr>
                        </m:m>
                      </m:e>
                    </m:d>
                    <m:r>
                      <a:rPr lang="en-US" altLang="zh-CN" sz="3200" b="0" i="0" smtClean="0">
                        <a:latin typeface="Cambria Math" panose="02040503050406030204" pitchFamily="18" charset="0"/>
                        <a:ea typeface="宋体" panose="02010600030101010101" pitchFamily="2" charset="-122"/>
                        <a:cs typeface="Times New Roman" panose="02020603050405020304" pitchFamily="18" charset="0"/>
                      </a:rPr>
                      <m:t>      </m:t>
                    </m:r>
                  </m:oMath>
                </a14:m>
                <a:r>
                  <a:rPr lang="en-US" altLang="zh-CN" sz="3200" b="1" dirty="0">
                    <a:latin typeface="Times New Roman" panose="02020603050405020304" pitchFamily="18" charset="0"/>
                    <a:ea typeface="宋体" panose="02010600030101010101" pitchFamily="2" charset="-122"/>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d>
                      <m:dPr>
                        <m:begChr m:val="{"/>
                        <m:endChr m:val=""/>
                        <m:ctrlPr>
                          <a:rPr lang="zh-CN" altLang="zh-CN" sz="3200" b="1" i="1">
                            <a:effectLst/>
                            <a:latin typeface="Cambria Math" panose="02040503050406030204" pitchFamily="18" charset="0"/>
                            <a:ea typeface="Cambria Math" panose="02040503050406030204" pitchFamily="18" charset="0"/>
                          </a:rPr>
                        </m:ctrlPr>
                      </m:dPr>
                      <m:e>
                        <m:m>
                          <m:mPr>
                            <m:plcHide m:val="on"/>
                            <m:mcs>
                              <m:mc>
                                <m:mcPr>
                                  <m:count m:val="1"/>
                                  <m:mcJc m:val="center"/>
                                </m:mcPr>
                              </m:mc>
                            </m:mcs>
                            <m:ctrlPr>
                              <a:rPr lang="zh-CN" altLang="zh-CN" sz="3200" b="1" i="1">
                                <a:effectLst/>
                                <a:latin typeface="Cambria Math" panose="02040503050406030204" pitchFamily="18" charset="0"/>
                                <a:ea typeface="Cambria Math" panose="02040503050406030204" pitchFamily="18" charset="0"/>
                              </a:rPr>
                            </m:ctrlPr>
                          </m:mP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未复有能与其奇者</m:t>
                              </m:r>
                            </m:e>
                          </m:mr>
                          <m:mr>
                            <m:e>
                              <m:r>
                                <a:rPr lang="zh-CN" altLang="zh-CN" sz="3200" b="1" i="1">
                                  <a:latin typeface="Cambria Math" panose="02040503050406030204" pitchFamily="18" charset="0"/>
                                  <a:ea typeface="宋体" panose="02010600030101010101" pitchFamily="2" charset="-122"/>
                                  <a:cs typeface="Times New Roman" panose="02020603050405020304" pitchFamily="18" charset="0"/>
                                </a:rPr>
                                <m:t>念无与为乐者</m:t>
                              </m:r>
                            </m:e>
                          </m:mr>
                        </m:m>
                      </m:e>
                    </m:d>
                  </m:oMath>
                </a14:m>
                <a:endParaRPr lang="zh-CN" altLang="en-US" sz="3200" dirty="0"/>
              </a:p>
            </p:txBody>
          </p:sp>
        </mc:Choice>
        <mc:Fallback>
          <p:sp>
            <p:nvSpPr>
              <p:cNvPr id="2" name="矩形 1"/>
              <p:cNvSpPr>
                <a:spLocks noRot="1" noChangeAspect="1" noMove="1" noResize="1" noEditPoints="1" noAdjustHandles="1" noChangeArrowheads="1" noChangeShapeType="1" noTextEdit="1"/>
              </p:cNvSpPr>
              <p:nvPr/>
            </p:nvSpPr>
            <p:spPr>
              <a:xfrm>
                <a:off x="692150" y="1446532"/>
                <a:ext cx="10807700" cy="4218935"/>
              </a:xfrm>
              <a:prstGeom prst="rect">
                <a:avLst/>
              </a:prstGeom>
              <a:blipFill>
                <a:blip r:embed="rId2"/>
                <a:stretch>
                  <a:fillRect l="-1467" t="-578"/>
                </a:stretch>
              </a:blipFill>
            </p:spPr>
            <p:txBody>
              <a:bodyPr/>
              <a:lstStyle/>
              <a:p>
                <a:r>
                  <a:rPr lang="zh-CN" altLang="en-US">
                    <a:noFill/>
                  </a:rPr>
                  <a:t> </a:t>
                </a:r>
              </a:p>
            </p:txBody>
          </p:sp>
        </mc:Fallback>
      </mc:AlternateContent>
      <p:sp>
        <p:nvSpPr>
          <p:cNvPr id="12" name="A_2be47"/>
          <p:cNvSpPr/>
          <p:nvPr/>
        </p:nvSpPr>
        <p:spPr>
          <a:xfrm>
            <a:off x="7817803" y="2177036"/>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42801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下列句子朗读节奏划分不正确的一项是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．实是</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欲界之仙都</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．未复</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有能与其奇者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．念</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无与为乐者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．相与步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于中庭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0ba4e"/>
          <p:cNvSpPr/>
          <p:nvPr/>
        </p:nvSpPr>
        <p:spPr>
          <a:xfrm>
            <a:off x="8213090" y="2099231"/>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39861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请把下面的句子翻译成现代汉语。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两岸石壁，五色交晖。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青林翠竹，四时俱备。</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晓雾将歇，猿鸟乱鸣。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cb0e1"/>
          <p:cNvSpPr/>
          <p:nvPr/>
        </p:nvSpPr>
        <p:spPr>
          <a:xfrm>
            <a:off x="681990" y="5204752"/>
            <a:ext cx="96869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清晨的薄雾将要消散，猿、鸟此起彼伏地鸣叫着。</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83cb0"/>
          <p:cNvSpPr/>
          <p:nvPr/>
        </p:nvSpPr>
        <p:spPr>
          <a:xfrm>
            <a:off x="681990" y="3936784"/>
            <a:ext cx="764705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青葱的林木，翠绿的竹丛，四季都有。</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016d4"/>
          <p:cNvSpPr/>
          <p:nvPr/>
        </p:nvSpPr>
        <p:spPr>
          <a:xfrm>
            <a:off x="681990" y="2668816"/>
            <a:ext cx="68310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两岸的石壁色彩斑斓，交相辉映。</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95660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65303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念无与为乐者，遂至承天寺寻张怀民。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但少闲人如吾两人者耳。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0c925"/>
          <p:cNvSpPr/>
          <p:nvPr/>
        </p:nvSpPr>
        <p:spPr>
          <a:xfrm>
            <a:off x="669290" y="4321271"/>
            <a:ext cx="72390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只是缺少像我俩这样清闲的人罢了。</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52964"/>
          <p:cNvSpPr/>
          <p:nvPr/>
        </p:nvSpPr>
        <p:spPr>
          <a:xfrm>
            <a:off x="669290" y="3053303"/>
            <a:ext cx="108093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想到没有和我共同游乐的人，就来到承天寺寻找张怀民。</a:t>
            </a:r>
            <a:endParaRPr lang="zh-CN" altLang="en-US"/>
          </a:p>
        </p:txBody>
      </p:sp>
    </p:spTree>
    <p:extLst>
      <p:ext uri="{BB962C8B-B14F-4D97-AF65-F5344CB8AC3E}">
        <p14:creationId xmlns:p14="http://schemas.microsoft.com/office/powerpoint/2010/main" val="2991117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58</TotalTime>
  <Words>2944</Words>
  <Application>Microsoft Office PowerPoint</Application>
  <PresentationFormat>宽屏</PresentationFormat>
  <Paragraphs>213</Paragraphs>
  <Slides>32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等线</vt:lpstr>
      <vt:lpstr>等线 Light</vt:lpstr>
      <vt:lpstr>仿宋</vt:lpstr>
      <vt:lpstr>黑体</vt:lpstr>
      <vt:lpstr>楷体</vt:lpstr>
      <vt:lpstr>宋体</vt:lpstr>
      <vt:lpstr>微软雅黑</vt:lpstr>
      <vt:lpstr>Arial</vt:lpstr>
      <vt:lpstr>Calibri</vt:lpstr>
      <vt:lpstr>Cambria Math</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9</cp:revision>
  <dcterms:created xsi:type="dcterms:W3CDTF">2025-07-29T03:08:54Z</dcterms:created>
  <dcterms:modified xsi:type="dcterms:W3CDTF">2025-07-30T08:07:32Z</dcterms:modified>
</cp:coreProperties>
</file>