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1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5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大单元整合复习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174247"/>
            <a:ext cx="12192000" cy="174852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611934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大单元整合复习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3468274"/>
              </p:ext>
            </p:extLst>
          </p:nvPr>
        </p:nvGraphicFramePr>
        <p:xfrm>
          <a:off x="692150" y="1840825"/>
          <a:ext cx="10807700" cy="343035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152425021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3656454873"/>
                    </a:ext>
                  </a:extLst>
                </a:gridCol>
              </a:tblGrid>
              <a:tr h="798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通假字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95" marR="8295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请找出下列句子中的通假字并解释。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略无阙处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意思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蝉则千转不穷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意思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窥谷忘反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意思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148" marR="15148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047139"/>
                  </a:ext>
                </a:extLst>
              </a:tr>
            </a:tbl>
          </a:graphicData>
        </a:graphic>
      </p:graphicFrame>
      <p:sp>
        <p:nvSpPr>
          <p:cNvPr id="11" name="A_47163"/>
          <p:cNvSpPr/>
          <p:nvPr/>
        </p:nvSpPr>
        <p:spPr>
          <a:xfrm>
            <a:off x="5546691" y="4797864"/>
            <a:ext cx="1324038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返回</a:t>
            </a:r>
            <a:endParaRPr lang="zh-CN" altLang="en-US"/>
          </a:p>
        </p:txBody>
      </p:sp>
      <p:sp>
        <p:nvSpPr>
          <p:cNvPr id="10" name="A_0d7ba"/>
          <p:cNvSpPr/>
          <p:nvPr/>
        </p:nvSpPr>
        <p:spPr>
          <a:xfrm>
            <a:off x="2739403" y="4797864"/>
            <a:ext cx="10081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返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04d37"/>
          <p:cNvSpPr/>
          <p:nvPr/>
        </p:nvSpPr>
        <p:spPr>
          <a:xfrm>
            <a:off x="1395231" y="4797864"/>
            <a:ext cx="10081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反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628bd"/>
          <p:cNvSpPr/>
          <p:nvPr/>
        </p:nvSpPr>
        <p:spPr>
          <a:xfrm>
            <a:off x="5546691" y="3822504"/>
            <a:ext cx="3771963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鸟鸣，这里指蝉鸣</a:t>
            </a:r>
            <a:endParaRPr lang="zh-CN" altLang="en-US"/>
          </a:p>
        </p:txBody>
      </p:sp>
      <p:sp>
        <p:nvSpPr>
          <p:cNvPr id="7" name="A_c0a52"/>
          <p:cNvSpPr/>
          <p:nvPr/>
        </p:nvSpPr>
        <p:spPr>
          <a:xfrm>
            <a:off x="2739403" y="3822504"/>
            <a:ext cx="10081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啭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8810d"/>
          <p:cNvSpPr/>
          <p:nvPr/>
        </p:nvSpPr>
        <p:spPr>
          <a:xfrm>
            <a:off x="1395231" y="3822504"/>
            <a:ext cx="10081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转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9252"/>
          <p:cNvSpPr/>
          <p:nvPr/>
        </p:nvSpPr>
        <p:spPr>
          <a:xfrm>
            <a:off x="5546691" y="2847144"/>
            <a:ext cx="254800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空隙，缺口</a:t>
            </a:r>
            <a:endParaRPr lang="zh-CN" altLang="en-US" dirty="0"/>
          </a:p>
        </p:txBody>
      </p:sp>
      <p:sp>
        <p:nvSpPr>
          <p:cNvPr id="4" name="A_9a7cd"/>
          <p:cNvSpPr/>
          <p:nvPr/>
        </p:nvSpPr>
        <p:spPr>
          <a:xfrm>
            <a:off x="2739403" y="2847144"/>
            <a:ext cx="10081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缺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A_59724"/>
          <p:cNvSpPr/>
          <p:nvPr/>
        </p:nvSpPr>
        <p:spPr>
          <a:xfrm>
            <a:off x="1395231" y="2847144"/>
            <a:ext cx="10081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阙</a:t>
            </a:r>
            <a:r>
              <a:rPr lang="zh-CN" altLang="en-US" sz="3200" b="1" smtClean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2040764"/>
              </p:ext>
            </p:extLst>
          </p:nvPr>
        </p:nvGraphicFramePr>
        <p:xfrm>
          <a:off x="692150" y="2572345"/>
          <a:ext cx="10807700" cy="196731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2284903932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2978183445"/>
                    </a:ext>
                  </a:extLst>
                </a:gridCol>
              </a:tblGrid>
              <a:tr h="4573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一词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多义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95" marR="8295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写出下列句子中加点词的意思。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沿溯阻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绝</a:t>
                      </a:r>
                      <a:r>
                        <a:rPr lang="zh-CN" sz="3200" b="1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哀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转久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绝</a:t>
                      </a:r>
                      <a:r>
                        <a:rPr lang="zh-CN" sz="3200" b="1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寻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张怀民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未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果，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寻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病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终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直视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碍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猿则百叫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绝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148" marR="15148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638259"/>
                  </a:ext>
                </a:extLst>
              </a:tr>
            </a:tbl>
          </a:graphicData>
        </a:graphic>
      </p:graphicFrame>
      <p:sp>
        <p:nvSpPr>
          <p:cNvPr id="8" name="A_addd6"/>
          <p:cNvSpPr/>
          <p:nvPr/>
        </p:nvSpPr>
        <p:spPr>
          <a:xfrm>
            <a:off x="9043636" y="4066344"/>
            <a:ext cx="2140013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副词，不</a:t>
            </a:r>
            <a:endParaRPr lang="zh-CN" altLang="en-US"/>
          </a:p>
        </p:txBody>
      </p:sp>
      <p:sp>
        <p:nvSpPr>
          <p:cNvPr id="7" name="A_3c71b"/>
          <p:cNvSpPr/>
          <p:nvPr/>
        </p:nvSpPr>
        <p:spPr>
          <a:xfrm>
            <a:off x="3630261" y="4066344"/>
            <a:ext cx="34560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动词，没有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en-US"/>
          </a:p>
        </p:txBody>
      </p:sp>
      <p:sp>
        <p:nvSpPr>
          <p:cNvPr id="6" name="A_1dd81"/>
          <p:cNvSpPr/>
          <p:nvPr/>
        </p:nvSpPr>
        <p:spPr>
          <a:xfrm>
            <a:off x="9038873" y="3578664"/>
            <a:ext cx="1324039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不久</a:t>
            </a:r>
            <a:endParaRPr lang="zh-CN" altLang="en-US"/>
          </a:p>
        </p:txBody>
      </p:sp>
      <p:sp>
        <p:nvSpPr>
          <p:cNvPr id="5" name="A_a131d"/>
          <p:cNvSpPr/>
          <p:nvPr/>
        </p:nvSpPr>
        <p:spPr>
          <a:xfrm>
            <a:off x="3630261" y="3578664"/>
            <a:ext cx="3451288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寻找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57ca"/>
          <p:cNvSpPr/>
          <p:nvPr/>
        </p:nvSpPr>
        <p:spPr>
          <a:xfrm>
            <a:off x="8222898" y="3090984"/>
            <a:ext cx="1324039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消失</a:t>
            </a:r>
            <a:endParaRPr lang="zh-CN" altLang="en-US"/>
          </a:p>
        </p:txBody>
      </p:sp>
      <p:sp>
        <p:nvSpPr>
          <p:cNvPr id="3" name="A_2dd48"/>
          <p:cNvSpPr/>
          <p:nvPr/>
        </p:nvSpPr>
        <p:spPr>
          <a:xfrm>
            <a:off x="3630261" y="3090984"/>
            <a:ext cx="3451288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断绝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52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08730477"/>
              </p:ext>
            </p:extLst>
          </p:nvPr>
        </p:nvGraphicFramePr>
        <p:xfrm>
          <a:off x="692150" y="1840825"/>
          <a:ext cx="10807700" cy="343035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4283443173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1196800852"/>
                    </a:ext>
                  </a:extLst>
                </a:gridCol>
              </a:tblGrid>
              <a:tr h="343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古今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异义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95" marR="8295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写出下列句子中加点的古今异义词的古义。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不以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疾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2)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良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趣味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晓雾将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歇</a:t>
                      </a:r>
                      <a:r>
                        <a:rPr lang="zh-CN" sz="3200" b="1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月色入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户</a:t>
                      </a:r>
                      <a:r>
                        <a:rPr lang="zh-CN" sz="3200" b="1" baseline="-25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en-US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5)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盖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竹柏影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en-US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一百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许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里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148" marR="15148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595744"/>
                  </a:ext>
                </a:extLst>
              </a:tr>
            </a:tbl>
          </a:graphicData>
        </a:graphic>
      </p:graphicFrame>
      <p:sp>
        <p:nvSpPr>
          <p:cNvPr id="14" name="A_a32ac"/>
          <p:cNvSpPr/>
          <p:nvPr/>
        </p:nvSpPr>
        <p:spPr>
          <a:xfrm>
            <a:off x="3630261" y="4797864"/>
            <a:ext cx="2140013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表示约数</a:t>
            </a:r>
            <a:endParaRPr lang="zh-CN" altLang="en-US"/>
          </a:p>
        </p:txBody>
      </p:sp>
      <p:sp>
        <p:nvSpPr>
          <p:cNvPr id="13" name="A_2a6e6"/>
          <p:cNvSpPr/>
          <p:nvPr/>
        </p:nvSpPr>
        <p:spPr>
          <a:xfrm>
            <a:off x="4038248" y="4310184"/>
            <a:ext cx="17320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大概是</a:t>
            </a:r>
            <a:endParaRPr lang="zh-CN" altLang="en-US"/>
          </a:p>
        </p:txBody>
      </p:sp>
      <p:sp>
        <p:nvSpPr>
          <p:cNvPr id="12" name="A_c9163"/>
          <p:cNvSpPr/>
          <p:nvPr/>
        </p:nvSpPr>
        <p:spPr>
          <a:xfrm>
            <a:off x="3630261" y="3822504"/>
            <a:ext cx="1028763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门</a:t>
            </a:r>
            <a:r>
              <a:rPr lang="en-US" altLang="zh-CN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90010"/>
          <p:cNvSpPr/>
          <p:nvPr/>
        </p:nvSpPr>
        <p:spPr>
          <a:xfrm>
            <a:off x="3630261" y="3334824"/>
            <a:ext cx="1324038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消散</a:t>
            </a:r>
            <a:endParaRPr lang="zh-CN" altLang="en-US"/>
          </a:p>
        </p:txBody>
      </p:sp>
      <p:sp>
        <p:nvSpPr>
          <p:cNvPr id="10" name="A_1aae1"/>
          <p:cNvSpPr/>
          <p:nvPr/>
        </p:nvSpPr>
        <p:spPr>
          <a:xfrm>
            <a:off x="3630261" y="2847144"/>
            <a:ext cx="173202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甚，很</a:t>
            </a:r>
            <a:endParaRPr lang="zh-CN" altLang="en-US"/>
          </a:p>
        </p:txBody>
      </p:sp>
      <p:sp>
        <p:nvSpPr>
          <p:cNvPr id="9" name="A_c21e1"/>
          <p:cNvSpPr/>
          <p:nvPr/>
        </p:nvSpPr>
        <p:spPr>
          <a:xfrm>
            <a:off x="3630261" y="2359464"/>
            <a:ext cx="1028763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快</a:t>
            </a:r>
            <a:r>
              <a:rPr lang="en-US" altLang="zh-CN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35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66168100"/>
              </p:ext>
            </p:extLst>
          </p:nvPr>
        </p:nvGraphicFramePr>
        <p:xfrm>
          <a:off x="692150" y="1353145"/>
          <a:ext cx="10807700" cy="440571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2128406554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1773824022"/>
                    </a:ext>
                  </a:extLst>
                </a:gridCol>
              </a:tblGrid>
              <a:tr h="5878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词类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活用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95" marR="8295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写出下列句子中加点词活用的意思。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</a:t>
                      </a:r>
                      <a:r>
                        <a:rPr lang="zh-CN" sz="3200" b="1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倒影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晴初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霜</a:t>
                      </a:r>
                      <a:r>
                        <a:rPr lang="zh-CN" sz="3200" b="1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旦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素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湍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绿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潭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en-US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五色交</a:t>
                      </a:r>
                      <a:r>
                        <a:rPr lang="zh-CN" sz="3200" b="1" spc="-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晖</a:t>
                      </a:r>
                      <a:r>
                        <a:rPr lang="zh-CN" sz="3200" b="1" baseline="-250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相与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步</a:t>
                      </a:r>
                      <a:r>
                        <a:rPr lang="zh-CN" sz="3200" b="1" baseline="-25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于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中庭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en-US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怀民亦未</a:t>
                      </a:r>
                      <a:r>
                        <a:rPr lang="zh-CN" sz="3200" b="1" spc="-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寝</a:t>
                      </a:r>
                      <a:r>
                        <a:rPr lang="zh-CN" sz="3200" b="1" baseline="-250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3200" b="1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(7)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风烟俱</a:t>
                      </a:r>
                      <a:r>
                        <a:rPr lang="zh-CN" sz="3200" b="1" spc="-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净</a:t>
                      </a:r>
                      <a:r>
                        <a:rPr lang="zh-CN" sz="3200" b="1" baseline="-250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lang="en-US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望峰</a:t>
                      </a:r>
                      <a:r>
                        <a:rPr lang="zh-CN" sz="3200" b="1" spc="-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息</a:t>
                      </a:r>
                      <a:r>
                        <a:rPr lang="zh-CN" sz="3200" b="1" baseline="-25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心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u="sng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u="sng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148" marR="15148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697085"/>
                  </a:ext>
                </a:extLst>
              </a:tr>
            </a:tbl>
          </a:graphicData>
        </a:graphic>
      </p:graphicFrame>
      <p:sp>
        <p:nvSpPr>
          <p:cNvPr id="10" name="A_678f6"/>
          <p:cNvSpPr/>
          <p:nvPr/>
        </p:nvSpPr>
        <p:spPr>
          <a:xfrm>
            <a:off x="3630261" y="5285544"/>
            <a:ext cx="55737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动词的使动用法，使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平息</a:t>
            </a:r>
            <a:endParaRPr lang="zh-CN" altLang="en-US"/>
          </a:p>
        </p:txBody>
      </p:sp>
      <p:sp>
        <p:nvSpPr>
          <p:cNvPr id="9" name="A_32331"/>
          <p:cNvSpPr/>
          <p:nvPr/>
        </p:nvSpPr>
        <p:spPr>
          <a:xfrm>
            <a:off x="3630261" y="4797864"/>
            <a:ext cx="581190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形容词用作动词，消散，散净</a:t>
            </a:r>
            <a:endParaRPr lang="zh-CN" altLang="en-US"/>
          </a:p>
        </p:txBody>
      </p:sp>
      <p:sp>
        <p:nvSpPr>
          <p:cNvPr id="8" name="A_e9636"/>
          <p:cNvSpPr/>
          <p:nvPr/>
        </p:nvSpPr>
        <p:spPr>
          <a:xfrm>
            <a:off x="4038248" y="4310184"/>
            <a:ext cx="33639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名词作动词，睡</a:t>
            </a:r>
            <a:endParaRPr lang="zh-CN" altLang="en-US"/>
          </a:p>
        </p:txBody>
      </p:sp>
      <p:sp>
        <p:nvSpPr>
          <p:cNvPr id="7" name="A_09a08"/>
          <p:cNvSpPr/>
          <p:nvPr/>
        </p:nvSpPr>
        <p:spPr>
          <a:xfrm>
            <a:off x="4446236" y="3822504"/>
            <a:ext cx="3771963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名词作动词，散步</a:t>
            </a:r>
            <a:endParaRPr lang="zh-CN" altLang="en-US"/>
          </a:p>
        </p:txBody>
      </p:sp>
      <p:sp>
        <p:nvSpPr>
          <p:cNvPr id="6" name="A_cfdfa"/>
          <p:cNvSpPr/>
          <p:nvPr/>
        </p:nvSpPr>
        <p:spPr>
          <a:xfrm>
            <a:off x="3630261" y="3334824"/>
            <a:ext cx="41799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名词用作动词，辉映</a:t>
            </a:r>
            <a:endParaRPr lang="zh-CN" altLang="en-US"/>
          </a:p>
        </p:txBody>
      </p:sp>
      <p:sp>
        <p:nvSpPr>
          <p:cNvPr id="5" name="A_5a73d"/>
          <p:cNvSpPr/>
          <p:nvPr/>
        </p:nvSpPr>
        <p:spPr>
          <a:xfrm>
            <a:off x="3630261" y="2847144"/>
            <a:ext cx="4587938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形容词用作名词，急流</a:t>
            </a:r>
            <a:endParaRPr lang="zh-CN" altLang="en-US"/>
          </a:p>
        </p:txBody>
      </p:sp>
      <p:sp>
        <p:nvSpPr>
          <p:cNvPr id="4" name="A_1a191"/>
          <p:cNvSpPr/>
          <p:nvPr/>
        </p:nvSpPr>
        <p:spPr>
          <a:xfrm>
            <a:off x="3630261" y="2359464"/>
            <a:ext cx="41799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名词用作动词，下霜</a:t>
            </a:r>
            <a:endParaRPr lang="zh-CN" altLang="en-US"/>
          </a:p>
        </p:txBody>
      </p:sp>
      <p:sp>
        <p:nvSpPr>
          <p:cNvPr id="3" name="A_50971"/>
          <p:cNvSpPr/>
          <p:nvPr/>
        </p:nvSpPr>
        <p:spPr>
          <a:xfrm>
            <a:off x="3630261" y="1871784"/>
            <a:ext cx="4587938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形容词用作名词，清波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61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71669502"/>
              </p:ext>
            </p:extLst>
          </p:nvPr>
        </p:nvGraphicFramePr>
        <p:xfrm>
          <a:off x="692150" y="621625"/>
          <a:ext cx="10807700" cy="586875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4278381850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3417460596"/>
                    </a:ext>
                  </a:extLst>
                </a:gridCol>
              </a:tblGrid>
              <a:tr h="11389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重点</a:t>
                      </a:r>
                      <a:r>
                        <a:rPr lang="zh-CN" sz="3200" b="1" dirty="0" smtClean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句子</a:t>
                      </a: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翻译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95" marR="8295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请把下列句子翻译成现代汉语。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两岸连山，略无阙处。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两岸石壁，五色交晖。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何夜无月？何处无竹柏？但少闲人如吾两人者耳。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</a:t>
                      </a:r>
                      <a:endParaRPr lang="en-US" altLang="zh-CN" sz="3200" b="1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鸢飞戾天者，望峰息心；经纶世务者，窥谷忘反。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</a:t>
                      </a:r>
                      <a:r>
                        <a:rPr 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</a:t>
                      </a:r>
                      <a:endParaRPr lang="en-US" altLang="zh-CN" sz="3200" b="1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                                              </a:t>
                      </a:r>
                      <a:r>
                        <a:rPr 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endParaRPr lang="en-US" altLang="zh-CN" sz="3200" b="1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endParaRPr lang="en-US" altLang="zh-CN" sz="3200" b="1" u="sng" dirty="0" smtClean="0">
                        <a:solidFill>
                          <a:srgbClr val="FF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15148" marR="15148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820532"/>
                  </a:ext>
                </a:extLst>
              </a:tr>
            </a:tbl>
          </a:graphicData>
        </a:graphic>
      </p:graphicFrame>
      <p:sp>
        <p:nvSpPr>
          <p:cNvPr id="16" name="A_eb409"/>
          <p:cNvSpPr/>
          <p:nvPr/>
        </p:nvSpPr>
        <p:spPr>
          <a:xfrm>
            <a:off x="1507773" y="6017064"/>
            <a:ext cx="47228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山谷也会流连忘返。</a:t>
            </a:r>
            <a:endParaRPr lang="zh-CN" altLang="en-US"/>
          </a:p>
        </p:txBody>
      </p:sp>
      <p:sp>
        <p:nvSpPr>
          <p:cNvPr id="15" name="A_a0720"/>
          <p:cNvSpPr/>
          <p:nvPr/>
        </p:nvSpPr>
        <p:spPr>
          <a:xfrm>
            <a:off x="1507773" y="5529384"/>
            <a:ext cx="10026714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名利之心；那些忙于治理国家大事的人，看到这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幽美</a:t>
            </a:r>
            <a:endParaRPr lang="zh-CN" altLang="en-US"/>
          </a:p>
        </p:txBody>
      </p:sp>
      <p:sp>
        <p:nvSpPr>
          <p:cNvPr id="14" name="A_0aded"/>
          <p:cNvSpPr/>
          <p:nvPr/>
        </p:nvSpPr>
        <p:spPr>
          <a:xfrm>
            <a:off x="1507773" y="5041704"/>
            <a:ext cx="10682415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那些极力追求名利的人，看到这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雄伟的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山峰也会平息</a:t>
            </a:r>
            <a:endParaRPr lang="zh-CN" altLang="en-US"/>
          </a:p>
        </p:txBody>
      </p:sp>
      <p:sp>
        <p:nvSpPr>
          <p:cNvPr id="13" name="A_8f5e0"/>
          <p:cNvSpPr/>
          <p:nvPr/>
        </p:nvSpPr>
        <p:spPr>
          <a:xfrm>
            <a:off x="1507773" y="4066344"/>
            <a:ext cx="41799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俩这样的闲人罢了。</a:t>
            </a:r>
            <a:endParaRPr lang="zh-CN" altLang="en-US" dirty="0"/>
          </a:p>
        </p:txBody>
      </p:sp>
      <p:sp>
        <p:nvSpPr>
          <p:cNvPr id="12" name="A_73449"/>
          <p:cNvSpPr/>
          <p:nvPr/>
        </p:nvSpPr>
        <p:spPr>
          <a:xfrm>
            <a:off x="1507773" y="3578664"/>
            <a:ext cx="10820527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哪一夜没有月光？哪里没有竹子和松柏？只是缺少像我</a:t>
            </a:r>
            <a:endParaRPr lang="zh-CN" altLang="en-US"/>
          </a:p>
        </p:txBody>
      </p:sp>
      <p:sp>
        <p:nvSpPr>
          <p:cNvPr id="11" name="A_d61c9"/>
          <p:cNvSpPr/>
          <p:nvPr/>
        </p:nvSpPr>
        <p:spPr>
          <a:xfrm>
            <a:off x="1507773" y="2603304"/>
            <a:ext cx="6627876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两岸的石壁色彩斑斓，交相辉映。</a:t>
            </a:r>
            <a:endParaRPr lang="zh-CN" altLang="en-US"/>
          </a:p>
        </p:txBody>
      </p:sp>
      <p:sp>
        <p:nvSpPr>
          <p:cNvPr id="10" name="A_efb73"/>
          <p:cNvSpPr/>
          <p:nvPr/>
        </p:nvSpPr>
        <p:spPr>
          <a:xfrm>
            <a:off x="1507773" y="1627944"/>
            <a:ext cx="8667814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两岸都是相连的山峰，全然没有中断的地方。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96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14" grpId="0" animBg="1"/>
      <p:bldP spid="13" grpId="0" animBg="1"/>
      <p:bldP spid="12" grpId="0" animBg="1"/>
      <p:bldP spid="11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50924014"/>
              </p:ext>
            </p:extLst>
          </p:nvPr>
        </p:nvGraphicFramePr>
        <p:xfrm>
          <a:off x="692150" y="865465"/>
          <a:ext cx="10807700" cy="5381070"/>
        </p:xfrm>
        <a:graphic>
          <a:graphicData uri="http://schemas.openxmlformats.org/drawingml/2006/table">
            <a:tbl>
              <a:tblPr firstRow="1" firstCol="1" bandRow="1"/>
              <a:tblGrid>
                <a:gridCol w="902075">
                  <a:extLst>
                    <a:ext uri="{9D8B030D-6E8A-4147-A177-3AD203B41FA5}">
                      <a16:colId xmlns:a16="http://schemas.microsoft.com/office/drawing/2014/main" val="485485164"/>
                    </a:ext>
                  </a:extLst>
                </a:gridCol>
                <a:gridCol w="9905625">
                  <a:extLst>
                    <a:ext uri="{9D8B030D-6E8A-4147-A177-3AD203B41FA5}">
                      <a16:colId xmlns:a16="http://schemas.microsoft.com/office/drawing/2014/main" val="478649000"/>
                    </a:ext>
                  </a:extLst>
                </a:gridCol>
              </a:tblGrid>
              <a:tr h="10253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文学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常识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295" marR="8295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下列说法有误的一项是</a:t>
                      </a: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．《野望》是一首描写秋天山野景致的五言律诗。诗风疏朴、自然，于平淡中表现出诗人“相顾无相识”的抑郁、苦闷的心情，是王绩的代表作之一。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．《黄鹤楼》由崔颢创作，这首诗描写了在黄鹤楼上远眺的美好景色，是一首吊古怀乡之佳作。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．《渡荆门送别》全诗意境高远，风格雄健，形象奇伟，想象瑰丽，表达了作者痛苦的难以割舍的思乡之情。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．《使至塞上》描绘了塞外奇特壮丽的风光，表现了诗人对不畏艰苦、以身许国的守边将士的爱国精神的赞美。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5148" marR="15148" marT="8295" marB="82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609746"/>
                  </a:ext>
                </a:extLst>
              </a:tr>
            </a:tbl>
          </a:graphicData>
        </a:graphic>
      </p:graphicFrame>
      <p:sp>
        <p:nvSpPr>
          <p:cNvPr id="3" name="A_8de21"/>
          <p:cNvSpPr/>
          <p:nvPr/>
        </p:nvSpPr>
        <p:spPr>
          <a:xfrm>
            <a:off x="6222609" y="966764"/>
            <a:ext cx="1208151" cy="36576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50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8F63F166-D874-45F0-8030-5F3C8EDF0CEB}" vid="{4732C8E6-CB43-4E91-95D8-7ED5984B6DC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60</TotalTime>
  <Words>719</Words>
  <Application>Microsoft Office PowerPoint</Application>
  <PresentationFormat>宽屏</PresentationFormat>
  <Paragraphs>96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Administrator</cp:lastModifiedBy>
  <cp:revision>7</cp:revision>
  <dcterms:created xsi:type="dcterms:W3CDTF">2025-07-29T03:30:36Z</dcterms:created>
  <dcterms:modified xsi:type="dcterms:W3CDTF">2025-07-30T08:27:52Z</dcterms:modified>
</cp:coreProperties>
</file>