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85" r:id="rId10"/>
    <p:sldId id="886" r:id="rId11"/>
    <p:sldId id="887" r:id="rId12"/>
    <p:sldId id="259" r:id="rId13"/>
    <p:sldId id="879" r:id="rId14"/>
    <p:sldId id="880" r:id="rId15"/>
    <p:sldId id="881" r:id="rId16"/>
    <p:sldId id="882" r:id="rId17"/>
    <p:sldId id="883" r:id="rId18"/>
    <p:sldId id="884" r:id="rId19"/>
    <p:sldId id="888" r:id="rId20"/>
    <p:sldId id="873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235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108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15</a:t>
            </a:r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　中国工农红军长征与遵义会议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A24D249-5D20-91BC-2052-028BEBF204E7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3596A30-3B68-1884-36C1-687B7FDA4B1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821515"/>
              <a:chExt cx="11744425" cy="5332963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C3305333-B7BC-8098-4E0A-AE9CEE8950C5}"/>
                  </a:ext>
                </a:extLst>
              </p:cNvPr>
              <p:cNvGrpSpPr/>
              <p:nvPr/>
            </p:nvGrpSpPr>
            <p:grpSpPr>
              <a:xfrm>
                <a:off x="223788" y="821515"/>
                <a:ext cx="11744425" cy="5332963"/>
                <a:chOff x="223788" y="561261"/>
                <a:chExt cx="11744425" cy="5332963"/>
              </a:xfrm>
            </p:grpSpPr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C6D72928-2564-AC34-C8A5-E6F6E001632E}"/>
                    </a:ext>
                  </a:extLst>
                </p:cNvPr>
                <p:cNvSpPr/>
                <p:nvPr/>
              </p:nvSpPr>
              <p:spPr>
                <a:xfrm>
                  <a:off x="223788" y="561261"/>
                  <a:ext cx="11744425" cy="5332963"/>
                </a:xfrm>
                <a:prstGeom prst="rect">
                  <a:avLst/>
                </a:prstGeom>
                <a:solidFill>
                  <a:srgbClr val="FFFCC5"/>
                </a:solidFill>
                <a:ln>
                  <a:solidFill>
                    <a:srgbClr val="FF01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Freeform 6">
                  <a:extLst>
                    <a:ext uri="{FF2B5EF4-FFF2-40B4-BE49-F238E27FC236}">
                      <a16:creationId xmlns:a16="http://schemas.microsoft.com/office/drawing/2014/main" id="{6282B25F-C43F-7344-259E-7613BCE184D7}"/>
                    </a:ext>
                  </a:extLst>
                </p:cNvPr>
                <p:cNvSpPr/>
                <p:nvPr/>
              </p:nvSpPr>
              <p:spPr bwMode="auto">
                <a:xfrm>
                  <a:off x="225393" y="561261"/>
                  <a:ext cx="9490509" cy="5332963"/>
                </a:xfrm>
                <a:custGeom>
                  <a:avLst/>
                  <a:gdLst>
                    <a:gd name="T0" fmla="*/ 0 w 4756"/>
                    <a:gd name="T1" fmla="*/ 0 h 2239"/>
                    <a:gd name="T2" fmla="*/ 3897 w 4756"/>
                    <a:gd name="T3" fmla="*/ 0 h 2239"/>
                    <a:gd name="T4" fmla="*/ 4756 w 4756"/>
                    <a:gd name="T5" fmla="*/ 1121 h 2239"/>
                    <a:gd name="T6" fmla="*/ 3897 w 4756"/>
                    <a:gd name="T7" fmla="*/ 2239 h 2239"/>
                    <a:gd name="T8" fmla="*/ 0 w 4756"/>
                    <a:gd name="T9" fmla="*/ 2239 h 2239"/>
                    <a:gd name="T10" fmla="*/ 0 w 4756"/>
                    <a:gd name="T11" fmla="*/ 0 h 2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56" h="2239">
                      <a:moveTo>
                        <a:pt x="0" y="0"/>
                      </a:moveTo>
                      <a:lnTo>
                        <a:pt x="3897" y="0"/>
                      </a:lnTo>
                      <a:lnTo>
                        <a:pt x="4756" y="1121"/>
                      </a:lnTo>
                      <a:lnTo>
                        <a:pt x="3897" y="2239"/>
                      </a:lnTo>
                      <a:lnTo>
                        <a:pt x="0" y="22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zh-CN" altLang="en-US" dirty="0"/>
                </a:p>
              </p:txBody>
            </p:sp>
          </p:grpSp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E4F9485F-51E3-32F3-0FAD-8A66BA8F4A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38843" y="1514759"/>
                <a:ext cx="5602377" cy="3753593"/>
              </a:xfrm>
              <a:prstGeom prst="rect">
                <a:avLst/>
              </a:prstGeom>
            </p:spPr>
          </p:pic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84CBA5A1-4E59-94BE-C580-F6C236A26272}"/>
                  </a:ext>
                </a:extLst>
              </p:cNvPr>
              <p:cNvGrpSpPr/>
              <p:nvPr/>
            </p:nvGrpSpPr>
            <p:grpSpPr>
              <a:xfrm>
                <a:off x="9151034" y="4639752"/>
                <a:ext cx="2704218" cy="1339283"/>
                <a:chOff x="9051182" y="4714359"/>
                <a:chExt cx="2704218" cy="1339283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D36F44E6-1488-263C-F2F7-E31264AC29CC}"/>
                    </a:ext>
                  </a:extLst>
                </p:cNvPr>
                <p:cNvGrpSpPr/>
                <p:nvPr/>
              </p:nvGrpSpPr>
              <p:grpSpPr>
                <a:xfrm>
                  <a:off x="9051182" y="4714359"/>
                  <a:ext cx="2704218" cy="1339283"/>
                  <a:chOff x="8965838" y="4823543"/>
                  <a:chExt cx="2704218" cy="1339283"/>
                </a:xfrm>
              </p:grpSpPr>
              <p:sp>
                <p:nvSpPr>
                  <p:cNvPr id="22" name="矩形: 圆角 21">
                    <a:extLst>
                      <a:ext uri="{FF2B5EF4-FFF2-40B4-BE49-F238E27FC236}">
                        <a16:creationId xmlns:a16="http://schemas.microsoft.com/office/drawing/2014/main" id="{301D4674-5E08-5CEF-6A49-34D932B57894}"/>
                      </a:ext>
                    </a:extLst>
                  </p:cNvPr>
                  <p:cNvSpPr/>
                  <p:nvPr/>
                </p:nvSpPr>
                <p:spPr>
                  <a:xfrm>
                    <a:off x="8965838" y="4823543"/>
                    <a:ext cx="2704218" cy="1339283"/>
                  </a:xfrm>
                  <a:prstGeom prst="roundRect">
                    <a:avLst/>
                  </a:prstGeom>
                  <a:noFill/>
                  <a:ln w="28575">
                    <a:noFill/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840">
                      <a:latin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" name="文本框 22">
                    <a:extLst>
                      <a:ext uri="{FF2B5EF4-FFF2-40B4-BE49-F238E27FC236}">
                        <a16:creationId xmlns:a16="http://schemas.microsoft.com/office/drawing/2014/main" id="{99D251E4-C802-36DB-61CF-71D101B9561F}"/>
                      </a:ext>
                    </a:extLst>
                  </p:cNvPr>
                  <p:cNvSpPr txBox="1"/>
                  <p:nvPr/>
                </p:nvSpPr>
                <p:spPr>
                  <a:xfrm>
                    <a:off x="9812643" y="5077241"/>
                    <a:ext cx="1005403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zh-CN" altLang="en-US" sz="3200" b="1" dirty="0" smtClean="0">
                        <a:ea typeface="微软雅黑" panose="020B0503020204020204" pitchFamily="34" charset="-122"/>
                        <a:sym typeface="Times New Roman" panose="02020603050405020304" pitchFamily="18" charset="0"/>
                      </a:rPr>
                      <a:t>历史</a:t>
                    </a:r>
                    <a:endParaRPr lang="zh-CN" altLang="en-US" sz="3200" b="1" dirty="0">
                      <a:ea typeface="微软雅黑" panose="020B0503020204020204" pitchFamily="34" charset="-122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4" name="文本框 23">
                    <a:extLst>
                      <a:ext uri="{FF2B5EF4-FFF2-40B4-BE49-F238E27FC236}">
                        <a16:creationId xmlns:a16="http://schemas.microsoft.com/office/drawing/2014/main" id="{E30A6D2E-16A3-4F16-C35E-D54E79636D4E}"/>
                      </a:ext>
                    </a:extLst>
                  </p:cNvPr>
                  <p:cNvSpPr txBox="1"/>
                  <p:nvPr/>
                </p:nvSpPr>
                <p:spPr>
                  <a:xfrm>
                    <a:off x="9080133" y="5595467"/>
                    <a:ext cx="2475627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000" b="1" spc="300" dirty="0">
                        <a:cs typeface="Times New Roman" panose="02020603050405020304" pitchFamily="18" charset="0"/>
                        <a:sym typeface="Times New Roman" panose="02020603050405020304" pitchFamily="18" charset="0"/>
                      </a:rPr>
                      <a:t>八年级 上册</a:t>
                    </a:r>
                  </a:p>
                </p:txBody>
              </p:sp>
            </p:grp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659DA7CE-0AEE-BFFE-97EE-FBAC238DF54F}"/>
                    </a:ext>
                  </a:extLst>
                </p:cNvPr>
                <p:cNvCxnSpPr/>
                <p:nvPr/>
              </p:nvCxnSpPr>
              <p:spPr>
                <a:xfrm>
                  <a:off x="9288057" y="5485237"/>
                  <a:ext cx="2254217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DA9D3E51-302D-E568-08F1-6E7CC941A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17992" y="1043545"/>
              <a:ext cx="1730939" cy="6164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南充中考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阆中是红四方面军长征出发地之一。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1933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年至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1935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年，红四方面军在阆中转战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年，有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万多名阆中优秀儿女参加了红军。下列事件与红四方面军直接相关的是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．南昌起义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．会宁会师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．西安事变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．秋收起义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d1b54"/>
          <p:cNvSpPr/>
          <p:nvPr/>
        </p:nvSpPr>
        <p:spPr>
          <a:xfrm>
            <a:off x="804228" y="3681095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652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烟台中考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红军长征共转战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个省份，通过数十个少数民族居住区，攻占县城一百余座，沿途宣传革命真理，建立各级苏维埃政府，进行土地革命，为后来开展革命斗争创造了有利条件。材料旨在强调红军长征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．冲破了四道封锁线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．创建了农村革命根据地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．播下了革命的种子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．改变了中国革命的性质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c138a"/>
          <p:cNvSpPr/>
          <p:nvPr/>
        </p:nvSpPr>
        <p:spPr>
          <a:xfrm>
            <a:off x="7332028" y="3040921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250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黔西南州中考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某电视纪录片对下图这样解说：“一座城市，因为一次重要会议与红色结缘；一座小楼，记录着中国革命的伟大转折；一次会议，从此改变了中国革命的历史进程。”解说词中的“会议”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．明确概括了党的社会主义初级阶段基本路线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．是中国共产党历史上一个生死攸关的转折点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．确定党的中心工作是领导和组织工人运动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．提出了彻底的反帝反封建的民主革命纲领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5" name="A_e128c"/>
          <p:cNvSpPr/>
          <p:nvPr/>
        </p:nvSpPr>
        <p:spPr>
          <a:xfrm>
            <a:off x="6108065" y="3040921"/>
            <a:ext cx="1389125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pic>
        <p:nvPicPr>
          <p:cNvPr id="3" name="image5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256318" y="3527742"/>
            <a:ext cx="2518685" cy="1656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红军第五次反“围剿”失败后被迫长征，下列是红军在长征途中发生的重大事件，它们的时间先后顺序是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遵义会议　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强渡大渡河　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爬雪山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巧渡金沙江　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四渡赤水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①②③④⑤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①⑤④②③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①②④⑤③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①④⑤③②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1ca46"/>
          <p:cNvSpPr/>
          <p:nvPr/>
        </p:nvSpPr>
        <p:spPr>
          <a:xfrm>
            <a:off x="9779953" y="2413127"/>
            <a:ext cx="1389126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31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“长征是历史纪录上的第一次，长征是宣言书，长征是宣传队，长征是播种机。”以下选项符合题意的是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．长征粉碎日本侵略者消灭红军的企图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．长征建立起第一个农村革命根据地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．长征传播革命精神，打开革命新局面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．长征是从战略防御到战略进攻的转折点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adefa"/>
          <p:cNvSpPr/>
          <p:nvPr/>
        </p:nvSpPr>
        <p:spPr>
          <a:xfrm>
            <a:off x="9779953" y="2413127"/>
            <a:ext cx="1411351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312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［跨学科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语文］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长征是中国共产党历史上一部壮丽的史诗。下列诗句描述的事件发生在长征期间的有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红军荟萃井冈山，主力形成在此间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娄山关前鏖战急，遵义城头赤帜竖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金沙水拍云崖暖，大渡桥横铁索寒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钟山风雨起苍黄，百万雄师过大江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①②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①④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②③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③④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f6e01"/>
          <p:cNvSpPr/>
          <p:nvPr/>
        </p:nvSpPr>
        <p:spPr>
          <a:xfrm>
            <a:off x="9371965" y="2093040"/>
            <a:ext cx="141135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821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0306" y="694738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扬州中考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阅读材料，完成下列要求。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1935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1936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年红军长征时期的标语等宣传材料：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建立遵义的工农政权！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遵义工农解放万岁！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和敌人抢时间，和敌人赛跑，坚决完成任务，拿下泸定桥！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大雪山，不算大，最高不过七十八，算个啥！同志们，比赛吧，看谁最先登上它，顶呱呱！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7324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0306" y="4593972"/>
            <a:ext cx="10833100" cy="13726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根据材料，指出与上述宣传内容相关的历史事件。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en-US" sz="32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                                           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0306" y="1051735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牛皮腰带三尺长，草地荒原好干粮；开水煮来别有味，野火烧熟格外香；一段用来煮野菜，一段用来熬鲜汤，有汤有菜花样多，留下一段战友尝！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摘编自袁馗《红军长征中的标语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口号：长征精神的生动载体》等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9ff01"/>
          <p:cNvSpPr/>
          <p:nvPr/>
        </p:nvSpPr>
        <p:spPr>
          <a:xfrm>
            <a:off x="660146" y="5324476"/>
            <a:ext cx="11115802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红军长征中的遵义会议、飞夺泸定桥、爬雪山、过草地。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969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88010" y="1215402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根据材料并结合所学知识，以具体史实阐述对“红军长征”的认识。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要求：观点正确，史论结合，条理清楚</a:t>
            </a:r>
            <a:r>
              <a:rPr lang="en-US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523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33730" y="656307"/>
            <a:ext cx="10833100" cy="576619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观点：红军长征铸就了伟大的长征精神。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论述：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1934</a:t>
            </a:r>
            <a:r>
              <a:rPr lang="zh-CN" altLang="zh-CN" sz="2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年，红军第五次反</a:t>
            </a:r>
            <a:r>
              <a:rPr lang="zh-CN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围剿</a:t>
            </a:r>
            <a:r>
              <a:rPr lang="zh-CN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失败，红军被迫实行战略转移，开始长征。遵义会议以后，红军不畏艰难，四渡赤水河，巧渡金沙江，飞夺泸定桥，翻越雪山，穿过草地，挥师北上。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1935</a:t>
            </a:r>
            <a:r>
              <a:rPr lang="zh-CN" altLang="zh-CN" sz="2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altLang="zh-CN" sz="2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月，中共中央和中央红军到达陕甘革命根据地的吴起镇，随后与陕北红军胜利会师。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1936</a:t>
            </a:r>
            <a:r>
              <a:rPr lang="zh-CN" altLang="zh-CN" sz="2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altLang="zh-CN" sz="2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月，红二、四方面军与红一方面军会师，红军三大主力会师，宣告二万五千里长征胜利结束。长征的胜利保存了革命力量，传播了革命思想，扩大了党的影响，粉碎了国民党反动派消灭红军的企图，使革命转危为安，长征播下了革命的种子，铸就了伟大的长征精神。长征精神就是不怕困难的革命英雄主义精神；理想坚定的革命乐观主义精神；同甘共苦的集体主义精神；前赴后继、不怕牺牲的精神。</a:t>
            </a:r>
            <a:endParaRPr lang="zh-CN" altLang="en-US" sz="2600" dirty="0"/>
          </a:p>
        </p:txBody>
      </p:sp>
    </p:spTree>
    <p:extLst>
      <p:ext uri="{BB962C8B-B14F-4D97-AF65-F5344CB8AC3E}">
        <p14:creationId xmlns:p14="http://schemas.microsoft.com/office/powerpoint/2010/main" val="3402728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2526624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17" y="352752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15</a:t>
            </a: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　中国工农红军长征与遵义会议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688613" y="4574085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688613" y="5527202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38763" y="2047461"/>
            <a:ext cx="11714466" cy="1508105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第五单元　从国共合作到农村革命根据地的建立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红军反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围剿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与战略转移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“王明路线滔天罪，五次‘围剿’敌猖狂。红军主力上征途，战略转移去远方。”红军进行战略转移的原因是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．北伐战争的需要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．传播革命火种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．红军的一种战略战术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．第五次反“围剿”失利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A_89834"/>
          <p:cNvSpPr/>
          <p:nvPr/>
        </p:nvSpPr>
        <p:spPr>
          <a:xfrm>
            <a:off x="804228" y="3040921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623665"/>
            <a:ext cx="108077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内江中考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1933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月，蒋介石调集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万兵力，对中央革命根据地进行大规模“围剿”，由于博古、李德等在军事上的错误，红军遭到严重削弱、苏区大部丧失。其结果是红军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．被迫开始了长征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．展开了北伐战争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．改编成为八路军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．千里跃进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大别山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b82cf"/>
          <p:cNvSpPr/>
          <p:nvPr/>
        </p:nvSpPr>
        <p:spPr>
          <a:xfrm>
            <a:off x="816928" y="3622137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578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知识点二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遵义会议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广西中考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刘伯承在《回顾长征》中提到：会议以后，我军好像获得了新的生命，处处主动，左右敌人。这一“会议”是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．八七会议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．古田会议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．遵义会议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．中共七大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adb7d"/>
          <p:cNvSpPr/>
          <p:nvPr/>
        </p:nvSpPr>
        <p:spPr>
          <a:xfrm>
            <a:off x="2028190" y="3681095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405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西宁中考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1935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月，中共中央政治局扩大会议认为一切事实证明，我们在军事上的单纯防御路线，是我们不能粉碎敌人五次“围剿”的主要原因。下列选项属于这次会议的是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．确定实行土地革命和武装起义的方针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．首次提出反帝反封建革命纲领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．党的中心工作是领导和组织工人运动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．肯定了毛泽东的正确军事主张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87e8f"/>
          <p:cNvSpPr/>
          <p:nvPr/>
        </p:nvSpPr>
        <p:spPr>
          <a:xfrm>
            <a:off x="1212215" y="3040921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794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朱德曾为纪念长征路上的某会议作诗一首：“群龙得首自腾翔，路线精通走一行。左右偏差能纠正，天空无限任飞扬。”此会议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．决定党的工作重心由乡村转向城市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．挽救了党、挽救了红军、挽救了中国革命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．确立了思想建党与政治建军的原则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．肯定了“政权是由枪杆子中取得的”论断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f7ba8"/>
          <p:cNvSpPr/>
          <p:nvPr/>
        </p:nvSpPr>
        <p:spPr>
          <a:xfrm>
            <a:off x="3252153" y="2727024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757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知识点三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红军长征的胜利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长征途中，中国工农红军挥师北进，渡过金沙江，其重要意义是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．使红军跳出了敌人的重重包围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．挽救了党、挽救了红军、挽救了中国革命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．打乱了敌人的“追剿”计划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．使红军三大主力胜利会师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31dd5"/>
          <p:cNvSpPr/>
          <p:nvPr/>
        </p:nvSpPr>
        <p:spPr>
          <a:xfrm>
            <a:off x="2436178" y="2727024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665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943002"/>
            <a:ext cx="108077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齐齐哈尔中考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它被称为“地球上的红飘带”，是避开蒋介石魔爪的一次险象环生的战略转移，使中国革命转危为安。它是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．秋收起义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．三湾改编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．井冈山会师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．红军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长征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ead28"/>
          <p:cNvSpPr/>
          <p:nvPr/>
        </p:nvSpPr>
        <p:spPr>
          <a:xfrm>
            <a:off x="2448878" y="3307490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48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8" id="{176CD45C-45F8-4135-A9FF-0B70F4CEE39F}" vid="{D55A75FD-E360-43E2-A3B3-F9026B68233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5555</Template>
  <TotalTime>9</TotalTime>
  <Words>1471</Words>
  <Application>Microsoft Office PowerPoint</Application>
  <PresentationFormat>宽屏</PresentationFormat>
  <Paragraphs>98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等线</vt:lpstr>
      <vt:lpstr>等线 Light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</dc:creator>
  <cp:lastModifiedBy>Administrator</cp:lastModifiedBy>
  <cp:revision>4</cp:revision>
  <dcterms:created xsi:type="dcterms:W3CDTF">2025-08-30T04:07:47Z</dcterms:created>
  <dcterms:modified xsi:type="dcterms:W3CDTF">2025-08-30T13:33:49Z</dcterms:modified>
</cp:coreProperties>
</file>