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259" r:id="rId15"/>
    <p:sldId id="879" r:id="rId16"/>
    <p:sldId id="880" r:id="rId17"/>
    <p:sldId id="881" r:id="rId18"/>
    <p:sldId id="882" r:id="rId19"/>
    <p:sldId id="883" r:id="rId20"/>
    <p:sldId id="884" r:id="rId21"/>
    <p:sldId id="890" r:id="rId22"/>
    <p:sldId id="891" r:id="rId23"/>
    <p:sldId id="892" r:id="rId24"/>
    <p:sldId id="893" r:id="rId25"/>
    <p:sldId id="894" r:id="rId26"/>
    <p:sldId id="895" r:id="rId27"/>
    <p:sldId id="896" r:id="rId28"/>
    <p:sldId id="897"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1" autoAdjust="0"/>
    <p:restoredTop sz="94660"/>
  </p:normalViewPr>
  <p:slideViewPr>
    <p:cSldViewPr snapToGrid="0" showGuides="1">
      <p:cViewPr varScale="1">
        <p:scale>
          <a:sx n="68" d="100"/>
          <a:sy n="68" d="100"/>
        </p:scale>
        <p:origin x="19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中国共产党诞生</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这次大会重申了党的最终奋斗目标，制定了党的最低纲领。这样，中国共产党就在中国历史上第一次提出了明确的反帝反封建的民主革命纲领。“这次大会”是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．中共二大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．中共三大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．古田会议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．七届二中全会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a46b"/>
          <p:cNvSpPr/>
          <p:nvPr/>
        </p:nvSpPr>
        <p:spPr>
          <a:xfrm>
            <a:off x="8963978" y="336719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61954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全国工人运动的高涨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口号是意识的一种表现形式，它对鼓舞士气、振奋人心产生积极作用。下列反映了第一次工人运动高潮的口号是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．“扶清灭洋”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．“打倒列强，除军阀”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．“外争主权、内除国贼”</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．“为争自由而战，为争人权而战”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c202"/>
          <p:cNvSpPr/>
          <p:nvPr/>
        </p:nvSpPr>
        <p:spPr>
          <a:xfrm>
            <a:off x="80422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2746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京汉铁路工人大罢工是中国共产党领导的第一次全国工人运动高潮的顶峰。这次罢工虽然失败了，但是工人的生命和鲜血进一步唤醒了中国人民，使他们更加清楚地认识到</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．中国共产党单枪匹马能取得革命的胜利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．工人运动必须在铁路工人中开展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．必须团结一切可能的同盟者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．只有封建军阀才是中国人民的敌人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a804"/>
          <p:cNvSpPr/>
          <p:nvPr/>
        </p:nvSpPr>
        <p:spPr>
          <a:xfrm>
            <a:off x="80422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00734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据统计，从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年初到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年春，中国全国举行大小罢工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多次，参加人数达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万以上。这一现象的出现</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．是因为五四运动的进一步扩大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．标志着工人阶级开始以独立的姿态登上政治舞台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．为中国共产党诞生奠定了阶级基础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．得益于中国共产党积极开展工人运动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b88a"/>
          <p:cNvSpPr/>
          <p:nvPr/>
        </p:nvSpPr>
        <p:spPr>
          <a:xfrm>
            <a:off x="9979978" y="2413127"/>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3191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247852"/>
            <a:ext cx="10807700" cy="5201511"/>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黔东南州中考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李大钊回到家乡，亲戚问他：“你在北京干啥？”李大钊浅浅一笑说：“点种。”亲戚听了有些莫名其妙，“庄稼人种地要点种，你点什么种？”他回答：“革命的火种。”次年，李大钊发表《我的马克思主义观》，首次较为全面地介绍马克思主义，由此可知，李大钊是中国</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．报刊与杂志发展的推动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者</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．中体西用主张的践行者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．马克思主义传播的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先驱者</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．实业救国思想的宣传者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4d6a8"/>
          <p:cNvSpPr/>
          <p:nvPr/>
        </p:nvSpPr>
        <p:spPr>
          <a:xfrm>
            <a:off x="2448878" y="4514292"/>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“中国历史选择了这个特别的日子，放射出中国革命最初的曙光。鲜红的党旗自从在十三个人身后飘起时，中国命运的希望一日比一日红火。”下列史实与“这个特别的日子”相关的是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．确定党的中心工作是领导和组织工人运动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．提出明确的反帝反封建的民主革命纲领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．选举毛泽东为中央局书记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．五四运动爆发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2ebc"/>
          <p:cNvSpPr/>
          <p:nvPr/>
        </p:nvSpPr>
        <p:spPr>
          <a:xfrm>
            <a:off x="2436178" y="304092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年，在上海共产主义小组的推动下，上海机器工会成立，并创办刊物《机器工人》，用通俗的语言向工人宣传马克思主义，启发工人的阶级觉悟。这反映了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．中国共产党斗争策略转变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．全国工人运动进入第一次高潮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．国民革命运动的蓬勃发展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．马克思主义与工人运动相结合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e145"/>
          <p:cNvSpPr/>
          <p:nvPr/>
        </p:nvSpPr>
        <p:spPr>
          <a:xfrm>
            <a:off x="8963978"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中共一大在党纲中明确了党的中心工作。下列哪一史事践行了这一“中心工作”</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．五四运动中上海工人罢工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．李大钊宣传马克思主义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．京汉铁路工人举行大罢工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．浙江萧山成立农民协会</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组织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0b89"/>
          <p:cNvSpPr/>
          <p:nvPr/>
        </p:nvSpPr>
        <p:spPr>
          <a:xfrm>
            <a:off x="5304790" y="235416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广州中考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月，毛泽东开始担任中国劳动组合书记部湖南分部主任；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月，他深入了解粤汉铁路工人的生活情况；</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月，他发表了《所希望于劳工会的》一文。毛泽东的上述活动</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．指导了五四运动的开展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．受到了中共一大的影响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．创建了农村革命根据地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．推动了黄埔军校的建立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8b90"/>
          <p:cNvSpPr/>
          <p:nvPr/>
        </p:nvSpPr>
        <p:spPr>
          <a:xfrm>
            <a:off x="3252153"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［家国情怀］</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青海中考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“南湖的船，党的摇篮。”一百多年前嘉兴南湖上的一艘游船，见证了中国共产党精神之源的诞生。这一“精神之源”是指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．建党精神</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．长征精神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．延安精神</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．抗战精神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ccad"/>
          <p:cNvSpPr/>
          <p:nvPr/>
        </p:nvSpPr>
        <p:spPr>
          <a:xfrm>
            <a:off x="6924040" y="336719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002558"/>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中国共产党诞生</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069144"/>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第四单元　新民主主义革命的兴起</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706882" y="694670"/>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中国共产党始终把为中国人民谋幸福、为中华民族谋复兴作为自己的初心使命。阅读材料，完成下列要求。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【历史选择，理论指引】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李大钊大事年表</a:t>
            </a:r>
            <a:r>
              <a:rPr lang="en-US" altLang="zh-CN" sz="3200" b="1" dirty="0">
                <a:latin typeface="Times New Roman" panose="02020603050405020304" pitchFamily="18" charset="0"/>
                <a:ea typeface="楷体" panose="02010609060101010101" pitchFamily="49" charset="-122"/>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3200" b="1" dirty="0">
                <a:latin typeface="Times New Roman" panose="02020603050405020304" pitchFamily="18" charset="0"/>
                <a:ea typeface="楷体" panose="02010609060101010101" pitchFamily="49" charset="-122"/>
              </a:rPr>
              <a:t>)</a:t>
            </a:r>
            <a:endParaRPr lang="zh-CN" altLang="en-US" sz="32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729018640"/>
              </p:ext>
            </p:extLst>
          </p:nvPr>
        </p:nvGraphicFramePr>
        <p:xfrm>
          <a:off x="719582" y="3955840"/>
          <a:ext cx="10807700" cy="1823720"/>
        </p:xfrm>
        <a:graphic>
          <a:graphicData uri="http://schemas.openxmlformats.org/drawingml/2006/table">
            <a:tbl>
              <a:tblPr firstRow="1" firstCol="1" bandRow="1"/>
              <a:tblGrid>
                <a:gridCol w="1255522">
                  <a:extLst>
                    <a:ext uri="{9D8B030D-6E8A-4147-A177-3AD203B41FA5}">
                      <a16:colId xmlns:a16="http://schemas.microsoft.com/office/drawing/2014/main" val="3359358353"/>
                    </a:ext>
                  </a:extLst>
                </a:gridCol>
                <a:gridCol w="9552178">
                  <a:extLst>
                    <a:ext uri="{9D8B030D-6E8A-4147-A177-3AD203B41FA5}">
                      <a16:colId xmlns:a16="http://schemas.microsoft.com/office/drawing/2014/main" val="1596081161"/>
                    </a:ext>
                  </a:extLst>
                </a:gridCol>
              </a:tblGrid>
              <a:tr h="205105">
                <a:tc>
                  <a:txBody>
                    <a:bodyPr/>
                    <a:lstStyle/>
                    <a:p>
                      <a:pPr algn="ct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时间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主要活动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684422"/>
                  </a:ext>
                </a:extLst>
              </a:tr>
              <a:tr h="405130">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1917</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担任《甲寅》杂志编辑，发表《俄国大革命之影响》等文章</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1447905"/>
                  </a:ext>
                </a:extLst>
              </a:tr>
              <a:tr h="405130">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1918</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a:effectLst/>
                          <a:latin typeface="Times New Roman" panose="02020603050405020304" pitchFamily="18" charset="0"/>
                          <a:ea typeface="楷体" panose="02010609060101010101" pitchFamily="49" charset="-122"/>
                          <a:cs typeface="Times New Roman" panose="02020603050405020304" pitchFamily="18" charset="0"/>
                        </a:rPr>
                        <a:t>入职北京大学，加入《新青年》编辑部，发表《庶民的胜利》</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0999"/>
                  </a:ext>
                </a:extLst>
              </a:tr>
              <a:tr h="405130">
                <a:tc>
                  <a:txBody>
                    <a:bodyPr/>
                    <a:lstStyle/>
                    <a:p>
                      <a:pPr algn="ctr">
                        <a:spcAft>
                          <a:spcPts val="0"/>
                        </a:spcAft>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1919</a:t>
                      </a:r>
                      <a:r>
                        <a:rPr lang="zh-CN" sz="2800" b="1">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2800" b="1" dirty="0">
                          <a:effectLst/>
                          <a:latin typeface="Times New Roman" panose="02020603050405020304" pitchFamily="18" charset="0"/>
                          <a:ea typeface="楷体" panose="02010609060101010101" pitchFamily="49" charset="-122"/>
                          <a:cs typeface="Times New Roman" panose="02020603050405020304" pitchFamily="18" charset="0"/>
                        </a:rPr>
                        <a:t>在《新青年》上开始连载《我的马克思主义观》</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992544"/>
                  </a:ext>
                </a:extLst>
              </a:tr>
            </a:tbl>
          </a:graphicData>
        </a:graphic>
      </p:graphicFrame>
      <p:sp>
        <p:nvSpPr>
          <p:cNvPr id="4" name="矩形 3"/>
          <p:cNvSpPr>
            <a:spLocks noChangeAspect="1"/>
          </p:cNvSpPr>
          <p:nvPr/>
        </p:nvSpPr>
        <p:spPr>
          <a:xfrm>
            <a:off x="6312269" y="5946500"/>
            <a:ext cx="5227713" cy="732508"/>
          </a:xfrm>
          <a:prstGeom prst="rect">
            <a:avLst/>
          </a:prstGeom>
        </p:spPr>
        <p:txBody>
          <a:bodyPr wrap="none">
            <a:spAutoFit/>
          </a:bodyPr>
          <a:lstStyle/>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根据《李大钊传》</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整理</a:t>
            </a:r>
            <a:r>
              <a:rPr lang="en-US" altLang="zh-CN" sz="3200" b="1" dirty="0" smtClean="0">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根据材料一，写出李大钊的贡献</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763"/>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开展思想宣传活动，宣传马克思主义，为中国共产党的成立奠定了重要的思想理论基础。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0537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49094"/>
            <a:ext cx="10833100" cy="1313949"/>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【历史见证，红船领航】</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en-US" sz="32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3001369102"/>
              </p:ext>
            </p:extLst>
          </p:nvPr>
        </p:nvGraphicFramePr>
        <p:xfrm>
          <a:off x="692150" y="1963043"/>
          <a:ext cx="10807700" cy="4476750"/>
        </p:xfrm>
        <a:graphic>
          <a:graphicData uri="http://schemas.openxmlformats.org/drawingml/2006/table">
            <a:tbl>
              <a:tblPr firstRow="1" firstCol="1" bandRow="1"/>
              <a:tblGrid>
                <a:gridCol w="10807700">
                  <a:extLst>
                    <a:ext uri="{9D8B030D-6E8A-4147-A177-3AD203B41FA5}">
                      <a16:colId xmlns:a16="http://schemas.microsoft.com/office/drawing/2014/main" val="392550404"/>
                    </a:ext>
                  </a:extLst>
                </a:gridCol>
              </a:tblGrid>
              <a:tr h="786130">
                <a:tc>
                  <a:txBody>
                    <a:bodyPr/>
                    <a:lstStyle/>
                    <a:p>
                      <a:pPr algn="ctr">
                        <a:spcAft>
                          <a:spcPts val="0"/>
                        </a:spcAft>
                      </a:pP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p>
                    <a:p>
                      <a:pPr>
                        <a:spcAft>
                          <a:spcPts val="0"/>
                        </a:spcAft>
                      </a:pP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楷体" panose="02010609060101010101" pitchFamily="49" charset="-122"/>
                          <a:cs typeface="Times New Roman" panose="02020603050405020304" pitchFamily="18" charset="0"/>
                        </a:rPr>
                        <a:t>中国共产党</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第一次全国代表大会上海会址</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7754768"/>
                  </a:ext>
                </a:extLst>
              </a:tr>
              <a:tr h="843915">
                <a:tc>
                  <a:txBody>
                    <a:bodyPr/>
                    <a:lstStyle/>
                    <a:p>
                      <a:pPr algn="ctr">
                        <a:spcAft>
                          <a:spcPts val="0"/>
                        </a:spcAft>
                      </a:pP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楷体" panose="02010609060101010101" pitchFamily="49" charset="-122"/>
                          <a:cs typeface="Times New Roman" panose="02020603050405020304" pitchFamily="18" charset="0"/>
                        </a:rPr>
                        <a:t>浙江</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嘉兴南湖红船</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复制品</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195994"/>
                  </a:ext>
                </a:extLst>
              </a:tr>
              <a:tr h="1005205">
                <a:tc>
                  <a:txBody>
                    <a:bodyPr/>
                    <a:lstStyle/>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上海党的一大会址、嘉兴南湖红船是我们党梦想起航的地方。我们党从这里诞生，从这里出征，从这里走向全国执政。这里是我们党的根脉。</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仿宋" panose="02010609060101010101" pitchFamily="49" charset="-122"/>
                          <a:cs typeface="Times New Roman" panose="02020603050405020304" pitchFamily="18" charset="0"/>
                        </a:rPr>
                        <a:t>习近平</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5661772"/>
                  </a:ext>
                </a:extLst>
              </a:tr>
            </a:tbl>
          </a:graphicData>
        </a:graphic>
      </p:graphicFrame>
      <p:pic>
        <p:nvPicPr>
          <p:cNvPr id="3074" name="image119.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2" y="2428509"/>
            <a:ext cx="1399864" cy="848483"/>
          </a:xfrm>
          <a:prstGeom prst="rect">
            <a:avLst/>
          </a:prstGeom>
          <a:noFill/>
          <a:extLst>
            <a:ext uri="{909E8E84-426E-40DD-AFC4-6F175D3DCCD1}">
              <a14:hiddenFill xmlns:a14="http://schemas.microsoft.com/office/drawing/2010/main">
                <a:solidFill>
                  <a:srgbClr val="FFFFFF"/>
                </a:solidFill>
              </a14:hiddenFill>
            </a:ext>
          </a:extLst>
        </p:spPr>
      </p:pic>
      <p:pic>
        <p:nvPicPr>
          <p:cNvPr id="3073" name="image12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740" y="3462356"/>
            <a:ext cx="1460396" cy="98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503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根据材料二并结合所学知识，回答中国共产党诞生的标志和意义分别是什么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355501"/>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标志：中共一大的召开。</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意义：是中国历史上开天辟地的大事变；自从有了中国共产党，中国革命的面貌就焕然一新了</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308728"/>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谈谈你对红船精神内涵的理解。</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写出一点即可</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4981605"/>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红船精神</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是伟大的建党精神；是敢为人先、坚定理想、百折不挠、立党为公、忠诚为民的精神。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547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859854"/>
            <a:ext cx="10833100" cy="1313052"/>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3" name="image41.jpeg"/>
          <p:cNvPicPr>
            <a:picLocks noChangeAspect="1"/>
          </p:cNvPicPr>
          <p:nvPr/>
        </p:nvPicPr>
        <p:blipFill>
          <a:blip r:embed="rId2"/>
          <a:stretch>
            <a:fillRect/>
          </a:stretch>
        </p:blipFill>
        <p:spPr>
          <a:xfrm>
            <a:off x="1781683" y="2052618"/>
            <a:ext cx="8610346" cy="3766908"/>
          </a:xfrm>
          <a:prstGeom prst="rect">
            <a:avLst/>
          </a:prstGeom>
        </p:spPr>
      </p:pic>
    </p:spTree>
    <p:extLst>
      <p:ext uri="{BB962C8B-B14F-4D97-AF65-F5344CB8AC3E}">
        <p14:creationId xmlns:p14="http://schemas.microsoft.com/office/powerpoint/2010/main" val="25187845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502857"/>
            <a:ext cx="10833100" cy="323357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大会重申了中国共产党的最终奋斗目标是实现共产主义，同时制定了党的最低纲领。纲领规定，在民主革命阶段，党的主要任务是打倒军阀，推翻帝国主义的压迫，将中国统一为真正的民主共和国。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摘自统编版八年级历史</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上册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0306" y="3474895"/>
            <a:ext cx="10833100" cy="323357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一百年前，中国共产党的先驱们创建了中国共产党，形成了坚持真理、坚守理想，践行初心、担当使命，不怕牺牲、英勇斗争，对党忠诚、不负人民的伟大建党精神，这是中国共产党的精神之源。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习近平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08602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29483"/>
            <a:ext cx="108077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结合材料一，归纳中国共产党成立的历史条件</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02360"/>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条件：思想基础</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五四运动后马克思主义的广泛传播；阶级基础</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工人阶级队伍的壮大；组织基础</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各地共产党早期组织的建立。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676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材料二中的革命纲领是在哪一次会议上制定的？如何评价这一纲领</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75588"/>
            <a:ext cx="10833100" cy="3233578"/>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会议：中共二大。</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评价：提高了中国共产党对中国的社会性质和革命性质的认识；明确了中国民主主义革命的方向；制定了党的最低纲领；在中国历史上第一次提出了明确的反帝反封建的民主革命纲领，推动了我国新民主主义革命的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628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05809"/>
            <a:ext cx="10833100" cy="635943"/>
          </a:xfrm>
          <a:prstGeom prst="rect">
            <a:avLst/>
          </a:prstGeom>
        </p:spPr>
        <p:txBody>
          <a:bodyPr>
            <a:spAutoFit/>
          </a:bodyPr>
          <a:lstStyle/>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根据材料三，说说“伟大建党精神”包含哪些内容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199548"/>
            <a:ext cx="10833100" cy="5364289"/>
          </a:xfrm>
          <a:prstGeom prst="rect">
            <a:avLst/>
          </a:prstGeom>
        </p:spPr>
        <p:txBody>
          <a:bodyPr>
            <a:spAutoFit/>
          </a:bodyPr>
          <a:lstStyle/>
          <a:p>
            <a:pPr>
              <a:lnSpc>
                <a:spcPct val="12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内容：伟大建党精神是对中国共产党初心使命的深刻概括和理论升华。主要包括坚持真理、坚守理想，就是坚持马克思主义的信仰，坚定中国特色社会主义的信念，坚定实现中华民族伟大复兴中国梦的信心；践行初心、担当使命，就是坚持为中国人民谋幸福、为中华民族谋复兴，这个初心和使命是激励中国共产党人不断前进的根本动力；不怕牺牲、英勇斗争，就是始终保持优良作风、顽强意志、斗争精神；对党忠诚、不负人民，就是对党组织忠诚、对党的理论和路线方针政策忠诚，始终坚持全心全意为人民服务的根本宗旨。</a:t>
            </a:r>
            <a:endParaRPr lang="zh-CN" altLang="en-US" sz="3200" dirty="0"/>
          </a:p>
        </p:txBody>
      </p:sp>
    </p:spTree>
    <p:extLst>
      <p:ext uri="{BB962C8B-B14F-4D97-AF65-F5344CB8AC3E}">
        <p14:creationId xmlns:p14="http://schemas.microsoft.com/office/powerpoint/2010/main" val="9156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马克思主义的传播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他是新文化运动的代表人之一，他盛赞十月革命“是世界革命的新纪元”，他在中华大地上第一次高高举起了马克思主义的旗帜。材料中的“他”是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．李大钊</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．陈独秀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．蔡元培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胡适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1575c"/>
          <p:cNvSpPr/>
          <p:nvPr/>
        </p:nvSpPr>
        <p:spPr>
          <a:xfrm>
            <a:off x="6936740" y="3622137"/>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山西中考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1918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年，李大钊接连发表《法俄革命之比较观》《庶民的胜利》《布尔什维主义的胜利》等文章，热烈欢呼“将来的环球，必是赤旗的世界”。这些文章写作的国际背景是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．第一国际的成立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．《共产党宣言》的发表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．巴黎公社的建立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．俄国十月革命的胜利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ef8a"/>
          <p:cNvSpPr/>
          <p:nvPr/>
        </p:nvSpPr>
        <p:spPr>
          <a:xfrm>
            <a:off x="243617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《劳动者》《劳动界》《劳动音》是中国共产党早期组织创办的工人刊物。它们宣传的思想代表着哪一阶级的利益</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．无产阶级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．资产阶级改革派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．地主阶级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．资产阶级革命</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e1a5"/>
          <p:cNvSpPr/>
          <p:nvPr/>
        </p:nvSpPr>
        <p:spPr>
          <a:xfrm>
            <a:off x="816928" y="3307490"/>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南通中考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1920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年春，共产国际代表维经斯基与李大钊等人多次座谈，向他们介绍十月革命，使他们“看到了一个新型的社会主义革命的轮廓”。这反映</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．新文化运动的逐步兴起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．中共成立使革命面貌焕然一新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．马克思主义在中国传播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．中国的国际地位得到显著提高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c122"/>
          <p:cNvSpPr/>
          <p:nvPr/>
        </p:nvSpPr>
        <p:spPr>
          <a:xfrm>
            <a:off x="7740015" y="2727024"/>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中国共产党的成立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语文］</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“烟雨楼台，革命萌生，此间曾著星星火；风云世界，逢春蛰起，到处皆闻殷殷雷。”</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董必武题嘉兴南湖烟雨楼</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这副对联印证了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．戊戌变法的失败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．中国共产党成立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．国民党一大召开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．遵义会议的召开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c9a5"/>
          <p:cNvSpPr/>
          <p:nvPr/>
        </p:nvSpPr>
        <p:spPr>
          <a:xfrm>
            <a:off x="6650990" y="3681095"/>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0306" y="4685317"/>
            <a:ext cx="10833100" cy="2012859"/>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从中可看出，该同学主要探究的是中国共产党的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．成立条件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．奋斗目标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．思想基础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．中心工作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0306" y="475358"/>
            <a:ext cx="10833100" cy="1313949"/>
          </a:xfrm>
          <a:prstGeom prst="rect">
            <a:avLst/>
          </a:prstGeom>
        </p:spPr>
        <p:txBody>
          <a:bodyPr>
            <a:spAutoFit/>
          </a:bodyPr>
          <a:lstStyle/>
          <a:p>
            <a:pPr>
              <a:lnSpc>
                <a:spcPct val="130000"/>
              </a:lnSpc>
            </a:pPr>
            <a:r>
              <a:rPr lang="en-US" altLang="zh-CN" sz="3200" b="1" dirty="0">
                <a:solidFill>
                  <a:srgbClr val="000000"/>
                </a:solidFill>
                <a:latin typeface="Times New Roman" panose="02020603050405020304" pitchFamily="18" charset="0"/>
                <a:ea typeface="宋体" panose="02010600030101010101" pitchFamily="2" charset="-122"/>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［时空观念］</a:t>
            </a:r>
            <a:r>
              <a:rPr lang="en-US" altLang="zh-CN" sz="3200" b="1" dirty="0">
                <a:latin typeface="Times New Roman" panose="02020603050405020304" pitchFamily="18" charset="0"/>
                <a:ea typeface="宋体" panose="02010600030101010101" pitchFamily="2" charset="-122"/>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雅安中考</a:t>
            </a:r>
            <a:r>
              <a:rPr lang="en-US" altLang="zh-CN" sz="3200" b="1" dirty="0">
                <a:latin typeface="Times New Roman" panose="02020603050405020304" pitchFamily="18" charset="0"/>
                <a:ea typeface="宋体" panose="02010600030101010101" pitchFamily="2" charset="-122"/>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下表为某同学收集整理的历史资料。</a:t>
            </a:r>
            <a:endParaRPr lang="zh-CN" altLang="en-US" sz="3200" dirty="0"/>
          </a:p>
        </p:txBody>
      </p:sp>
      <p:sp>
        <p:nvSpPr>
          <p:cNvPr id="5" name="A_50b0a"/>
          <p:cNvSpPr/>
          <p:nvPr/>
        </p:nvSpPr>
        <p:spPr>
          <a:xfrm>
            <a:off x="9362821" y="4781837"/>
            <a:ext cx="136651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graphicFrame>
        <p:nvGraphicFramePr>
          <p:cNvPr id="3" name="表格 2"/>
          <p:cNvGraphicFramePr>
            <a:graphicFrameLocks noGrp="1" noChangeAspect="1"/>
          </p:cNvGraphicFramePr>
          <p:nvPr>
            <p:extLst>
              <p:ext uri="{D42A27DB-BD31-4B8C-83A1-F6EECF244321}">
                <p14:modId xmlns:p14="http://schemas.microsoft.com/office/powerpoint/2010/main" val="3588081051"/>
              </p:ext>
            </p:extLst>
          </p:nvPr>
        </p:nvGraphicFramePr>
        <p:xfrm>
          <a:off x="670306" y="1789307"/>
          <a:ext cx="10833100" cy="3042920"/>
        </p:xfrm>
        <a:graphic>
          <a:graphicData uri="http://schemas.openxmlformats.org/drawingml/2006/table">
            <a:tbl>
              <a:tblPr firstRow="1" firstCol="1" bandRow="1"/>
              <a:tblGrid>
                <a:gridCol w="2411222">
                  <a:extLst>
                    <a:ext uri="{9D8B030D-6E8A-4147-A177-3AD203B41FA5}">
                      <a16:colId xmlns:a16="http://schemas.microsoft.com/office/drawing/2014/main" val="2002874732"/>
                    </a:ext>
                  </a:extLst>
                </a:gridCol>
                <a:gridCol w="8421878">
                  <a:extLst>
                    <a:ext uri="{9D8B030D-6E8A-4147-A177-3AD203B41FA5}">
                      <a16:colId xmlns:a16="http://schemas.microsoft.com/office/drawing/2014/main" val="3909580569"/>
                    </a:ext>
                  </a:extLst>
                </a:gridCol>
              </a:tblGrid>
              <a:tr h="405130">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1920</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8</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共产党早期组织在上海《新青年》编辑部成立，陈独秀任书记</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3619997"/>
                  </a:ext>
                </a:extLst>
              </a:tr>
              <a:tr h="405130">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1920</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10</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李大钊等在北京成立共产党早期组织</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0226075"/>
                  </a:ext>
                </a:extLst>
              </a:tr>
              <a:tr h="405130">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1920</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11</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月</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共产党早期组织拟定了《中国共产党宣言》</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1732036"/>
                  </a:ext>
                </a:extLst>
              </a:tr>
              <a:tr h="605155">
                <a:tc>
                  <a:txBody>
                    <a:bodyPr/>
                    <a:lstStyle/>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1920</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年秋至</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1921</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年春</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董必武、毛泽东、王尽美等在武汉、长沙、广州等地成立了共产党早期组织</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8768259"/>
                  </a:ext>
                </a:extLst>
              </a:tr>
            </a:tbl>
          </a:graphicData>
        </a:graphic>
      </p:graphicFrame>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牡丹江中考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“自从有了中国共产党，中国革命有了正确的前进方向，中国人民有了强大的凝聚力量，中国命运有了光明的发展前景。”对这段材料理解正确的是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．中国进入了新民主主义革命时期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．中国革命的面貌从此焕然一新了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．马克思主义开始在中国广泛传播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．工人阶级成为了五四运动的主力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5c71"/>
          <p:cNvSpPr/>
          <p:nvPr/>
        </p:nvSpPr>
        <p:spPr>
          <a:xfrm>
            <a:off x="9371965" y="2727024"/>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90677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5" id="{E977299B-7A5A-4FA0-B8FA-19033CDF1A13}" vid="{20D0D67F-4D5F-46D0-B3DA-DCE2DF2FF823}"/>
    </a:ext>
  </a:extLst>
</a:theme>
</file>

<file path=docProps/app.xml><?xml version="1.0" encoding="utf-8"?>
<Properties xmlns="http://schemas.openxmlformats.org/officeDocument/2006/extended-properties" xmlns:vt="http://schemas.openxmlformats.org/officeDocument/2006/docPropsVTypes">
  <Template>4444</Template>
  <TotalTime>11</TotalTime>
  <Words>2015</Words>
  <Application>Microsoft Office PowerPoint</Application>
  <PresentationFormat>宽屏</PresentationFormat>
  <Paragraphs>150</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2025-08-30T03:50:26Z</dcterms:created>
  <dcterms:modified xsi:type="dcterms:W3CDTF">2025-08-30T13:29:21Z</dcterms:modified>
</cp:coreProperties>
</file>