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8" r:id="rId3"/>
    <p:sldId id="257" r:id="rId4"/>
    <p:sldId id="874" r:id="rId5"/>
    <p:sldId id="885" r:id="rId6"/>
    <p:sldId id="886" r:id="rId7"/>
    <p:sldId id="887" r:id="rId8"/>
    <p:sldId id="875" r:id="rId9"/>
    <p:sldId id="876" r:id="rId10"/>
    <p:sldId id="877" r:id="rId11"/>
    <p:sldId id="878" r:id="rId12"/>
    <p:sldId id="888" r:id="rId13"/>
    <p:sldId id="259" r:id="rId14"/>
    <p:sldId id="879" r:id="rId15"/>
    <p:sldId id="880" r:id="rId16"/>
    <p:sldId id="881" r:id="rId17"/>
    <p:sldId id="882" r:id="rId18"/>
    <p:sldId id="883" r:id="rId19"/>
    <p:sldId id="884" r:id="rId20"/>
    <p:sldId id="873" r:id="rId21"/>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83"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1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30460" autoAdjust="0"/>
    <p:restoredTop sz="94660"/>
  </p:normalViewPr>
  <p:slideViewPr>
    <p:cSldViewPr snapToGrid="0" showGuides="1">
      <p:cViewPr varScale="1">
        <p:scale>
          <a:sx n="64" d="100"/>
          <a:sy n="64" d="100"/>
        </p:scale>
        <p:origin x="78" y="162"/>
      </p:cViewPr>
      <p:guideLst>
        <p:guide orient="horz" pos="2183"/>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403414885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3081796-2ADD-468A-966D-400FB997E246}"/>
              </a:ext>
            </a:extLst>
          </p:cNvPr>
          <p:cNvSpPr>
            <a:spLocks noGrp="1"/>
          </p:cNvSpPr>
          <p:nvPr>
            <p:ph type="title"/>
          </p:nvPr>
        </p:nvSpPr>
        <p:spPr>
          <a:xfrm>
            <a:off x="838200" y="365125"/>
            <a:ext cx="10515600" cy="1325563"/>
          </a:xfrm>
          <a:prstGeom prst="rect">
            <a:avLst/>
          </a:prstGeom>
        </p:spPr>
        <p:txBody>
          <a:bodyPr/>
          <a:lstStyle/>
          <a:p>
            <a:r>
              <a:rPr lang="zh-CN" altLang="en-US" smtClean="0"/>
              <a:t>单击此处编辑母版标题样式</a:t>
            </a:r>
            <a:endParaRPr lang="zh-CN" altLang="en-US"/>
          </a:p>
        </p:txBody>
      </p:sp>
      <p:sp>
        <p:nvSpPr>
          <p:cNvPr id="3" name="竖排文字占位符 2">
            <a:extLst>
              <a:ext uri="{FF2B5EF4-FFF2-40B4-BE49-F238E27FC236}">
                <a16:creationId xmlns:a16="http://schemas.microsoft.com/office/drawing/2014/main" id="{C086C6C3-9226-451C-B6B7-F11D8D152346}"/>
              </a:ext>
            </a:extLst>
          </p:cNvPr>
          <p:cNvSpPr>
            <a:spLocks noGrp="1"/>
          </p:cNvSpPr>
          <p:nvPr>
            <p:ph type="body" orient="vert" idx="1"/>
          </p:nvPr>
        </p:nvSpPr>
        <p:spPr>
          <a:xfrm>
            <a:off x="838200" y="1825625"/>
            <a:ext cx="10515600" cy="4351338"/>
          </a:xfrm>
          <a:prstGeom prst="rect">
            <a:avLst/>
          </a:prstGeom>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a:extLst>
              <a:ext uri="{FF2B5EF4-FFF2-40B4-BE49-F238E27FC236}">
                <a16:creationId xmlns:a16="http://schemas.microsoft.com/office/drawing/2014/main" id="{05E05198-E4EE-4794-BC6C-759C3B909597}"/>
              </a:ext>
            </a:extLst>
          </p:cNvPr>
          <p:cNvSpPr>
            <a:spLocks noGrp="1"/>
          </p:cNvSpPr>
          <p:nvPr>
            <p:ph type="dt" sz="half" idx="10"/>
          </p:nvPr>
        </p:nvSpPr>
        <p:spPr>
          <a:xfrm>
            <a:off x="838200" y="6356350"/>
            <a:ext cx="2743200" cy="365125"/>
          </a:xfrm>
          <a:prstGeom prst="rect">
            <a:avLst/>
          </a:prstGeom>
        </p:spPr>
        <p:txBody>
          <a:bodyPr/>
          <a:lstStyle/>
          <a:p>
            <a:fld id="{91BD49B6-88A3-4750-8D7B-996FB34CBB0B}" type="datetimeFigureOut">
              <a:rPr lang="zh-CN" altLang="en-US" smtClean="0"/>
              <a:t>2025/8/30</a:t>
            </a:fld>
            <a:endParaRPr lang="zh-CN" altLang="en-US"/>
          </a:p>
        </p:txBody>
      </p:sp>
      <p:sp>
        <p:nvSpPr>
          <p:cNvPr id="5" name="页脚占位符 4">
            <a:extLst>
              <a:ext uri="{FF2B5EF4-FFF2-40B4-BE49-F238E27FC236}">
                <a16:creationId xmlns:a16="http://schemas.microsoft.com/office/drawing/2014/main" id="{91DE9DE4-97F9-45D4-9EEF-023522C35D24}"/>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a:extLst>
              <a:ext uri="{FF2B5EF4-FFF2-40B4-BE49-F238E27FC236}">
                <a16:creationId xmlns:a16="http://schemas.microsoft.com/office/drawing/2014/main" id="{D49F59F7-B9E1-4CBF-9240-E30A8F6CA756}"/>
              </a:ext>
            </a:extLst>
          </p:cNvPr>
          <p:cNvSpPr>
            <a:spLocks noGrp="1"/>
          </p:cNvSpPr>
          <p:nvPr>
            <p:ph type="sldNum" sz="quarter" idx="12"/>
          </p:nvPr>
        </p:nvSpPr>
        <p:spPr>
          <a:xfrm>
            <a:off x="8610600" y="6356350"/>
            <a:ext cx="2743200" cy="365125"/>
          </a:xfrm>
          <a:prstGeom prst="rect">
            <a:avLst/>
          </a:prstGeom>
        </p:spPr>
        <p:txBody>
          <a:bodyPr/>
          <a:lstStyle/>
          <a:p>
            <a:fld id="{EF99B3D3-5A2E-492E-AC23-00E025AA8364}" type="slidenum">
              <a:rPr lang="zh-CN" altLang="en-US" smtClean="0"/>
              <a:t>‹#›</a:t>
            </a:fld>
            <a:endParaRPr lang="zh-CN" altLang="en-US"/>
          </a:p>
        </p:txBody>
      </p:sp>
    </p:spTree>
    <p:extLst>
      <p:ext uri="{BB962C8B-B14F-4D97-AF65-F5344CB8AC3E}">
        <p14:creationId xmlns:p14="http://schemas.microsoft.com/office/powerpoint/2010/main" val="153035521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B46F72E5-D41D-46BE-A609-2E6D136F116E}"/>
              </a:ext>
            </a:extLst>
          </p:cNvPr>
          <p:cNvSpPr>
            <a:spLocks noGrp="1"/>
          </p:cNvSpPr>
          <p:nvPr>
            <p:ph type="title" orient="vert"/>
          </p:nvPr>
        </p:nvSpPr>
        <p:spPr>
          <a:xfrm>
            <a:off x="8724900" y="365125"/>
            <a:ext cx="2628900" cy="5811838"/>
          </a:xfrm>
          <a:prstGeom prst="rect">
            <a:avLst/>
          </a:prstGeom>
        </p:spPr>
        <p:txBody>
          <a:bodyPr vert="eaVert"/>
          <a:lstStyle/>
          <a:p>
            <a:r>
              <a:rPr lang="zh-CN" altLang="en-US" smtClean="0"/>
              <a:t>单击此处编辑母版标题样式</a:t>
            </a:r>
            <a:endParaRPr lang="zh-CN" altLang="en-US"/>
          </a:p>
        </p:txBody>
      </p:sp>
      <p:sp>
        <p:nvSpPr>
          <p:cNvPr id="3" name="竖排文字占位符 2">
            <a:extLst>
              <a:ext uri="{FF2B5EF4-FFF2-40B4-BE49-F238E27FC236}">
                <a16:creationId xmlns:a16="http://schemas.microsoft.com/office/drawing/2014/main" id="{A6F5C2A4-0B29-430C-9025-323D4CC50B10}"/>
              </a:ext>
            </a:extLst>
          </p:cNvPr>
          <p:cNvSpPr>
            <a:spLocks noGrp="1"/>
          </p:cNvSpPr>
          <p:nvPr>
            <p:ph type="body" orient="vert" idx="1"/>
          </p:nvPr>
        </p:nvSpPr>
        <p:spPr>
          <a:xfrm>
            <a:off x="838200" y="365125"/>
            <a:ext cx="7734300" cy="5811838"/>
          </a:xfrm>
          <a:prstGeom prst="rect">
            <a:avLst/>
          </a:prstGeom>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a:extLst>
              <a:ext uri="{FF2B5EF4-FFF2-40B4-BE49-F238E27FC236}">
                <a16:creationId xmlns:a16="http://schemas.microsoft.com/office/drawing/2014/main" id="{263F275D-8621-498F-9B5C-CBF02A9886E9}"/>
              </a:ext>
            </a:extLst>
          </p:cNvPr>
          <p:cNvSpPr>
            <a:spLocks noGrp="1"/>
          </p:cNvSpPr>
          <p:nvPr>
            <p:ph type="dt" sz="half" idx="10"/>
          </p:nvPr>
        </p:nvSpPr>
        <p:spPr>
          <a:xfrm>
            <a:off x="838200" y="6356350"/>
            <a:ext cx="2743200" cy="365125"/>
          </a:xfrm>
          <a:prstGeom prst="rect">
            <a:avLst/>
          </a:prstGeom>
        </p:spPr>
        <p:txBody>
          <a:bodyPr/>
          <a:lstStyle/>
          <a:p>
            <a:fld id="{91BD49B6-88A3-4750-8D7B-996FB34CBB0B}" type="datetimeFigureOut">
              <a:rPr lang="zh-CN" altLang="en-US" smtClean="0"/>
              <a:t>2025/8/30</a:t>
            </a:fld>
            <a:endParaRPr lang="zh-CN" altLang="en-US"/>
          </a:p>
        </p:txBody>
      </p:sp>
      <p:sp>
        <p:nvSpPr>
          <p:cNvPr id="5" name="页脚占位符 4">
            <a:extLst>
              <a:ext uri="{FF2B5EF4-FFF2-40B4-BE49-F238E27FC236}">
                <a16:creationId xmlns:a16="http://schemas.microsoft.com/office/drawing/2014/main" id="{A3C3B24D-FB56-4873-98E2-D2227A5111D2}"/>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a:extLst>
              <a:ext uri="{FF2B5EF4-FFF2-40B4-BE49-F238E27FC236}">
                <a16:creationId xmlns:a16="http://schemas.microsoft.com/office/drawing/2014/main" id="{D63D195C-8F2E-4C46-9CBE-1411EF87CB86}"/>
              </a:ext>
            </a:extLst>
          </p:cNvPr>
          <p:cNvSpPr>
            <a:spLocks noGrp="1"/>
          </p:cNvSpPr>
          <p:nvPr>
            <p:ph type="sldNum" sz="quarter" idx="12"/>
          </p:nvPr>
        </p:nvSpPr>
        <p:spPr>
          <a:xfrm>
            <a:off x="8610600" y="6356350"/>
            <a:ext cx="2743200" cy="365125"/>
          </a:xfrm>
          <a:prstGeom prst="rect">
            <a:avLst/>
          </a:prstGeom>
        </p:spPr>
        <p:txBody>
          <a:bodyPr/>
          <a:lstStyle/>
          <a:p>
            <a:fld id="{EF99B3D3-5A2E-492E-AC23-00E025AA8364}" type="slidenum">
              <a:rPr lang="zh-CN" altLang="en-US" smtClean="0"/>
              <a:t>‹#›</a:t>
            </a:fld>
            <a:endParaRPr lang="zh-CN" altLang="en-US"/>
          </a:p>
        </p:txBody>
      </p:sp>
    </p:spTree>
    <p:extLst>
      <p:ext uri="{BB962C8B-B14F-4D97-AF65-F5344CB8AC3E}">
        <p14:creationId xmlns:p14="http://schemas.microsoft.com/office/powerpoint/2010/main" val="422009223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userDrawn="1">
  <p:cSld name="垂直排列标题与文本">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96560729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3227184091"/>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428076830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217816098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A0BA53C-FC17-4995-BD73-2AFA61E542E7}"/>
              </a:ext>
            </a:extLst>
          </p:cNvPr>
          <p:cNvSpPr>
            <a:spLocks noGrp="1"/>
          </p:cNvSpPr>
          <p:nvPr>
            <p:ph type="title"/>
          </p:nvPr>
        </p:nvSpPr>
        <p:spPr>
          <a:xfrm>
            <a:off x="839788" y="365125"/>
            <a:ext cx="10515600" cy="1325563"/>
          </a:xfrm>
          <a:prstGeom prst="rect">
            <a:avLst/>
          </a:prstGeom>
        </p:spPr>
        <p:txBody>
          <a:bodyPr/>
          <a:lstStyle/>
          <a:p>
            <a:r>
              <a:rPr lang="zh-CN" altLang="en-US" smtClean="0"/>
              <a:t>单击此处编辑母版标题样式</a:t>
            </a:r>
            <a:endParaRPr lang="zh-CN" altLang="en-US"/>
          </a:p>
        </p:txBody>
      </p:sp>
      <p:sp>
        <p:nvSpPr>
          <p:cNvPr id="3" name="文本占位符 2">
            <a:extLst>
              <a:ext uri="{FF2B5EF4-FFF2-40B4-BE49-F238E27FC236}">
                <a16:creationId xmlns:a16="http://schemas.microsoft.com/office/drawing/2014/main" id="{A35BA311-1EB8-4BDA-AF93-4530A4860D39}"/>
              </a:ext>
            </a:extLst>
          </p:cNvPr>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p>
        </p:txBody>
      </p:sp>
      <p:sp>
        <p:nvSpPr>
          <p:cNvPr id="4" name="内容占位符 3">
            <a:extLst>
              <a:ext uri="{FF2B5EF4-FFF2-40B4-BE49-F238E27FC236}">
                <a16:creationId xmlns:a16="http://schemas.microsoft.com/office/drawing/2014/main" id="{5B1B67F5-4541-44F4-800E-051204D1BE16}"/>
              </a:ext>
            </a:extLst>
          </p:cNvPr>
          <p:cNvSpPr>
            <a:spLocks noGrp="1"/>
          </p:cNvSpPr>
          <p:nvPr>
            <p:ph sz="half" idx="2"/>
          </p:nvPr>
        </p:nvSpPr>
        <p:spPr>
          <a:xfrm>
            <a:off x="839788" y="2505075"/>
            <a:ext cx="5157787" cy="3684588"/>
          </a:xfrm>
          <a:prstGeom prst="rect">
            <a:avLst/>
          </a:prstGeo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a:extLst>
              <a:ext uri="{FF2B5EF4-FFF2-40B4-BE49-F238E27FC236}">
                <a16:creationId xmlns:a16="http://schemas.microsoft.com/office/drawing/2014/main" id="{3DA8DE82-9895-4A2B-9960-0DE9C7618429}"/>
              </a:ext>
            </a:extLst>
          </p:cNvPr>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p>
        </p:txBody>
      </p:sp>
      <p:sp>
        <p:nvSpPr>
          <p:cNvPr id="6" name="内容占位符 5">
            <a:extLst>
              <a:ext uri="{FF2B5EF4-FFF2-40B4-BE49-F238E27FC236}">
                <a16:creationId xmlns:a16="http://schemas.microsoft.com/office/drawing/2014/main" id="{96FBDE9F-5AAC-4332-AED0-53E7057CDF6E}"/>
              </a:ext>
            </a:extLst>
          </p:cNvPr>
          <p:cNvSpPr>
            <a:spLocks noGrp="1"/>
          </p:cNvSpPr>
          <p:nvPr>
            <p:ph sz="quarter" idx="4"/>
          </p:nvPr>
        </p:nvSpPr>
        <p:spPr>
          <a:xfrm>
            <a:off x="6172200" y="2505075"/>
            <a:ext cx="5183188" cy="3684588"/>
          </a:xfrm>
          <a:prstGeom prst="rect">
            <a:avLst/>
          </a:prstGeo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a:extLst>
              <a:ext uri="{FF2B5EF4-FFF2-40B4-BE49-F238E27FC236}">
                <a16:creationId xmlns:a16="http://schemas.microsoft.com/office/drawing/2014/main" id="{C4F3089D-01BE-4AA1-A816-E4877F9E6E72}"/>
              </a:ext>
            </a:extLst>
          </p:cNvPr>
          <p:cNvSpPr>
            <a:spLocks noGrp="1"/>
          </p:cNvSpPr>
          <p:nvPr>
            <p:ph type="dt" sz="half" idx="10"/>
          </p:nvPr>
        </p:nvSpPr>
        <p:spPr>
          <a:xfrm>
            <a:off x="838200" y="6356350"/>
            <a:ext cx="2743200" cy="365125"/>
          </a:xfrm>
          <a:prstGeom prst="rect">
            <a:avLst/>
          </a:prstGeom>
        </p:spPr>
        <p:txBody>
          <a:bodyPr/>
          <a:lstStyle/>
          <a:p>
            <a:fld id="{91BD49B6-88A3-4750-8D7B-996FB34CBB0B}" type="datetimeFigureOut">
              <a:rPr lang="zh-CN" altLang="en-US" smtClean="0"/>
              <a:t>2025/8/30</a:t>
            </a:fld>
            <a:endParaRPr lang="zh-CN" altLang="en-US"/>
          </a:p>
        </p:txBody>
      </p:sp>
      <p:sp>
        <p:nvSpPr>
          <p:cNvPr id="8" name="页脚占位符 7">
            <a:extLst>
              <a:ext uri="{FF2B5EF4-FFF2-40B4-BE49-F238E27FC236}">
                <a16:creationId xmlns:a16="http://schemas.microsoft.com/office/drawing/2014/main" id="{43BCAACE-047A-4355-B938-08742B51019A}"/>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9" name="灯片编号占位符 8">
            <a:extLst>
              <a:ext uri="{FF2B5EF4-FFF2-40B4-BE49-F238E27FC236}">
                <a16:creationId xmlns:a16="http://schemas.microsoft.com/office/drawing/2014/main" id="{43479820-B1AC-460E-9967-B255D2652AA0}"/>
              </a:ext>
            </a:extLst>
          </p:cNvPr>
          <p:cNvSpPr>
            <a:spLocks noGrp="1"/>
          </p:cNvSpPr>
          <p:nvPr>
            <p:ph type="sldNum" sz="quarter" idx="12"/>
          </p:nvPr>
        </p:nvSpPr>
        <p:spPr>
          <a:xfrm>
            <a:off x="8610600" y="6356350"/>
            <a:ext cx="2743200" cy="365125"/>
          </a:xfrm>
          <a:prstGeom prst="rect">
            <a:avLst/>
          </a:prstGeom>
        </p:spPr>
        <p:txBody>
          <a:bodyPr/>
          <a:lstStyle/>
          <a:p>
            <a:fld id="{EF99B3D3-5A2E-492E-AC23-00E025AA8364}" type="slidenum">
              <a:rPr lang="zh-CN" altLang="en-US" smtClean="0"/>
              <a:t>‹#›</a:t>
            </a:fld>
            <a:endParaRPr lang="zh-CN" altLang="en-US"/>
          </a:p>
        </p:txBody>
      </p:sp>
    </p:spTree>
    <p:extLst>
      <p:ext uri="{BB962C8B-B14F-4D97-AF65-F5344CB8AC3E}">
        <p14:creationId xmlns:p14="http://schemas.microsoft.com/office/powerpoint/2010/main" val="427268755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45ED157-A2CD-4BEC-BB74-7EDEE1085681}"/>
              </a:ext>
            </a:extLst>
          </p:cNvPr>
          <p:cNvSpPr>
            <a:spLocks noGrp="1"/>
          </p:cNvSpPr>
          <p:nvPr>
            <p:ph type="title"/>
          </p:nvPr>
        </p:nvSpPr>
        <p:spPr>
          <a:xfrm>
            <a:off x="838200" y="365125"/>
            <a:ext cx="10515600" cy="1325563"/>
          </a:xfrm>
          <a:prstGeom prst="rect">
            <a:avLst/>
          </a:prstGeom>
        </p:spPr>
        <p:txBody>
          <a:bodyPr/>
          <a:lstStyle/>
          <a:p>
            <a:r>
              <a:rPr lang="zh-CN" altLang="en-US" smtClean="0"/>
              <a:t>单击此处编辑母版标题样式</a:t>
            </a:r>
            <a:endParaRPr lang="zh-CN" altLang="en-US"/>
          </a:p>
        </p:txBody>
      </p:sp>
      <p:sp>
        <p:nvSpPr>
          <p:cNvPr id="3" name="日期占位符 2">
            <a:extLst>
              <a:ext uri="{FF2B5EF4-FFF2-40B4-BE49-F238E27FC236}">
                <a16:creationId xmlns:a16="http://schemas.microsoft.com/office/drawing/2014/main" id="{E0A9982B-26B0-456E-9D8B-E37B4356B4C5}"/>
              </a:ext>
            </a:extLst>
          </p:cNvPr>
          <p:cNvSpPr>
            <a:spLocks noGrp="1"/>
          </p:cNvSpPr>
          <p:nvPr>
            <p:ph type="dt" sz="half" idx="10"/>
          </p:nvPr>
        </p:nvSpPr>
        <p:spPr>
          <a:xfrm>
            <a:off x="838200" y="6356350"/>
            <a:ext cx="2743200" cy="365125"/>
          </a:xfrm>
          <a:prstGeom prst="rect">
            <a:avLst/>
          </a:prstGeom>
        </p:spPr>
        <p:txBody>
          <a:bodyPr/>
          <a:lstStyle/>
          <a:p>
            <a:fld id="{91BD49B6-88A3-4750-8D7B-996FB34CBB0B}" type="datetimeFigureOut">
              <a:rPr lang="zh-CN" altLang="en-US" smtClean="0"/>
              <a:t>2025/8/30</a:t>
            </a:fld>
            <a:endParaRPr lang="zh-CN" altLang="en-US"/>
          </a:p>
        </p:txBody>
      </p:sp>
      <p:sp>
        <p:nvSpPr>
          <p:cNvPr id="4" name="页脚占位符 3">
            <a:extLst>
              <a:ext uri="{FF2B5EF4-FFF2-40B4-BE49-F238E27FC236}">
                <a16:creationId xmlns:a16="http://schemas.microsoft.com/office/drawing/2014/main" id="{688E86F2-0AB4-4B74-811D-2777FB0C3B02}"/>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5" name="灯片编号占位符 4">
            <a:extLst>
              <a:ext uri="{FF2B5EF4-FFF2-40B4-BE49-F238E27FC236}">
                <a16:creationId xmlns:a16="http://schemas.microsoft.com/office/drawing/2014/main" id="{479B1C76-8890-4C12-AA76-F2BBF77F7A49}"/>
              </a:ext>
            </a:extLst>
          </p:cNvPr>
          <p:cNvSpPr>
            <a:spLocks noGrp="1"/>
          </p:cNvSpPr>
          <p:nvPr>
            <p:ph type="sldNum" sz="quarter" idx="12"/>
          </p:nvPr>
        </p:nvSpPr>
        <p:spPr>
          <a:xfrm>
            <a:off x="8610600" y="6356350"/>
            <a:ext cx="2743200" cy="365125"/>
          </a:xfrm>
          <a:prstGeom prst="rect">
            <a:avLst/>
          </a:prstGeom>
        </p:spPr>
        <p:txBody>
          <a:bodyPr/>
          <a:lstStyle/>
          <a:p>
            <a:fld id="{EF99B3D3-5A2E-492E-AC23-00E025AA8364}" type="slidenum">
              <a:rPr lang="zh-CN" altLang="en-US" smtClean="0"/>
              <a:t>‹#›</a:t>
            </a:fld>
            <a:endParaRPr lang="zh-CN" altLang="en-US"/>
          </a:p>
        </p:txBody>
      </p:sp>
    </p:spTree>
    <p:extLst>
      <p:ext uri="{BB962C8B-B14F-4D97-AF65-F5344CB8AC3E}">
        <p14:creationId xmlns:p14="http://schemas.microsoft.com/office/powerpoint/2010/main" val="298389818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38149BF3-3D67-4551-B370-202ACFC34602}"/>
              </a:ext>
            </a:extLst>
          </p:cNvPr>
          <p:cNvSpPr>
            <a:spLocks noGrp="1"/>
          </p:cNvSpPr>
          <p:nvPr>
            <p:ph type="dt" sz="half" idx="10"/>
          </p:nvPr>
        </p:nvSpPr>
        <p:spPr>
          <a:xfrm>
            <a:off x="838200" y="6356350"/>
            <a:ext cx="2743200" cy="365125"/>
          </a:xfrm>
          <a:prstGeom prst="rect">
            <a:avLst/>
          </a:prstGeom>
        </p:spPr>
        <p:txBody>
          <a:bodyPr/>
          <a:lstStyle/>
          <a:p>
            <a:fld id="{91BD49B6-88A3-4750-8D7B-996FB34CBB0B}" type="datetimeFigureOut">
              <a:rPr lang="zh-CN" altLang="en-US" smtClean="0"/>
              <a:t>2025/8/30</a:t>
            </a:fld>
            <a:endParaRPr lang="zh-CN" altLang="en-US"/>
          </a:p>
        </p:txBody>
      </p:sp>
      <p:sp>
        <p:nvSpPr>
          <p:cNvPr id="3" name="页脚占位符 2">
            <a:extLst>
              <a:ext uri="{FF2B5EF4-FFF2-40B4-BE49-F238E27FC236}">
                <a16:creationId xmlns:a16="http://schemas.microsoft.com/office/drawing/2014/main" id="{8405ED6C-D44A-4ED2-9D79-FC0558A2A852}"/>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a:extLst>
              <a:ext uri="{FF2B5EF4-FFF2-40B4-BE49-F238E27FC236}">
                <a16:creationId xmlns:a16="http://schemas.microsoft.com/office/drawing/2014/main" id="{A4AB21DE-078D-4382-BCC1-B2C66959459E}"/>
              </a:ext>
            </a:extLst>
          </p:cNvPr>
          <p:cNvSpPr>
            <a:spLocks noGrp="1"/>
          </p:cNvSpPr>
          <p:nvPr>
            <p:ph type="sldNum" sz="quarter" idx="12"/>
          </p:nvPr>
        </p:nvSpPr>
        <p:spPr>
          <a:xfrm>
            <a:off x="8610600" y="6356350"/>
            <a:ext cx="2743200" cy="365125"/>
          </a:xfrm>
          <a:prstGeom prst="rect">
            <a:avLst/>
          </a:prstGeom>
        </p:spPr>
        <p:txBody>
          <a:bodyPr/>
          <a:lstStyle/>
          <a:p>
            <a:fld id="{EF99B3D3-5A2E-492E-AC23-00E025AA8364}" type="slidenum">
              <a:rPr lang="zh-CN" altLang="en-US" smtClean="0"/>
              <a:t>‹#›</a:t>
            </a:fld>
            <a:endParaRPr lang="zh-CN" altLang="en-US"/>
          </a:p>
        </p:txBody>
      </p:sp>
    </p:spTree>
    <p:extLst>
      <p:ext uri="{BB962C8B-B14F-4D97-AF65-F5344CB8AC3E}">
        <p14:creationId xmlns:p14="http://schemas.microsoft.com/office/powerpoint/2010/main" val="76241127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91491A1-9352-406A-BE02-F6331A18D737}"/>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smtClean="0"/>
              <a:t>单击此处编辑母版标题样式</a:t>
            </a:r>
            <a:endParaRPr lang="zh-CN" altLang="en-US"/>
          </a:p>
        </p:txBody>
      </p:sp>
      <p:sp>
        <p:nvSpPr>
          <p:cNvPr id="3" name="内容占位符 2">
            <a:extLst>
              <a:ext uri="{FF2B5EF4-FFF2-40B4-BE49-F238E27FC236}">
                <a16:creationId xmlns:a16="http://schemas.microsoft.com/office/drawing/2014/main" id="{9973C501-1AEC-4880-A928-C6FFF13B4BEF}"/>
              </a:ext>
            </a:extLst>
          </p:cNvPr>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a:extLst>
              <a:ext uri="{FF2B5EF4-FFF2-40B4-BE49-F238E27FC236}">
                <a16:creationId xmlns:a16="http://schemas.microsoft.com/office/drawing/2014/main" id="{BDF44802-4845-4D92-8982-1D35BFE88C44}"/>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编辑母版文本样式</a:t>
            </a:r>
          </a:p>
        </p:txBody>
      </p:sp>
      <p:sp>
        <p:nvSpPr>
          <p:cNvPr id="5" name="日期占位符 4">
            <a:extLst>
              <a:ext uri="{FF2B5EF4-FFF2-40B4-BE49-F238E27FC236}">
                <a16:creationId xmlns:a16="http://schemas.microsoft.com/office/drawing/2014/main" id="{4175CC68-98F0-4CED-85EC-646DBDCF84F7}"/>
              </a:ext>
            </a:extLst>
          </p:cNvPr>
          <p:cNvSpPr>
            <a:spLocks noGrp="1"/>
          </p:cNvSpPr>
          <p:nvPr>
            <p:ph type="dt" sz="half" idx="10"/>
          </p:nvPr>
        </p:nvSpPr>
        <p:spPr>
          <a:xfrm>
            <a:off x="838200" y="6356350"/>
            <a:ext cx="2743200" cy="365125"/>
          </a:xfrm>
          <a:prstGeom prst="rect">
            <a:avLst/>
          </a:prstGeom>
        </p:spPr>
        <p:txBody>
          <a:bodyPr/>
          <a:lstStyle/>
          <a:p>
            <a:fld id="{91BD49B6-88A3-4750-8D7B-996FB34CBB0B}" type="datetimeFigureOut">
              <a:rPr lang="zh-CN" altLang="en-US" smtClean="0"/>
              <a:t>2025/8/30</a:t>
            </a:fld>
            <a:endParaRPr lang="zh-CN" altLang="en-US"/>
          </a:p>
        </p:txBody>
      </p:sp>
      <p:sp>
        <p:nvSpPr>
          <p:cNvPr id="6" name="页脚占位符 5">
            <a:extLst>
              <a:ext uri="{FF2B5EF4-FFF2-40B4-BE49-F238E27FC236}">
                <a16:creationId xmlns:a16="http://schemas.microsoft.com/office/drawing/2014/main" id="{CA296DB8-BEBF-48E8-86CC-22E05C86E734}"/>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a:extLst>
              <a:ext uri="{FF2B5EF4-FFF2-40B4-BE49-F238E27FC236}">
                <a16:creationId xmlns:a16="http://schemas.microsoft.com/office/drawing/2014/main" id="{EA9ED5EB-C466-4284-8B35-7BF081F15341}"/>
              </a:ext>
            </a:extLst>
          </p:cNvPr>
          <p:cNvSpPr>
            <a:spLocks noGrp="1"/>
          </p:cNvSpPr>
          <p:nvPr>
            <p:ph type="sldNum" sz="quarter" idx="12"/>
          </p:nvPr>
        </p:nvSpPr>
        <p:spPr>
          <a:xfrm>
            <a:off x="8610600" y="6356350"/>
            <a:ext cx="2743200" cy="365125"/>
          </a:xfrm>
          <a:prstGeom prst="rect">
            <a:avLst/>
          </a:prstGeom>
        </p:spPr>
        <p:txBody>
          <a:bodyPr/>
          <a:lstStyle/>
          <a:p>
            <a:fld id="{EF99B3D3-5A2E-492E-AC23-00E025AA8364}" type="slidenum">
              <a:rPr lang="zh-CN" altLang="en-US" smtClean="0"/>
              <a:t>‹#›</a:t>
            </a:fld>
            <a:endParaRPr lang="zh-CN" altLang="en-US"/>
          </a:p>
        </p:txBody>
      </p:sp>
    </p:spTree>
    <p:extLst>
      <p:ext uri="{BB962C8B-B14F-4D97-AF65-F5344CB8AC3E}">
        <p14:creationId xmlns:p14="http://schemas.microsoft.com/office/powerpoint/2010/main" val="415633714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021F442-66D8-442C-9735-564A5CE66CFB}"/>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smtClean="0"/>
              <a:t>单击此处编辑母版标题样式</a:t>
            </a:r>
            <a:endParaRPr lang="zh-CN" altLang="en-US"/>
          </a:p>
        </p:txBody>
      </p:sp>
      <p:sp>
        <p:nvSpPr>
          <p:cNvPr id="3" name="图片占位符 2">
            <a:extLst>
              <a:ext uri="{FF2B5EF4-FFF2-40B4-BE49-F238E27FC236}">
                <a16:creationId xmlns:a16="http://schemas.microsoft.com/office/drawing/2014/main" id="{0D4657C5-F83F-444F-A1C9-C686AB59C4D0}"/>
              </a:ext>
            </a:extLst>
          </p:cNvPr>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zh-CN" altLang="en-US"/>
          </a:p>
        </p:txBody>
      </p:sp>
      <p:sp>
        <p:nvSpPr>
          <p:cNvPr id="4" name="文本占位符 3">
            <a:extLst>
              <a:ext uri="{FF2B5EF4-FFF2-40B4-BE49-F238E27FC236}">
                <a16:creationId xmlns:a16="http://schemas.microsoft.com/office/drawing/2014/main" id="{D479F67F-774A-42D6-9A35-5415C2ECFAE7}"/>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编辑母版文本样式</a:t>
            </a:r>
          </a:p>
        </p:txBody>
      </p:sp>
      <p:sp>
        <p:nvSpPr>
          <p:cNvPr id="5" name="日期占位符 4">
            <a:extLst>
              <a:ext uri="{FF2B5EF4-FFF2-40B4-BE49-F238E27FC236}">
                <a16:creationId xmlns:a16="http://schemas.microsoft.com/office/drawing/2014/main" id="{E3B6D6A0-62B3-42F9-B1EE-7D3EF0FAF4E0}"/>
              </a:ext>
            </a:extLst>
          </p:cNvPr>
          <p:cNvSpPr>
            <a:spLocks noGrp="1"/>
          </p:cNvSpPr>
          <p:nvPr>
            <p:ph type="dt" sz="half" idx="10"/>
          </p:nvPr>
        </p:nvSpPr>
        <p:spPr>
          <a:xfrm>
            <a:off x="838200" y="6356350"/>
            <a:ext cx="2743200" cy="365125"/>
          </a:xfrm>
          <a:prstGeom prst="rect">
            <a:avLst/>
          </a:prstGeom>
        </p:spPr>
        <p:txBody>
          <a:bodyPr/>
          <a:lstStyle/>
          <a:p>
            <a:fld id="{91BD49B6-88A3-4750-8D7B-996FB34CBB0B}" type="datetimeFigureOut">
              <a:rPr lang="zh-CN" altLang="en-US" smtClean="0"/>
              <a:t>2025/8/30</a:t>
            </a:fld>
            <a:endParaRPr lang="zh-CN" altLang="en-US"/>
          </a:p>
        </p:txBody>
      </p:sp>
      <p:sp>
        <p:nvSpPr>
          <p:cNvPr id="6" name="页脚占位符 5">
            <a:extLst>
              <a:ext uri="{FF2B5EF4-FFF2-40B4-BE49-F238E27FC236}">
                <a16:creationId xmlns:a16="http://schemas.microsoft.com/office/drawing/2014/main" id="{CA4B6D7A-D603-45DA-8650-E06CC449CDFF}"/>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a:extLst>
              <a:ext uri="{FF2B5EF4-FFF2-40B4-BE49-F238E27FC236}">
                <a16:creationId xmlns:a16="http://schemas.microsoft.com/office/drawing/2014/main" id="{86B663EC-6385-4AF6-8BF7-463DDE4C4A09}"/>
              </a:ext>
            </a:extLst>
          </p:cNvPr>
          <p:cNvSpPr>
            <a:spLocks noGrp="1"/>
          </p:cNvSpPr>
          <p:nvPr>
            <p:ph type="sldNum" sz="quarter" idx="12"/>
          </p:nvPr>
        </p:nvSpPr>
        <p:spPr>
          <a:xfrm>
            <a:off x="8610600" y="6356350"/>
            <a:ext cx="2743200" cy="365125"/>
          </a:xfrm>
          <a:prstGeom prst="rect">
            <a:avLst/>
          </a:prstGeom>
        </p:spPr>
        <p:txBody>
          <a:bodyPr/>
          <a:lstStyle/>
          <a:p>
            <a:fld id="{EF99B3D3-5A2E-492E-AC23-00E025AA8364}" type="slidenum">
              <a:rPr lang="zh-CN" altLang="en-US" smtClean="0"/>
              <a:t>‹#›</a:t>
            </a:fld>
            <a:endParaRPr lang="zh-CN" altLang="en-US"/>
          </a:p>
        </p:txBody>
      </p:sp>
    </p:spTree>
    <p:extLst>
      <p:ext uri="{BB962C8B-B14F-4D97-AF65-F5344CB8AC3E}">
        <p14:creationId xmlns:p14="http://schemas.microsoft.com/office/powerpoint/2010/main" val="230103028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 Target="../slides/slid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7" name="组合 6">
            <a:extLst>
              <a:ext uri="{FF2B5EF4-FFF2-40B4-BE49-F238E27FC236}">
                <a16:creationId xmlns:a16="http://schemas.microsoft.com/office/drawing/2014/main" id="{BE3997AE-5637-44EA-AD5D-D1580F7A8535}"/>
              </a:ext>
            </a:extLst>
          </p:cNvPr>
          <p:cNvGrpSpPr/>
          <p:nvPr userDrawn="1"/>
        </p:nvGrpSpPr>
        <p:grpSpPr>
          <a:xfrm>
            <a:off x="367547" y="112121"/>
            <a:ext cx="353339" cy="381476"/>
            <a:chOff x="260576" y="210565"/>
            <a:chExt cx="303410" cy="327571"/>
          </a:xfrm>
        </p:grpSpPr>
        <p:sp>
          <p:nvSpPr>
            <p:cNvPr id="8" name="等腰三角形 7">
              <a:extLst>
                <a:ext uri="{FF2B5EF4-FFF2-40B4-BE49-F238E27FC236}">
                  <a16:creationId xmlns:a16="http://schemas.microsoft.com/office/drawing/2014/main" id="{28A31228-9A09-44F5-A84F-86BAE8F593CD}"/>
                </a:ext>
              </a:extLst>
            </p:cNvPr>
            <p:cNvSpPr/>
            <p:nvPr/>
          </p:nvSpPr>
          <p:spPr>
            <a:xfrm rot="5400000">
              <a:off x="237985" y="233156"/>
              <a:ext cx="327571" cy="282389"/>
            </a:xfrm>
            <a:prstGeom prst="triangle">
              <a:avLst/>
            </a:prstGeom>
            <a:solidFill>
              <a:srgbClr val="E60012"/>
            </a:solidFill>
            <a:ln>
              <a:solidFill>
                <a:srgbClr val="E6001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等腰三角形 8">
              <a:extLst>
                <a:ext uri="{FF2B5EF4-FFF2-40B4-BE49-F238E27FC236}">
                  <a16:creationId xmlns:a16="http://schemas.microsoft.com/office/drawing/2014/main" id="{ED5C1634-BB04-4B69-913F-06C7824D9AAD}"/>
                </a:ext>
              </a:extLst>
            </p:cNvPr>
            <p:cNvSpPr/>
            <p:nvPr/>
          </p:nvSpPr>
          <p:spPr>
            <a:xfrm rot="5400000">
              <a:off x="400895" y="375046"/>
              <a:ext cx="175171" cy="151010"/>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0" name="直接连接符 9">
            <a:extLst>
              <a:ext uri="{FF2B5EF4-FFF2-40B4-BE49-F238E27FC236}">
                <a16:creationId xmlns:a16="http://schemas.microsoft.com/office/drawing/2014/main" id="{02AE376E-10D8-4C01-B9DD-FFBBB0D706BC}"/>
              </a:ext>
            </a:extLst>
          </p:cNvPr>
          <p:cNvCxnSpPr/>
          <p:nvPr userDrawn="1"/>
        </p:nvCxnSpPr>
        <p:spPr>
          <a:xfrm>
            <a:off x="336000" y="601591"/>
            <a:ext cx="11520000" cy="0"/>
          </a:xfrm>
          <a:prstGeom prst="line">
            <a:avLst/>
          </a:prstGeom>
          <a:ln>
            <a:solidFill>
              <a:srgbClr val="E60012"/>
            </a:solidFill>
          </a:ln>
        </p:spPr>
        <p:style>
          <a:lnRef idx="1">
            <a:schemeClr val="accent1"/>
          </a:lnRef>
          <a:fillRef idx="0">
            <a:schemeClr val="accent1"/>
          </a:fillRef>
          <a:effectRef idx="0">
            <a:schemeClr val="accent1"/>
          </a:effectRef>
          <a:fontRef idx="minor">
            <a:schemeClr val="tx1"/>
          </a:fontRef>
        </p:style>
      </p:cxnSp>
      <p:sp>
        <p:nvSpPr>
          <p:cNvPr id="11" name="矩形 10">
            <a:extLst>
              <a:ext uri="{FF2B5EF4-FFF2-40B4-BE49-F238E27FC236}">
                <a16:creationId xmlns:a16="http://schemas.microsoft.com/office/drawing/2014/main" id="{C299776A-5294-4E33-A080-6A33F04E64B7}"/>
              </a:ext>
            </a:extLst>
          </p:cNvPr>
          <p:cNvSpPr/>
          <p:nvPr userDrawn="1"/>
        </p:nvSpPr>
        <p:spPr>
          <a:xfrm>
            <a:off x="0" y="6569842"/>
            <a:ext cx="12192000" cy="288158"/>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2" name="文本框 11">
            <a:hlinkClick r:id="rId14" action="ppaction://hlinksldjump"/>
            <a:extLst>
              <a:ext uri="{FF2B5EF4-FFF2-40B4-BE49-F238E27FC236}">
                <a16:creationId xmlns:a16="http://schemas.microsoft.com/office/drawing/2014/main" id="{C41FBD50-8289-4C28-BA64-A90AF4043852}"/>
              </a:ext>
            </a:extLst>
          </p:cNvPr>
          <p:cNvSpPr txBox="1"/>
          <p:nvPr userDrawn="1"/>
        </p:nvSpPr>
        <p:spPr>
          <a:xfrm>
            <a:off x="10587745" y="182462"/>
            <a:ext cx="1287470" cy="369332"/>
          </a:xfrm>
          <a:prstGeom prst="rect">
            <a:avLst/>
          </a:prstGeom>
          <a:solidFill>
            <a:schemeClr val="bg1"/>
          </a:solidFill>
          <a:ln>
            <a:noFill/>
          </a:ln>
        </p:spPr>
        <p:txBody>
          <a:bodyPr wrap="square" rtlCol="0">
            <a:spAutoFit/>
          </a:bodyPr>
          <a:lstStyle/>
          <a:p>
            <a:pPr algn="ctr"/>
            <a:r>
              <a:rPr lang="zh-CN" altLang="en-US" sz="1800" b="1" baseline="0" dirty="0">
                <a:solidFill>
                  <a:srgbClr val="C00000"/>
                </a:solidFill>
              </a:rPr>
              <a:t>返回目录</a:t>
            </a:r>
          </a:p>
        </p:txBody>
      </p:sp>
      <p:sp>
        <p:nvSpPr>
          <p:cNvPr id="2" name="TextBox 7">
            <a:extLst>
              <a:ext uri="{FF2B5EF4-FFF2-40B4-BE49-F238E27FC236}">
                <a16:creationId xmlns:a16="http://schemas.microsoft.com/office/drawing/2014/main" id="{BF45EFFB-D4E6-A532-CFAE-5A1CC503CB65}"/>
              </a:ext>
            </a:extLst>
          </p:cNvPr>
          <p:cNvSpPr txBox="1"/>
          <p:nvPr userDrawn="1"/>
        </p:nvSpPr>
        <p:spPr>
          <a:xfrm>
            <a:off x="839819" y="79639"/>
            <a:ext cx="9384836" cy="523220"/>
          </a:xfrm>
          <a:prstGeom prst="rect">
            <a:avLst/>
          </a:prstGeom>
          <a:noFill/>
        </p:spPr>
        <p:txBody>
          <a:bodyPr wrap="square" rtlCol="0">
            <a:spAutoFit/>
          </a:bodyPr>
          <a:lstStyle/>
          <a:p>
            <a:r>
              <a:rPr lang="zh-CN" altLang="en-US" sz="2800" b="1" dirty="0" smtClean="0">
                <a:solidFill>
                  <a:schemeClr val="tx1"/>
                </a:solidFill>
                <a:latin typeface="Times New Roman" panose="02020603050405020304" pitchFamily="18" charset="0"/>
                <a:ea typeface="微软雅黑" panose="020B0503020204020204" pitchFamily="34" charset="-122"/>
                <a:cs typeface="Times New Roman" panose="02020603050405020304" pitchFamily="18" charset="0"/>
              </a:rPr>
              <a:t>第</a:t>
            </a:r>
            <a:r>
              <a:rPr lang="en-US" altLang="zh-CN" sz="2800" b="1" dirty="0" smtClean="0">
                <a:solidFill>
                  <a:schemeClr val="tx1"/>
                </a:solidFill>
                <a:latin typeface="Times New Roman" panose="02020603050405020304" pitchFamily="18" charset="0"/>
                <a:ea typeface="微软雅黑" panose="020B0503020204020204" pitchFamily="34" charset="-122"/>
                <a:cs typeface="Times New Roman" panose="02020603050405020304" pitchFamily="18" charset="0"/>
              </a:rPr>
              <a:t>8</a:t>
            </a:r>
            <a:r>
              <a:rPr lang="zh-CN" altLang="en-US" sz="2800" b="1" dirty="0" smtClean="0">
                <a:solidFill>
                  <a:schemeClr val="tx1"/>
                </a:solidFill>
                <a:latin typeface="Times New Roman" panose="02020603050405020304" pitchFamily="18" charset="0"/>
                <a:ea typeface="微软雅黑" panose="020B0503020204020204" pitchFamily="34" charset="-122"/>
                <a:cs typeface="Times New Roman" panose="02020603050405020304" pitchFamily="18" charset="0"/>
              </a:rPr>
              <a:t>课　中国同盟会　</a:t>
            </a:r>
            <a:endParaRPr lang="zh-CN" altLang="en-US" sz="2800" b="1" dirty="0">
              <a:solidFill>
                <a:schemeClr val="tx1"/>
              </a:solidFill>
              <a:latin typeface="Times New Roman" panose="02020603050405020304" pitchFamily="18" charset="0"/>
              <a:ea typeface="微软雅黑" panose="020B0503020204020204" pitchFamily="34" charset="-122"/>
              <a:cs typeface="Times New Roman" panose="02020603050405020304" pitchFamily="18" charset="0"/>
            </a:endParaRPr>
          </a:p>
        </p:txBody>
      </p:sp>
    </p:spTree>
    <p:extLst>
      <p:ext uri="{BB962C8B-B14F-4D97-AF65-F5344CB8AC3E}">
        <p14:creationId xmlns:p14="http://schemas.microsoft.com/office/powerpoint/2010/main" val="148218872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slide" Target="slide3.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DA24D249-5D20-91BC-2052-028BEBF204E7}"/>
              </a:ext>
            </a:extLst>
          </p:cNvPr>
          <p:cNvGrpSpPr/>
          <p:nvPr/>
        </p:nvGrpSpPr>
        <p:grpSpPr>
          <a:xfrm>
            <a:off x="223788" y="821515"/>
            <a:ext cx="11744425" cy="5332963"/>
            <a:chOff x="223788" y="821515"/>
            <a:chExt cx="11744425" cy="5332963"/>
          </a:xfrm>
        </p:grpSpPr>
        <p:grpSp>
          <p:nvGrpSpPr>
            <p:cNvPr id="3" name="组合 2">
              <a:extLst>
                <a:ext uri="{FF2B5EF4-FFF2-40B4-BE49-F238E27FC236}">
                  <a16:creationId xmlns:a16="http://schemas.microsoft.com/office/drawing/2014/main" id="{C3596A30-3B68-1884-36C1-687B7FDA4B17}"/>
                </a:ext>
              </a:extLst>
            </p:cNvPr>
            <p:cNvGrpSpPr/>
            <p:nvPr/>
          </p:nvGrpSpPr>
          <p:grpSpPr>
            <a:xfrm>
              <a:off x="223788" y="821515"/>
              <a:ext cx="11744425" cy="5332963"/>
              <a:chOff x="223788" y="821515"/>
              <a:chExt cx="11744425" cy="5332963"/>
            </a:xfrm>
          </p:grpSpPr>
          <p:grpSp>
            <p:nvGrpSpPr>
              <p:cNvPr id="17" name="组合 16">
                <a:extLst>
                  <a:ext uri="{FF2B5EF4-FFF2-40B4-BE49-F238E27FC236}">
                    <a16:creationId xmlns:a16="http://schemas.microsoft.com/office/drawing/2014/main" id="{C3305333-B7BC-8098-4E0A-AE9CEE8950C5}"/>
                  </a:ext>
                </a:extLst>
              </p:cNvPr>
              <p:cNvGrpSpPr/>
              <p:nvPr/>
            </p:nvGrpSpPr>
            <p:grpSpPr>
              <a:xfrm>
                <a:off x="223788" y="821515"/>
                <a:ext cx="11744425" cy="5332963"/>
                <a:chOff x="223788" y="561261"/>
                <a:chExt cx="11744425" cy="5332963"/>
              </a:xfrm>
            </p:grpSpPr>
            <p:sp>
              <p:nvSpPr>
                <p:cNvPr id="25" name="矩形 24">
                  <a:extLst>
                    <a:ext uri="{FF2B5EF4-FFF2-40B4-BE49-F238E27FC236}">
                      <a16:creationId xmlns:a16="http://schemas.microsoft.com/office/drawing/2014/main" id="{C6D72928-2564-AC34-C8A5-E6F6E001632E}"/>
                    </a:ext>
                  </a:extLst>
                </p:cNvPr>
                <p:cNvSpPr/>
                <p:nvPr/>
              </p:nvSpPr>
              <p:spPr>
                <a:xfrm>
                  <a:off x="223788" y="561261"/>
                  <a:ext cx="11744425" cy="5332963"/>
                </a:xfrm>
                <a:prstGeom prst="rect">
                  <a:avLst/>
                </a:prstGeom>
                <a:solidFill>
                  <a:srgbClr val="FFFCC5"/>
                </a:solidFill>
                <a:ln>
                  <a:solidFill>
                    <a:srgbClr val="FF01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6" name="Freeform 6">
                  <a:extLst>
                    <a:ext uri="{FF2B5EF4-FFF2-40B4-BE49-F238E27FC236}">
                      <a16:creationId xmlns:a16="http://schemas.microsoft.com/office/drawing/2014/main" id="{6282B25F-C43F-7344-259E-7613BCE184D7}"/>
                    </a:ext>
                  </a:extLst>
                </p:cNvPr>
                <p:cNvSpPr/>
                <p:nvPr/>
              </p:nvSpPr>
              <p:spPr bwMode="auto">
                <a:xfrm>
                  <a:off x="225393" y="561261"/>
                  <a:ext cx="9490509" cy="5332963"/>
                </a:xfrm>
                <a:custGeom>
                  <a:avLst/>
                  <a:gdLst>
                    <a:gd name="T0" fmla="*/ 0 w 4756"/>
                    <a:gd name="T1" fmla="*/ 0 h 2239"/>
                    <a:gd name="T2" fmla="*/ 3897 w 4756"/>
                    <a:gd name="T3" fmla="*/ 0 h 2239"/>
                    <a:gd name="T4" fmla="*/ 4756 w 4756"/>
                    <a:gd name="T5" fmla="*/ 1121 h 2239"/>
                    <a:gd name="T6" fmla="*/ 3897 w 4756"/>
                    <a:gd name="T7" fmla="*/ 2239 h 2239"/>
                    <a:gd name="T8" fmla="*/ 0 w 4756"/>
                    <a:gd name="T9" fmla="*/ 2239 h 2239"/>
                    <a:gd name="T10" fmla="*/ 0 w 4756"/>
                    <a:gd name="T11" fmla="*/ 0 h 2239"/>
                  </a:gdLst>
                  <a:ahLst/>
                  <a:cxnLst>
                    <a:cxn ang="0">
                      <a:pos x="T0" y="T1"/>
                    </a:cxn>
                    <a:cxn ang="0">
                      <a:pos x="T2" y="T3"/>
                    </a:cxn>
                    <a:cxn ang="0">
                      <a:pos x="T4" y="T5"/>
                    </a:cxn>
                    <a:cxn ang="0">
                      <a:pos x="T6" y="T7"/>
                    </a:cxn>
                    <a:cxn ang="0">
                      <a:pos x="T8" y="T9"/>
                    </a:cxn>
                    <a:cxn ang="0">
                      <a:pos x="T10" y="T11"/>
                    </a:cxn>
                  </a:cxnLst>
                  <a:rect l="0" t="0" r="r" b="b"/>
                  <a:pathLst>
                    <a:path w="4756" h="2239">
                      <a:moveTo>
                        <a:pt x="0" y="0"/>
                      </a:moveTo>
                      <a:lnTo>
                        <a:pt x="3897" y="0"/>
                      </a:lnTo>
                      <a:lnTo>
                        <a:pt x="4756" y="1121"/>
                      </a:lnTo>
                      <a:lnTo>
                        <a:pt x="3897" y="2239"/>
                      </a:lnTo>
                      <a:lnTo>
                        <a:pt x="0" y="2239"/>
                      </a:lnTo>
                      <a:lnTo>
                        <a:pt x="0" y="0"/>
                      </a:lnTo>
                      <a:close/>
                    </a:path>
                  </a:pathLst>
                </a:custGeom>
                <a:solidFill>
                  <a:srgbClr val="E60012"/>
                </a:solidFill>
                <a:ln w="0">
                  <a:noFill/>
                  <a:prstDash val="solid"/>
                  <a:round/>
                </a:ln>
              </p:spPr>
              <p:txBody>
                <a:bodyPr vert="horz" wrap="square" lIns="128580" tIns="64290" rIns="128580" bIns="64290" numCol="1" anchor="t" anchorCtr="0" compatLnSpc="1"/>
                <a:lstStyle/>
                <a:p>
                  <a:endParaRPr lang="zh-CN" altLang="en-US" dirty="0"/>
                </a:p>
              </p:txBody>
            </p:sp>
          </p:grpSp>
          <p:pic>
            <p:nvPicPr>
              <p:cNvPr id="18" name="图片 17">
                <a:extLst>
                  <a:ext uri="{FF2B5EF4-FFF2-40B4-BE49-F238E27FC236}">
                    <a16:creationId xmlns:a16="http://schemas.microsoft.com/office/drawing/2014/main" id="{E4F9485F-51E3-32F3-0FAD-8A66BA8F4A5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38843" y="1514759"/>
                <a:ext cx="5602377" cy="3753593"/>
              </a:xfrm>
              <a:prstGeom prst="rect">
                <a:avLst/>
              </a:prstGeom>
            </p:spPr>
          </p:pic>
          <p:grpSp>
            <p:nvGrpSpPr>
              <p:cNvPr id="19" name="组合 18">
                <a:extLst>
                  <a:ext uri="{FF2B5EF4-FFF2-40B4-BE49-F238E27FC236}">
                    <a16:creationId xmlns:a16="http://schemas.microsoft.com/office/drawing/2014/main" id="{84CBA5A1-4E59-94BE-C580-F6C236A26272}"/>
                  </a:ext>
                </a:extLst>
              </p:cNvPr>
              <p:cNvGrpSpPr/>
              <p:nvPr/>
            </p:nvGrpSpPr>
            <p:grpSpPr>
              <a:xfrm>
                <a:off x="9151034" y="4639752"/>
                <a:ext cx="2704218" cy="1339283"/>
                <a:chOff x="9051182" y="4714359"/>
                <a:chExt cx="2704218" cy="1339283"/>
              </a:xfrm>
            </p:grpSpPr>
            <p:grpSp>
              <p:nvGrpSpPr>
                <p:cNvPr id="20" name="组合 19">
                  <a:extLst>
                    <a:ext uri="{FF2B5EF4-FFF2-40B4-BE49-F238E27FC236}">
                      <a16:creationId xmlns:a16="http://schemas.microsoft.com/office/drawing/2014/main" id="{D36F44E6-1488-263C-F2F7-E31264AC29CC}"/>
                    </a:ext>
                  </a:extLst>
                </p:cNvPr>
                <p:cNvGrpSpPr/>
                <p:nvPr/>
              </p:nvGrpSpPr>
              <p:grpSpPr>
                <a:xfrm>
                  <a:off x="9051182" y="4714359"/>
                  <a:ext cx="2704218" cy="1339283"/>
                  <a:chOff x="8965838" y="4823543"/>
                  <a:chExt cx="2704218" cy="1339283"/>
                </a:xfrm>
              </p:grpSpPr>
              <p:sp>
                <p:nvSpPr>
                  <p:cNvPr id="22" name="矩形: 圆角 21">
                    <a:extLst>
                      <a:ext uri="{FF2B5EF4-FFF2-40B4-BE49-F238E27FC236}">
                        <a16:creationId xmlns:a16="http://schemas.microsoft.com/office/drawing/2014/main" id="{301D4674-5E08-5CEF-6A49-34D932B57894}"/>
                      </a:ext>
                    </a:extLst>
                  </p:cNvPr>
                  <p:cNvSpPr/>
                  <p:nvPr/>
                </p:nvSpPr>
                <p:spPr>
                  <a:xfrm>
                    <a:off x="8965838" y="4823543"/>
                    <a:ext cx="2704218" cy="1339283"/>
                  </a:xfrm>
                  <a:prstGeom prst="roundRect">
                    <a:avLst/>
                  </a:prstGeom>
                  <a:noFill/>
                  <a:ln w="28575">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40">
                      <a:latin typeface="Times New Roman" panose="02020603050405020304" pitchFamily="18" charset="0"/>
                      <a:sym typeface="Times New Roman" panose="02020603050405020304" pitchFamily="18" charset="0"/>
                    </a:endParaRPr>
                  </a:p>
                </p:txBody>
              </p:sp>
              <p:sp>
                <p:nvSpPr>
                  <p:cNvPr id="23" name="文本框 22">
                    <a:extLst>
                      <a:ext uri="{FF2B5EF4-FFF2-40B4-BE49-F238E27FC236}">
                        <a16:creationId xmlns:a16="http://schemas.microsoft.com/office/drawing/2014/main" id="{99D251E4-C802-36DB-61CF-71D101B9561F}"/>
                      </a:ext>
                    </a:extLst>
                  </p:cNvPr>
                  <p:cNvSpPr txBox="1"/>
                  <p:nvPr/>
                </p:nvSpPr>
                <p:spPr>
                  <a:xfrm>
                    <a:off x="9812643" y="5077241"/>
                    <a:ext cx="1005403" cy="584775"/>
                  </a:xfrm>
                  <a:prstGeom prst="rect">
                    <a:avLst/>
                  </a:prstGeom>
                  <a:noFill/>
                </p:spPr>
                <p:txBody>
                  <a:bodyPr wrap="none" rtlCol="0">
                    <a:spAutoFit/>
                  </a:bodyPr>
                  <a:lstStyle/>
                  <a:p>
                    <a:pPr algn="l"/>
                    <a:r>
                      <a:rPr lang="zh-CN" altLang="en-US" sz="3200" b="1" dirty="0" smtClean="0">
                        <a:ea typeface="微软雅黑" panose="020B0503020204020204" pitchFamily="34" charset="-122"/>
                        <a:sym typeface="Times New Roman" panose="02020603050405020304" pitchFamily="18" charset="0"/>
                      </a:rPr>
                      <a:t>历史</a:t>
                    </a:r>
                    <a:endParaRPr lang="zh-CN" altLang="en-US" sz="3200" b="1" dirty="0">
                      <a:ea typeface="微软雅黑" panose="020B0503020204020204" pitchFamily="34" charset="-122"/>
                      <a:sym typeface="Times New Roman" panose="02020603050405020304" pitchFamily="18" charset="0"/>
                    </a:endParaRPr>
                  </a:p>
                </p:txBody>
              </p:sp>
              <p:sp>
                <p:nvSpPr>
                  <p:cNvPr id="24" name="文本框 23">
                    <a:extLst>
                      <a:ext uri="{FF2B5EF4-FFF2-40B4-BE49-F238E27FC236}">
                        <a16:creationId xmlns:a16="http://schemas.microsoft.com/office/drawing/2014/main" id="{E30A6D2E-16A3-4F16-C35E-D54E79636D4E}"/>
                      </a:ext>
                    </a:extLst>
                  </p:cNvPr>
                  <p:cNvSpPr txBox="1"/>
                  <p:nvPr/>
                </p:nvSpPr>
                <p:spPr>
                  <a:xfrm>
                    <a:off x="9080133" y="5595467"/>
                    <a:ext cx="2475627" cy="400110"/>
                  </a:xfrm>
                  <a:prstGeom prst="rect">
                    <a:avLst/>
                  </a:prstGeom>
                  <a:noFill/>
                </p:spPr>
                <p:txBody>
                  <a:bodyPr wrap="square" rtlCol="0">
                    <a:spAutoFit/>
                  </a:bodyPr>
                  <a:lstStyle/>
                  <a:p>
                    <a:pPr algn="ctr"/>
                    <a:r>
                      <a:rPr lang="zh-CN" altLang="en-US" sz="2000" b="1" spc="300" dirty="0">
                        <a:cs typeface="Times New Roman" panose="02020603050405020304" pitchFamily="18" charset="0"/>
                        <a:sym typeface="Times New Roman" panose="02020603050405020304" pitchFamily="18" charset="0"/>
                      </a:rPr>
                      <a:t>八年级 上册</a:t>
                    </a:r>
                  </a:p>
                </p:txBody>
              </p:sp>
            </p:grpSp>
            <p:cxnSp>
              <p:nvCxnSpPr>
                <p:cNvPr id="21" name="直接连接符 20">
                  <a:extLst>
                    <a:ext uri="{FF2B5EF4-FFF2-40B4-BE49-F238E27FC236}">
                      <a16:creationId xmlns:a16="http://schemas.microsoft.com/office/drawing/2014/main" id="{659DA7CE-0AEE-BFFE-97EE-FBAC238DF54F}"/>
                    </a:ext>
                  </a:extLst>
                </p:cNvPr>
                <p:cNvCxnSpPr/>
                <p:nvPr/>
              </p:nvCxnSpPr>
              <p:spPr>
                <a:xfrm>
                  <a:off x="9288057" y="5485237"/>
                  <a:ext cx="225421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grpSp>
        <p:pic>
          <p:nvPicPr>
            <p:cNvPr id="16" name="图片 15">
              <a:extLst>
                <a:ext uri="{FF2B5EF4-FFF2-40B4-BE49-F238E27FC236}">
                  <a16:creationId xmlns:a16="http://schemas.microsoft.com/office/drawing/2014/main" id="{DA9D3E51-302D-E568-08F1-6E7CC941A6B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917992" y="1043545"/>
              <a:ext cx="1730939" cy="616443"/>
            </a:xfrm>
            <a:prstGeom prst="rect">
              <a:avLst/>
            </a:prstGeom>
          </p:spPr>
        </p:pic>
      </p:grpSp>
    </p:spTree>
    <p:extLst>
      <p:ext uri="{BB962C8B-B14F-4D97-AF65-F5344CB8AC3E}">
        <p14:creationId xmlns:p14="http://schemas.microsoft.com/office/powerpoint/2010/main" val="189626642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79450" y="2002711"/>
            <a:ext cx="10833100" cy="3293209"/>
          </a:xfrm>
          <a:prstGeom prst="rect">
            <a:avLst/>
          </a:prstGeom>
        </p:spPr>
        <p:txBody>
          <a:bodyPr>
            <a:spAutoFit/>
          </a:bodyPr>
          <a:lstStyle/>
          <a:p>
            <a:pPr>
              <a:lnSpc>
                <a:spcPct val="130000"/>
              </a:lnSpc>
              <a:spcAft>
                <a:spcPts val="0"/>
              </a:spcAf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9.</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1905</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年，孙中山在成立中国同盟会的大会上，确定了“驱除鞑虏，恢复中华，创立民国，平均地权”的政治纲领。孙中山将“驱除鞑虏，恢复中华”阐发为三民主义中的</a:t>
            </a:r>
            <a:r>
              <a:rPr lang="en-US" altLang="zh-CN" sz="3200" b="1">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．民权主义</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               B</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．民族主义</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C</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．民生主义</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               D</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．民主主义</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
        <p:nvSpPr>
          <p:cNvPr id="3" name="A_a92a1"/>
          <p:cNvSpPr/>
          <p:nvPr/>
        </p:nvSpPr>
        <p:spPr>
          <a:xfrm>
            <a:off x="10187940" y="3367199"/>
            <a:ext cx="1389125" cy="570586"/>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32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B </a:t>
            </a:r>
            <a:endParaRPr lang="zh-CN" altLang="en-US"/>
          </a:p>
        </p:txBody>
      </p:sp>
    </p:spTree>
    <p:extLst>
      <p:ext uri="{BB962C8B-B14F-4D97-AF65-F5344CB8AC3E}">
        <p14:creationId xmlns:p14="http://schemas.microsoft.com/office/powerpoint/2010/main" val="12177574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1623665"/>
            <a:ext cx="10807700" cy="3933384"/>
          </a:xfrm>
          <a:prstGeom prst="rect">
            <a:avLst/>
          </a:prstGeom>
        </p:spPr>
        <p:txBody>
          <a:bodyPr>
            <a:spAutoFit/>
          </a:bodyPr>
          <a:lstStyle/>
          <a:p>
            <a:pPr>
              <a:lnSpc>
                <a:spcPct val="130000"/>
              </a:lnSpc>
              <a:spcAft>
                <a:spcPts val="0"/>
              </a:spcAft>
            </a:pP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知识点三</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革命志士的奋斗</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10</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Arial" panose="020B0604020202020204" pitchFamily="34" charset="0"/>
                <a:ea typeface="微软雅黑" panose="020B0503020204020204" pitchFamily="34" charset="-122"/>
                <a:cs typeface="Times New Roman" panose="02020603050405020304" pitchFamily="18" charset="0"/>
              </a:rPr>
              <a:t>［跨学科</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Arial" panose="020B0604020202020204" pitchFamily="34" charset="0"/>
                <a:ea typeface="微软雅黑" panose="020B0503020204020204" pitchFamily="34" charset="-122"/>
                <a:cs typeface="Times New Roman" panose="02020603050405020304" pitchFamily="18" charset="0"/>
              </a:rPr>
              <a:t>语文］</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近代一位绍兴革命志士曾赋诗明志：“身不得，男儿列，心却比，男儿烈”“拼将十万头颅血，须把乾坤力挽回”。这位革命志士是</a:t>
            </a:r>
            <a:r>
              <a:rPr lang="en-US" altLang="zh-CN" sz="3200" b="1">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．徐锡麟</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               B</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．秋瑾</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C</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．黄兴</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smtClean="0">
                <a:latin typeface="Times New Roman" panose="02020603050405020304" pitchFamily="18" charset="0"/>
                <a:ea typeface="宋体" panose="02010600030101010101" pitchFamily="2" charset="-122"/>
                <a:cs typeface="Times New Roman" panose="02020603050405020304" pitchFamily="18" charset="0"/>
              </a:rPr>
              <a:t>    D</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．刘道</a:t>
            </a:r>
            <a:r>
              <a:rPr lang="zh-CN" altLang="zh-CN" sz="3200" b="1" dirty="0" smtClean="0">
                <a:latin typeface="Times New Roman" panose="02020603050405020304" pitchFamily="18" charset="0"/>
                <a:ea typeface="宋体" panose="02010600030101010101" pitchFamily="2" charset="-122"/>
                <a:cs typeface="Times New Roman" panose="02020603050405020304" pitchFamily="18" charset="0"/>
              </a:rPr>
              <a:t>一</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
        <p:nvSpPr>
          <p:cNvPr id="3" name="A_1a0e1"/>
          <p:cNvSpPr/>
          <p:nvPr/>
        </p:nvSpPr>
        <p:spPr>
          <a:xfrm>
            <a:off x="7344728" y="3622137"/>
            <a:ext cx="1389126" cy="570586"/>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32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B </a:t>
            </a:r>
            <a:endParaRPr lang="zh-CN" altLang="en-US"/>
          </a:p>
        </p:txBody>
      </p:sp>
    </p:spTree>
    <p:extLst>
      <p:ext uri="{BB962C8B-B14F-4D97-AF65-F5344CB8AC3E}">
        <p14:creationId xmlns:p14="http://schemas.microsoft.com/office/powerpoint/2010/main" val="8706656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79450" y="722361"/>
            <a:ext cx="10833100" cy="5853910"/>
          </a:xfrm>
          <a:prstGeom prst="rect">
            <a:avLst/>
          </a:prstGeom>
        </p:spPr>
        <p:txBody>
          <a:bodyPr>
            <a:spAutoFit/>
          </a:bodyPr>
          <a:lstStyle/>
          <a:p>
            <a:pPr>
              <a:lnSpc>
                <a:spcPct val="130000"/>
              </a:lnSpc>
              <a:spcAft>
                <a:spcPts val="0"/>
              </a:spcAf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11.</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1906</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年至</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1911</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年</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4</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月，革命党人先后发动了</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10</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多次起义。下列起义由光复会会员徐锡麟发动的是</a:t>
            </a:r>
            <a:r>
              <a:rPr lang="en-US" altLang="zh-CN" sz="3200" b="1">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．萍浏醴起义</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               B</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．镇南关起义</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C</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．黄花岗起义</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               D</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．安庆起义</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12</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“是役也，碧血横飞，浩气四塞，草木为之含悲，风云因而变色</a:t>
            </a:r>
            <a:r>
              <a:rPr lang="en-US" altLang="zh-CN" sz="3200" b="1" dirty="0">
                <a:latin typeface="宋体" panose="02010600030101010101" pitchFamily="2" charset="-122"/>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则斯役之价值，直可惊天地、泣鬼神，与武昌革命之役并寿。”材料中“斯役”指的是</a:t>
            </a:r>
            <a:r>
              <a:rPr lang="en-US" altLang="zh-CN" sz="3200" b="1">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．金田起义</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smtClean="0">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B</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．萍浏醴起义</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C</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．黄花岗起义</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               D</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．秋收起义</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
        <p:nvSpPr>
          <p:cNvPr id="4" name="A_e7ccc"/>
          <p:cNvSpPr/>
          <p:nvPr/>
        </p:nvSpPr>
        <p:spPr>
          <a:xfrm>
            <a:off x="8148003" y="4622785"/>
            <a:ext cx="1411351" cy="570586"/>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32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C </a:t>
            </a:r>
            <a:endParaRPr lang="zh-CN" altLang="en-US"/>
          </a:p>
        </p:txBody>
      </p:sp>
      <p:sp>
        <p:nvSpPr>
          <p:cNvPr id="3" name="A_ff053"/>
          <p:cNvSpPr/>
          <p:nvPr/>
        </p:nvSpPr>
        <p:spPr>
          <a:xfrm>
            <a:off x="7740015" y="1452865"/>
            <a:ext cx="1411350" cy="570586"/>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32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D </a:t>
            </a:r>
            <a:endParaRPr lang="zh-CN" altLang="en-US"/>
          </a:p>
        </p:txBody>
      </p:sp>
    </p:spTree>
    <p:extLst>
      <p:ext uri="{BB962C8B-B14F-4D97-AF65-F5344CB8AC3E}">
        <p14:creationId xmlns:p14="http://schemas.microsoft.com/office/powerpoint/2010/main" val="3687528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3"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679450" y="1362536"/>
            <a:ext cx="10833100" cy="4573560"/>
          </a:xfrm>
          <a:prstGeom prst="rect">
            <a:avLst/>
          </a:prstGeom>
        </p:spPr>
        <p:txBody>
          <a:bodyPr>
            <a:spAutoFit/>
          </a:bodyPr>
          <a:lstStyle/>
          <a:p>
            <a:pPr>
              <a:lnSpc>
                <a:spcPct val="130000"/>
              </a:lnSpc>
              <a:spcAft>
                <a:spcPts val="0"/>
              </a:spcAf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13</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滨州中考</a:t>
            </a:r>
            <a:r>
              <a:rPr lang="en-US" altLang="zh-CN" sz="3200" b="1" dirty="0">
                <a:latin typeface="Times New Roman" panose="02020603050405020304" pitchFamily="18" charset="0"/>
                <a:ea typeface="楷体" panose="02010609060101010101" pitchFamily="49" charset="-122"/>
                <a:cs typeface="Times New Roman" panose="02020603050405020304" pitchFamily="18" charset="0"/>
              </a:rPr>
              <a:t>)</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1904</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年，孙中山在《中国问题的真解决》一文中指出“满清王朝可以比作一座即将倒塌的房屋，整个结构已从根本上彻底地腐朽了，难道有人只要用几根小柱子斜撑住外墙就能够使那座房屋免于倾倒吗？”材料意在号召</a:t>
            </a:r>
            <a:r>
              <a:rPr lang="en-US" altLang="zh-CN" sz="3200" b="1">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．推翻清政府</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smtClean="0">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B</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．变法自强</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C</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．发展资本主义</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               D</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．建立革命政党</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pic>
        <p:nvPicPr>
          <p:cNvPr id="2" name="image3.jpeg">
            <a:extLst>
              <a:ext uri="{FF2B5EF4-FFF2-40B4-BE49-F238E27FC236}">
                <a16:creationId xmlns:a16="http://schemas.microsoft.com/office/drawing/2014/main" id="{3E4493F7-F526-57F4-72C3-D608EDBEC557}"/>
              </a:ext>
            </a:extLst>
          </p:cNvPr>
          <p:cNvPicPr>
            <a:picLocks noChangeAspect="1"/>
          </p:cNvPicPr>
          <p:nvPr/>
        </p:nvPicPr>
        <p:blipFill>
          <a:blip r:embed="rId2">
            <a:extLst>
              <a:ext uri="{BEBA8EAE-BF5A-486C-A8C5-ECC9F3942E4B}">
                <a14:imgProps xmlns:a14="http://schemas.microsoft.com/office/drawing/2010/main">
                  <a14:imgLayer r:embed="rId3">
                    <a14:imgEffect>
                      <a14:saturation sat="200000"/>
                    </a14:imgEffect>
                  </a14:imgLayer>
                </a14:imgProps>
              </a:ext>
            </a:extLst>
          </a:blip>
          <a:stretch>
            <a:fillRect/>
          </a:stretch>
        </p:blipFill>
        <p:spPr>
          <a:xfrm>
            <a:off x="277132" y="720353"/>
            <a:ext cx="2525445" cy="459172"/>
          </a:xfrm>
          <a:prstGeom prst="rect">
            <a:avLst/>
          </a:prstGeom>
        </p:spPr>
      </p:pic>
      <p:sp>
        <p:nvSpPr>
          <p:cNvPr id="4" name="A_fa7ae"/>
          <p:cNvSpPr/>
          <p:nvPr/>
        </p:nvSpPr>
        <p:spPr>
          <a:xfrm>
            <a:off x="804228" y="3994992"/>
            <a:ext cx="1366520" cy="570586"/>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32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A </a:t>
            </a:r>
            <a:endParaRPr lang="zh-CN" altLang="en-US"/>
          </a:p>
        </p:txBody>
      </p:sp>
    </p:spTree>
    <p:extLst>
      <p:ext uri="{BB962C8B-B14F-4D97-AF65-F5344CB8AC3E}">
        <p14:creationId xmlns:p14="http://schemas.microsoft.com/office/powerpoint/2010/main" val="6052357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79450" y="1682623"/>
            <a:ext cx="10833100" cy="3933384"/>
          </a:xfrm>
          <a:prstGeom prst="rect">
            <a:avLst/>
          </a:prstGeom>
        </p:spPr>
        <p:txBody>
          <a:bodyPr>
            <a:spAutoFit/>
          </a:bodyPr>
          <a:lstStyle/>
          <a:p>
            <a:pPr>
              <a:lnSpc>
                <a:spcPct val="130000"/>
              </a:lnSpc>
              <a:spcAft>
                <a:spcPts val="0"/>
              </a:spcAf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14</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中国同盟会成立后，“从此革命风潮一日千丈，其进步之速，有出人意表者矣。”这说明同盟会的成立</a:t>
            </a:r>
            <a:r>
              <a:rPr lang="en-US" altLang="zh-CN" sz="3200" b="1">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．推动各革命团体的建立</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B</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．促使民主共和观念深入人心</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C</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．推动革命形势日益高涨</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D</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．推翻封建君主制度</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
        <p:nvSpPr>
          <p:cNvPr id="3" name="A_2c7e2"/>
          <p:cNvSpPr/>
          <p:nvPr/>
        </p:nvSpPr>
        <p:spPr>
          <a:xfrm>
            <a:off x="9371965" y="2413127"/>
            <a:ext cx="1411350" cy="570585"/>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32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C </a:t>
            </a:r>
            <a:endParaRPr lang="zh-CN" altLang="en-US"/>
          </a:p>
        </p:txBody>
      </p:sp>
    </p:spTree>
    <p:extLst>
      <p:ext uri="{BB962C8B-B14F-4D97-AF65-F5344CB8AC3E}">
        <p14:creationId xmlns:p14="http://schemas.microsoft.com/office/powerpoint/2010/main" val="41253146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79450" y="1042449"/>
            <a:ext cx="10833100" cy="5213735"/>
          </a:xfrm>
          <a:prstGeom prst="rect">
            <a:avLst/>
          </a:prstGeom>
        </p:spPr>
        <p:txBody>
          <a:bodyPr>
            <a:spAutoFit/>
          </a:bodyPr>
          <a:lstStyle/>
          <a:p>
            <a:pPr>
              <a:lnSpc>
                <a:spcPct val="130000"/>
              </a:lnSpc>
              <a:spcAft>
                <a:spcPts val="0"/>
              </a:spcAf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15</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孙中山多次谈到其民权思想就是中国“公天下”的思想。他说：“我们数千年历史上之中国，最善政体莫如尧舜。盖尧舜之世，亦为今日之共和政体，公天下于民。”可见孙中山的革命思想</a:t>
            </a:r>
            <a:r>
              <a:rPr lang="en-US" altLang="zh-CN" sz="3200" b="1">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．顺应了近代资产阶级革命的潮流</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B</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．吸收了中国传统文化的精华部分</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C</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．照搬了西方资产阶级的政治理念</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D</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．成为资产阶级革命的指导思想</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
        <p:nvSpPr>
          <p:cNvPr id="3" name="A_11587"/>
          <p:cNvSpPr/>
          <p:nvPr/>
        </p:nvSpPr>
        <p:spPr>
          <a:xfrm>
            <a:off x="3252153" y="3040921"/>
            <a:ext cx="1389126" cy="570586"/>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32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B </a:t>
            </a:r>
            <a:endParaRPr lang="zh-CN" altLang="en-US"/>
          </a:p>
        </p:txBody>
      </p:sp>
    </p:spTree>
    <p:extLst>
      <p:ext uri="{BB962C8B-B14F-4D97-AF65-F5344CB8AC3E}">
        <p14:creationId xmlns:p14="http://schemas.microsoft.com/office/powerpoint/2010/main" val="8753126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955244"/>
            <a:ext cx="10807700" cy="5201511"/>
          </a:xfrm>
          <a:prstGeom prst="rect">
            <a:avLst/>
          </a:prstGeom>
        </p:spPr>
        <p:txBody>
          <a:bodyPr>
            <a:spAutoFit/>
          </a:bodyPr>
          <a:lstStyle/>
          <a:p>
            <a:pPr>
              <a:lnSpc>
                <a:spcPct val="130000"/>
              </a:lnSpc>
              <a:spcAft>
                <a:spcPts val="0"/>
              </a:spcAf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16</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孙中山毕生致力于中国民主革命事业，直至生命的最后一刻。作为站在时代潮流前面，领导中国人民结束旧时代、开拓新时代的伟大革命家，他将永远为人们所铭记。阅读材料，完成下列要求。</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3200" b="1" dirty="0">
                <a:latin typeface="Arial" panose="020B0604020202020204" pitchFamily="34" charset="0"/>
                <a:ea typeface="黑体" panose="02010609060101010101" pitchFamily="49" charset="-122"/>
                <a:cs typeface="Times New Roman" panose="02020603050405020304" pitchFamily="18" charset="0"/>
              </a:rPr>
              <a:t>材料一</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1894</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年，孙中山在檀香山建立中国第一个资产阶级民主革命团体兴中会。随后，民主革命团体纷纷出现，在孙中山的推动下，</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1905</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年</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8</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月，兴中会、华兴会、光复会骨干聚集日本东京，成立了统一的革命组织</a:t>
            </a:r>
            <a:r>
              <a:rPr lang="zh-CN" altLang="zh-CN" sz="3200" b="1" dirty="0" smtClean="0">
                <a:latin typeface="Times New Roman" panose="02020603050405020304" pitchFamily="18" charset="0"/>
                <a:ea typeface="楷体" panose="02010609060101010101" pitchFamily="49" charset="-122"/>
                <a:cs typeface="Times New Roman" panose="02020603050405020304" pitchFamily="18" charset="0"/>
              </a:rPr>
              <a:t>。</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478821508"/>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79450" y="722361"/>
            <a:ext cx="10833100" cy="5794279"/>
          </a:xfrm>
          <a:prstGeom prst="rect">
            <a:avLst/>
          </a:prstGeom>
        </p:spPr>
        <p:txBody>
          <a:bodyPr>
            <a:spAutoFit/>
          </a:bodyPr>
          <a:lstStyle/>
          <a:p>
            <a:pPr>
              <a:lnSpc>
                <a:spcPct val="130000"/>
              </a:lnSpc>
              <a:spcAft>
                <a:spcPts val="0"/>
              </a:spcAft>
            </a:pPr>
            <a:r>
              <a:rPr lang="zh-CN" altLang="zh-CN" sz="3200" b="1" dirty="0">
                <a:latin typeface="Arial" panose="020B0604020202020204" pitchFamily="34" charset="0"/>
                <a:ea typeface="黑体" panose="02010609060101010101" pitchFamily="49" charset="-122"/>
                <a:cs typeface="Times New Roman" panose="02020603050405020304" pitchFamily="18" charset="0"/>
              </a:rPr>
              <a:t>材料二</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孙中山先生是中国人民向西方寻求救国救民真理的杰出代表之一。他把学习西方资产阶级民主革命的理论与解决中国遭受帝国主义、封建主义侵略压迫的实际结合起来，创立了新的学说。</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gn="r">
              <a:lnSpc>
                <a:spcPct val="130000"/>
              </a:lnSpc>
              <a:spcAft>
                <a:spcPts val="0"/>
              </a:spcAft>
            </a:pP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仿宋" panose="02010609060101010101" pitchFamily="49" charset="-122"/>
                <a:cs typeface="Times New Roman" panose="02020603050405020304" pitchFamily="18" charset="0"/>
              </a:rPr>
              <a:t>王介南《近代中外文化交流史》</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3200" b="1" dirty="0">
                <a:latin typeface="Arial" panose="020B0604020202020204" pitchFamily="34" charset="0"/>
                <a:ea typeface="黑体" panose="02010609060101010101" pitchFamily="49" charset="-122"/>
                <a:cs typeface="Times New Roman" panose="02020603050405020304" pitchFamily="18" charset="0"/>
              </a:rPr>
              <a:t>材料三</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《革命军》以通俗浅显，适合当时社会需要，几乎人手一编，卒赖其言为驱胡建国之本，功不在孙、黄诸公之下。</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gn="r">
              <a:lnSpc>
                <a:spcPct val="130000"/>
              </a:lnSpc>
              <a:spcAft>
                <a:spcPts val="0"/>
              </a:spcAft>
            </a:pP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仿宋" panose="02010609060101010101" pitchFamily="49" charset="-122"/>
                <a:cs typeface="Times New Roman" panose="02020603050405020304" pitchFamily="18" charset="0"/>
              </a:rPr>
              <a:t>《南京临时政府追悼革命先烈祭文》</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357324494"/>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984991"/>
            <a:ext cx="10807700" cy="1313052"/>
          </a:xfrm>
          <a:prstGeom prst="rect">
            <a:avLst/>
          </a:prstGeom>
        </p:spPr>
        <p:txBody>
          <a:bodyPr>
            <a:spAutoFit/>
          </a:bodyPr>
          <a:lstStyle/>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写出材料一中“统一的革命组织”的名称。其历史地位如何</a:t>
            </a:r>
            <a:r>
              <a:rPr lang="zh-CN" altLang="zh-CN" sz="3200" b="1" dirty="0" smtClean="0">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
        <p:nvSpPr>
          <p:cNvPr id="3" name="矩形 2"/>
          <p:cNvSpPr>
            <a:spLocks noChangeAspect="1"/>
          </p:cNvSpPr>
          <p:nvPr/>
        </p:nvSpPr>
        <p:spPr>
          <a:xfrm>
            <a:off x="679450" y="2298043"/>
            <a:ext cx="10833100" cy="1372683"/>
          </a:xfrm>
          <a:prstGeom prst="rect">
            <a:avLst/>
          </a:prstGeom>
        </p:spPr>
        <p:txBody>
          <a:bodyPr>
            <a:spAutoFit/>
          </a:bodyPr>
          <a:lstStyle/>
          <a:p>
            <a:pPr>
              <a:lnSpc>
                <a:spcPct val="130000"/>
              </a:lnSpc>
              <a:spcAft>
                <a:spcPts val="0"/>
              </a:spcAft>
            </a:pPr>
            <a:r>
              <a:rPr lang="zh-CN"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名称：中国同盟会。</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地位：是中国第一个全国规模的、统一的资产阶级革命政党</a:t>
            </a:r>
            <a:r>
              <a:rPr lang="zh-CN" altLang="zh-CN" sz="3200" b="1" dirty="0" smtClean="0">
                <a:solidFill>
                  <a:srgbClr val="FF0000"/>
                </a:solidFill>
                <a:latin typeface="Arial" panose="020B0604020202020204" pitchFamily="34" charset="0"/>
                <a:ea typeface="黑体" panose="02010609060101010101" pitchFamily="49" charset="-122"/>
                <a:cs typeface="Times New Roman" panose="02020603050405020304" pitchFamily="18" charset="0"/>
              </a:rPr>
              <a:t>。</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
        <p:nvSpPr>
          <p:cNvPr id="4" name="矩形 3"/>
          <p:cNvSpPr>
            <a:spLocks noChangeAspect="1"/>
          </p:cNvSpPr>
          <p:nvPr/>
        </p:nvSpPr>
        <p:spPr>
          <a:xfrm>
            <a:off x="679450" y="3670726"/>
            <a:ext cx="10833100" cy="1313052"/>
          </a:xfrm>
          <a:prstGeom prst="rect">
            <a:avLst/>
          </a:prstGeom>
        </p:spPr>
        <p:txBody>
          <a:bodyPr>
            <a:spAutoFit/>
          </a:bodyPr>
          <a:lstStyle/>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材料二中所说的“新的学说”是指什么？该学说有什么价值</a:t>
            </a:r>
            <a:r>
              <a:rPr lang="zh-CN" altLang="zh-CN" sz="3200" b="1" dirty="0" smtClean="0">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
        <p:nvSpPr>
          <p:cNvPr id="5" name="矩形 4"/>
          <p:cNvSpPr>
            <a:spLocks noChangeAspect="1"/>
          </p:cNvSpPr>
          <p:nvPr/>
        </p:nvSpPr>
        <p:spPr>
          <a:xfrm>
            <a:off x="679450" y="4983778"/>
            <a:ext cx="10833100" cy="1313052"/>
          </a:xfrm>
          <a:prstGeom prst="rect">
            <a:avLst/>
          </a:prstGeom>
        </p:spPr>
        <p:txBody>
          <a:bodyPr>
            <a:spAutoFit/>
          </a:bodyPr>
          <a:lstStyle/>
          <a:p>
            <a:pPr>
              <a:lnSpc>
                <a:spcPct val="130000"/>
              </a:lnSpc>
              <a:spcAft>
                <a:spcPts val="0"/>
              </a:spcAft>
            </a:pPr>
            <a:r>
              <a:rPr lang="zh-CN" altLang="zh-CN" sz="3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新的学说</a:t>
            </a:r>
            <a:r>
              <a:rPr lang="zh-CN" altLang="zh-CN" sz="3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：三民主义。</a:t>
            </a:r>
            <a:r>
              <a:rPr lang="zh-CN" altLang="zh-CN" sz="3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价值：成为孙中山领导资产阶级革命的指导思想。</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7759696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5">
                                            <p:txEl>
                                              <p:pRg st="0" end="0"/>
                                            </p:txEl>
                                          </p:spTgt>
                                        </p:tgtEl>
                                        <p:attrNameLst>
                                          <p:attrName>style.visibility</p:attrName>
                                        </p:attrNameLst>
                                      </p:cBhvr>
                                      <p:to>
                                        <p:strVal val="visible"/>
                                      </p:to>
                                    </p:set>
                                    <p:animEffect transition="in" filter="fade">
                                      <p:cBhvr>
                                        <p:cTn id="15"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79450" y="2962526"/>
            <a:ext cx="10833100" cy="1372683"/>
          </a:xfrm>
          <a:prstGeom prst="rect">
            <a:avLst/>
          </a:prstGeom>
        </p:spPr>
        <p:txBody>
          <a:bodyPr>
            <a:spAutoFit/>
          </a:bodyPr>
          <a:lstStyle/>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(3)</a:t>
            </a:r>
            <a:r>
              <a:rPr lang="zh-CN" altLang="zh-CN" sz="3200" b="1" dirty="0">
                <a:latin typeface="Arial" panose="020B0604020202020204" pitchFamily="34" charset="0"/>
                <a:ea typeface="微软雅黑" panose="020B0503020204020204" pitchFamily="34" charset="-122"/>
                <a:cs typeface="Times New Roman" panose="02020603050405020304" pitchFamily="18" charset="0"/>
              </a:rPr>
              <a:t>［历史解释］</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怎样解释材料三中的“驱胡”之意？</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pPr>
            <a:r>
              <a:rPr lang="zh-CN" altLang="en-US" sz="32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en-US" sz="3200" b="1" smtClean="0">
                <a:solidFill>
                  <a:srgbClr val="FF0000"/>
                </a:solidFill>
                <a:latin typeface="Arial" panose="020B0604020202020204" pitchFamily="34" charset="0"/>
                <a:ea typeface="黑体" panose="02010609060101010101" pitchFamily="49" charset="-122"/>
                <a:cs typeface="Times New Roman" panose="02020603050405020304" pitchFamily="18" charset="0"/>
              </a:rPr>
              <a:t>        </a:t>
            </a:r>
            <a:r>
              <a:rPr lang="zh-CN" altLang="en-US" sz="32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en-US" sz="3200" b="1" smtClean="0">
                <a:solidFill>
                  <a:srgbClr val="FF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3200" b="1" smtClean="0">
                <a:solidFill>
                  <a:srgbClr val="FF0000"/>
                </a:solidFill>
                <a:latin typeface="Times New Roman" panose="02020603050405020304" pitchFamily="18" charset="0"/>
                <a:ea typeface="黑体" panose="02010609060101010101" pitchFamily="49" charset="-122"/>
              </a:rPr>
              <a:t>  </a:t>
            </a:r>
            <a:r>
              <a:rPr lang="zh-CN" altLang="en-US" sz="3200" b="1" smtClean="0">
                <a:solidFill>
                  <a:srgbClr val="FF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3200" b="1" smtClean="0">
                <a:solidFill>
                  <a:srgbClr val="FF0000"/>
                </a:solidFill>
                <a:latin typeface="Times New Roman" panose="02020603050405020304" pitchFamily="18" charset="0"/>
                <a:ea typeface="黑体" panose="02010609060101010101" pitchFamily="49" charset="-122"/>
              </a:rPr>
              <a:t>  </a:t>
            </a:r>
            <a:r>
              <a:rPr lang="zh-CN" altLang="en-US" sz="3200" b="1" smtClean="0">
                <a:solidFill>
                  <a:srgbClr val="FF0000"/>
                </a:solidFill>
                <a:latin typeface="Arial" panose="020B0604020202020204" pitchFamily="34" charset="0"/>
                <a:ea typeface="黑体" panose="02010609060101010101" pitchFamily="49" charset="-122"/>
                <a:cs typeface="Times New Roman" panose="02020603050405020304" pitchFamily="18" charset="0"/>
              </a:rPr>
              <a:t>  </a:t>
            </a:r>
            <a:endParaRPr lang="zh-CN" altLang="en-US" sz="3200" dirty="0"/>
          </a:p>
        </p:txBody>
      </p:sp>
      <p:sp>
        <p:nvSpPr>
          <p:cNvPr id="3" name="A_12cd7"/>
          <p:cNvSpPr/>
          <p:nvPr/>
        </p:nvSpPr>
        <p:spPr>
          <a:xfrm>
            <a:off x="669290" y="3693030"/>
            <a:ext cx="9345740" cy="570586"/>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a:solidFill>
                  <a:srgbClr val="FF0000"/>
                </a:solidFill>
                <a:latin typeface="Arial" panose="020B0604020202020204" pitchFamily="34" charset="0"/>
                <a:ea typeface="黑体" panose="02010609060101010101" pitchFamily="49" charset="-122"/>
                <a:cs typeface="Times New Roman" panose="02020603050405020304" pitchFamily="18" charset="0"/>
              </a:rPr>
              <a:t>驱胡</a:t>
            </a:r>
            <a:r>
              <a:rPr lang="zh-CN"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a:solidFill>
                  <a:srgbClr val="FF0000"/>
                </a:solidFill>
                <a:latin typeface="Arial" panose="020B0604020202020204" pitchFamily="34" charset="0"/>
                <a:ea typeface="黑体" panose="02010609060101010101" pitchFamily="49" charset="-122"/>
                <a:cs typeface="Times New Roman" panose="02020603050405020304" pitchFamily="18" charset="0"/>
              </a:rPr>
              <a:t>指反对满洲贵族</a:t>
            </a:r>
            <a:r>
              <a:rPr lang="en-US" altLang="zh-CN" sz="3200" b="1">
                <a:solidFill>
                  <a:srgbClr val="FF0000"/>
                </a:solidFill>
                <a:latin typeface="Times New Roman" panose="02020603050405020304" pitchFamily="18" charset="0"/>
                <a:ea typeface="黑体" panose="02010609060101010101" pitchFamily="49" charset="-122"/>
              </a:rPr>
              <a:t>(</a:t>
            </a:r>
            <a:r>
              <a:rPr lang="zh-CN" altLang="zh-CN" sz="3200" b="1">
                <a:solidFill>
                  <a:srgbClr val="FF0000"/>
                </a:solidFill>
                <a:latin typeface="Arial" panose="020B0604020202020204" pitchFamily="34" charset="0"/>
                <a:ea typeface="黑体" panose="02010609060101010101" pitchFamily="49" charset="-122"/>
                <a:cs typeface="Times New Roman" panose="02020603050405020304" pitchFamily="18" charset="0"/>
              </a:rPr>
              <a:t>推翻清朝封建统治</a:t>
            </a:r>
            <a:r>
              <a:rPr lang="en-US" altLang="zh-CN" sz="3200" b="1">
                <a:solidFill>
                  <a:srgbClr val="FF0000"/>
                </a:solidFill>
                <a:latin typeface="Times New Roman" panose="02020603050405020304" pitchFamily="18" charset="0"/>
                <a:ea typeface="黑体" panose="02010609060101010101" pitchFamily="49" charset="-122"/>
              </a:rPr>
              <a:t>)</a:t>
            </a:r>
            <a:r>
              <a:rPr lang="zh-CN" altLang="zh-CN" sz="3200" b="1">
                <a:solidFill>
                  <a:srgbClr val="FF0000"/>
                </a:solidFill>
                <a:latin typeface="Arial" panose="020B0604020202020204" pitchFamily="34" charset="0"/>
                <a:ea typeface="黑体" panose="02010609060101010101" pitchFamily="49" charset="-122"/>
                <a:cs typeface="Times New Roman" panose="02020603050405020304" pitchFamily="18" charset="0"/>
              </a:rPr>
              <a:t>。</a:t>
            </a:r>
            <a:endParaRPr lang="zh-CN" altLang="en-US"/>
          </a:p>
        </p:txBody>
      </p:sp>
    </p:spTree>
    <p:extLst>
      <p:ext uri="{BB962C8B-B14F-4D97-AF65-F5344CB8AC3E}">
        <p14:creationId xmlns:p14="http://schemas.microsoft.com/office/powerpoint/2010/main" val="2075236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852F51E-0B0D-4410-9F52-935F9483CDBE}"/>
              </a:ext>
            </a:extLst>
          </p:cNvPr>
          <p:cNvSpPr/>
          <p:nvPr/>
        </p:nvSpPr>
        <p:spPr>
          <a:xfrm>
            <a:off x="0" y="1698759"/>
            <a:ext cx="12192000" cy="2157805"/>
          </a:xfrm>
          <a:prstGeom prst="rect">
            <a:avLst/>
          </a:prstGeom>
          <a:solidFill>
            <a:srgbClr val="E6001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Times New Roman" panose="02020603050405020304" pitchFamily="18" charset="0"/>
              <a:cs typeface="Times New Roman" panose="02020603050405020304" pitchFamily="18" charset="0"/>
            </a:endParaRPr>
          </a:p>
        </p:txBody>
      </p:sp>
      <p:sp>
        <p:nvSpPr>
          <p:cNvPr id="5" name="TextBox 14">
            <a:extLst>
              <a:ext uri="{FF2B5EF4-FFF2-40B4-BE49-F238E27FC236}">
                <a16:creationId xmlns:a16="http://schemas.microsoft.com/office/drawing/2014/main" id="{785D1E4F-546B-4C6F-B152-DF81FC3BF4A8}"/>
              </a:ext>
            </a:extLst>
          </p:cNvPr>
          <p:cNvSpPr txBox="1"/>
          <p:nvPr/>
        </p:nvSpPr>
        <p:spPr>
          <a:xfrm>
            <a:off x="272320" y="3241011"/>
            <a:ext cx="11647357" cy="615553"/>
          </a:xfrm>
          <a:prstGeom prst="rect">
            <a:avLst/>
          </a:prstGeom>
          <a:noFill/>
        </p:spPr>
        <p:txBody>
          <a:bodyPr vert="horz" wrap="square">
            <a:spAutoFit/>
          </a:bodyPr>
          <a:lstStyle/>
          <a:p>
            <a:pPr algn="ctr" fontAlgn="auto">
              <a:spcBef>
                <a:spcPts val="0"/>
              </a:spcBef>
              <a:spcAft>
                <a:spcPts val="0"/>
              </a:spcAft>
              <a:defRPr/>
            </a:pPr>
            <a:r>
              <a:rPr lang="zh-CN" altLang="en-US" sz="3400" b="1"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第</a:t>
            </a:r>
            <a:r>
              <a:rPr lang="en-US" altLang="zh-CN" sz="3400" b="1"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8</a:t>
            </a:r>
            <a:r>
              <a:rPr lang="zh-CN" altLang="en-US" sz="3400" b="1"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课　中国同盟会　</a:t>
            </a:r>
          </a:p>
        </p:txBody>
      </p:sp>
      <p:grpSp>
        <p:nvGrpSpPr>
          <p:cNvPr id="6" name="组合 5">
            <a:extLst>
              <a:ext uri="{FF2B5EF4-FFF2-40B4-BE49-F238E27FC236}">
                <a16:creationId xmlns:a16="http://schemas.microsoft.com/office/drawing/2014/main" id="{96EE5104-B659-4620-9FB8-F7D86929E5D3}"/>
              </a:ext>
            </a:extLst>
          </p:cNvPr>
          <p:cNvGrpSpPr/>
          <p:nvPr/>
        </p:nvGrpSpPr>
        <p:grpSpPr>
          <a:xfrm>
            <a:off x="4697757" y="4286461"/>
            <a:ext cx="3044397" cy="640508"/>
            <a:chOff x="1145233" y="1930184"/>
            <a:chExt cx="3044397" cy="640508"/>
          </a:xfrm>
        </p:grpSpPr>
        <p:sp>
          <p:nvSpPr>
            <p:cNvPr id="7" name="矩形 6">
              <a:extLst>
                <a:ext uri="{FF2B5EF4-FFF2-40B4-BE49-F238E27FC236}">
                  <a16:creationId xmlns:a16="http://schemas.microsoft.com/office/drawing/2014/main" id="{4181739E-A672-4427-A7B0-5A9B5144356C}"/>
                </a:ext>
              </a:extLst>
            </p:cNvPr>
            <p:cNvSpPr/>
            <p:nvPr/>
          </p:nvSpPr>
          <p:spPr>
            <a:xfrm>
              <a:off x="1292798" y="2044667"/>
              <a:ext cx="526025" cy="526025"/>
            </a:xfrm>
            <a:prstGeom prst="rect">
              <a:avLst/>
            </a:prstGeom>
            <a:noFill/>
            <a:ln>
              <a:solidFill>
                <a:srgbClr val="E6001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Times New Roman" panose="02020603050405020304" pitchFamily="18" charset="0"/>
                <a:cs typeface="Times New Roman" panose="02020603050405020304" pitchFamily="18" charset="0"/>
              </a:endParaRPr>
            </a:p>
          </p:txBody>
        </p:sp>
        <p:sp>
          <p:nvSpPr>
            <p:cNvPr id="8" name="TextBox 18">
              <a:hlinkClick r:id="rId2" action="ppaction://hlinksldjump"/>
              <a:extLst>
                <a:ext uri="{FF2B5EF4-FFF2-40B4-BE49-F238E27FC236}">
                  <a16:creationId xmlns:a16="http://schemas.microsoft.com/office/drawing/2014/main" id="{6B7C65E2-F7B3-47E5-A852-E87ECEF3AAD9}"/>
                </a:ext>
              </a:extLst>
            </p:cNvPr>
            <p:cNvSpPr txBox="1"/>
            <p:nvPr/>
          </p:nvSpPr>
          <p:spPr>
            <a:xfrm>
              <a:off x="1865313" y="1986394"/>
              <a:ext cx="2324317" cy="523220"/>
            </a:xfrm>
            <a:prstGeom prst="rect">
              <a:avLst/>
            </a:prstGeom>
            <a:noFill/>
          </p:spPr>
          <p:txBody>
            <a:bodyPr wrap="square" rtlCol="0">
              <a:spAutoFit/>
            </a:bodyPr>
            <a:lstStyle/>
            <a:p>
              <a:r>
                <a:rPr lang="zh-CN" altLang="en-US" sz="2800" b="1" dirty="0">
                  <a:solidFill>
                    <a:schemeClr val="tx1">
                      <a:lumMod val="85000"/>
                      <a:lumOff val="15000"/>
                    </a:schemeClr>
                  </a:solidFill>
                  <a:latin typeface="Times New Roman" panose="02020603050405020304" pitchFamily="18" charset="0"/>
                  <a:ea typeface="微软雅黑" panose="020B0503020204020204" pitchFamily="34" charset="-122"/>
                  <a:cs typeface="Times New Roman" panose="02020603050405020304" pitchFamily="18" charset="0"/>
                </a:rPr>
                <a:t>基础过关</a:t>
              </a:r>
            </a:p>
          </p:txBody>
        </p:sp>
        <p:sp>
          <p:nvSpPr>
            <p:cNvPr id="9" name="TextBox 10">
              <a:extLst>
                <a:ext uri="{FF2B5EF4-FFF2-40B4-BE49-F238E27FC236}">
                  <a16:creationId xmlns:a16="http://schemas.microsoft.com/office/drawing/2014/main" id="{DFECE70A-7BCE-486C-B288-3F1FEA8EED16}"/>
                </a:ext>
              </a:extLst>
            </p:cNvPr>
            <p:cNvSpPr txBox="1"/>
            <p:nvPr/>
          </p:nvSpPr>
          <p:spPr>
            <a:xfrm>
              <a:off x="1145233" y="1930184"/>
              <a:ext cx="550151" cy="523220"/>
            </a:xfrm>
            <a:prstGeom prst="rect">
              <a:avLst/>
            </a:prstGeom>
            <a:solidFill>
              <a:srgbClr val="E60012"/>
            </a:solidFill>
            <a:ln>
              <a:noFill/>
            </a:ln>
          </p:spPr>
          <p:txBody>
            <a:bodyPr wrap="none" rtlCol="0">
              <a:spAutoFit/>
            </a:bodyPr>
            <a:lstStyle/>
            <a:p>
              <a:r>
                <a:rPr lang="en-US" altLang="zh-CN" sz="2800" dirty="0">
                  <a:solidFill>
                    <a:schemeClr val="bg1"/>
                  </a:solidFill>
                  <a:latin typeface="Times New Roman" panose="02020603050405020304" pitchFamily="18" charset="0"/>
                  <a:cs typeface="Times New Roman" panose="02020603050405020304" pitchFamily="18" charset="0"/>
                </a:rPr>
                <a:t>01</a:t>
              </a:r>
              <a:endParaRPr lang="zh-CN" altLang="en-US" sz="2800" dirty="0">
                <a:solidFill>
                  <a:schemeClr val="bg1"/>
                </a:solidFill>
                <a:latin typeface="Times New Roman" panose="02020603050405020304" pitchFamily="18" charset="0"/>
                <a:cs typeface="Times New Roman" panose="02020603050405020304" pitchFamily="18" charset="0"/>
              </a:endParaRPr>
            </a:p>
          </p:txBody>
        </p:sp>
      </p:grpSp>
      <p:grpSp>
        <p:nvGrpSpPr>
          <p:cNvPr id="10" name="组合 9">
            <a:extLst>
              <a:ext uri="{FF2B5EF4-FFF2-40B4-BE49-F238E27FC236}">
                <a16:creationId xmlns:a16="http://schemas.microsoft.com/office/drawing/2014/main" id="{661930A9-57A4-4281-8FD7-DD9BD9030090}"/>
              </a:ext>
            </a:extLst>
          </p:cNvPr>
          <p:cNvGrpSpPr/>
          <p:nvPr/>
        </p:nvGrpSpPr>
        <p:grpSpPr>
          <a:xfrm>
            <a:off x="4697757" y="5239578"/>
            <a:ext cx="4476446" cy="640508"/>
            <a:chOff x="1145233" y="1930184"/>
            <a:chExt cx="4476446" cy="640508"/>
          </a:xfrm>
        </p:grpSpPr>
        <p:sp>
          <p:nvSpPr>
            <p:cNvPr id="11" name="矩形 10">
              <a:extLst>
                <a:ext uri="{FF2B5EF4-FFF2-40B4-BE49-F238E27FC236}">
                  <a16:creationId xmlns:a16="http://schemas.microsoft.com/office/drawing/2014/main" id="{9117B8EF-60CE-4A31-B455-DC67E8F6ABC0}"/>
                </a:ext>
              </a:extLst>
            </p:cNvPr>
            <p:cNvSpPr/>
            <p:nvPr/>
          </p:nvSpPr>
          <p:spPr>
            <a:xfrm>
              <a:off x="1292798" y="2044667"/>
              <a:ext cx="526025" cy="526025"/>
            </a:xfrm>
            <a:prstGeom prst="rect">
              <a:avLst/>
            </a:prstGeom>
            <a:noFill/>
            <a:ln>
              <a:solidFill>
                <a:srgbClr val="E6001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Times New Roman" panose="02020603050405020304" pitchFamily="18" charset="0"/>
                <a:cs typeface="Times New Roman" panose="02020603050405020304" pitchFamily="18" charset="0"/>
              </a:endParaRPr>
            </a:p>
          </p:txBody>
        </p:sp>
        <p:sp>
          <p:nvSpPr>
            <p:cNvPr id="12" name="TextBox 18">
              <a:hlinkClick r:id="rId3" action="ppaction://hlinksldjump"/>
              <a:extLst>
                <a:ext uri="{FF2B5EF4-FFF2-40B4-BE49-F238E27FC236}">
                  <a16:creationId xmlns:a16="http://schemas.microsoft.com/office/drawing/2014/main" id="{430AE51E-66D2-45D2-B077-EDBC955C33F1}"/>
                </a:ext>
              </a:extLst>
            </p:cNvPr>
            <p:cNvSpPr txBox="1"/>
            <p:nvPr/>
          </p:nvSpPr>
          <p:spPr>
            <a:xfrm>
              <a:off x="1865313" y="1986394"/>
              <a:ext cx="3756366" cy="523220"/>
            </a:xfrm>
            <a:prstGeom prst="rect">
              <a:avLst/>
            </a:prstGeom>
            <a:noFill/>
          </p:spPr>
          <p:txBody>
            <a:bodyPr wrap="square" rtlCol="0">
              <a:spAutoFit/>
            </a:bodyPr>
            <a:lstStyle/>
            <a:p>
              <a:r>
                <a:rPr lang="zh-CN" altLang="en-US" sz="2800" b="1" dirty="0">
                  <a:solidFill>
                    <a:schemeClr val="tx1">
                      <a:lumMod val="85000"/>
                      <a:lumOff val="15000"/>
                    </a:schemeClr>
                  </a:solidFill>
                  <a:latin typeface="Times New Roman" panose="02020603050405020304" pitchFamily="18" charset="0"/>
                  <a:ea typeface="微软雅黑" panose="020B0503020204020204" pitchFamily="34" charset="-122"/>
                  <a:cs typeface="Times New Roman" panose="02020603050405020304" pitchFamily="18" charset="0"/>
                </a:rPr>
                <a:t>能力提升</a:t>
              </a:r>
            </a:p>
          </p:txBody>
        </p:sp>
        <p:sp>
          <p:nvSpPr>
            <p:cNvPr id="13" name="TextBox 10">
              <a:extLst>
                <a:ext uri="{FF2B5EF4-FFF2-40B4-BE49-F238E27FC236}">
                  <a16:creationId xmlns:a16="http://schemas.microsoft.com/office/drawing/2014/main" id="{D4A69202-68AE-4148-B0D7-CBAE5B697CA8}"/>
                </a:ext>
              </a:extLst>
            </p:cNvPr>
            <p:cNvSpPr txBox="1"/>
            <p:nvPr/>
          </p:nvSpPr>
          <p:spPr>
            <a:xfrm>
              <a:off x="1145233" y="1930184"/>
              <a:ext cx="543739" cy="523220"/>
            </a:xfrm>
            <a:prstGeom prst="rect">
              <a:avLst/>
            </a:prstGeom>
            <a:solidFill>
              <a:srgbClr val="E60012"/>
            </a:solidFill>
            <a:ln>
              <a:noFill/>
            </a:ln>
          </p:spPr>
          <p:txBody>
            <a:bodyPr wrap="none" rtlCol="0">
              <a:spAutoFit/>
            </a:bodyPr>
            <a:lstStyle/>
            <a:p>
              <a:r>
                <a:rPr lang="en-US" altLang="zh-CN" sz="2800" dirty="0">
                  <a:solidFill>
                    <a:schemeClr val="bg1"/>
                  </a:solidFill>
                  <a:latin typeface="Times New Roman" panose="02020603050405020304" pitchFamily="18" charset="0"/>
                  <a:cs typeface="Times New Roman" panose="02020603050405020304" pitchFamily="18" charset="0"/>
                </a:rPr>
                <a:t>02</a:t>
              </a:r>
              <a:endParaRPr lang="zh-CN" altLang="en-US" sz="2800" dirty="0">
                <a:solidFill>
                  <a:schemeClr val="bg1"/>
                </a:solidFill>
                <a:latin typeface="Times New Roman" panose="02020603050405020304" pitchFamily="18" charset="0"/>
                <a:cs typeface="Times New Roman" panose="02020603050405020304" pitchFamily="18" charset="0"/>
              </a:endParaRPr>
            </a:p>
          </p:txBody>
        </p:sp>
      </p:grpSp>
      <p:pic>
        <p:nvPicPr>
          <p:cNvPr id="14" name="图片 13">
            <a:extLst>
              <a:ext uri="{FF2B5EF4-FFF2-40B4-BE49-F238E27FC236}">
                <a16:creationId xmlns:a16="http://schemas.microsoft.com/office/drawing/2014/main" id="{D28D4CCA-B443-4DE6-B305-5643B8CAA655}"/>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84863" y="908321"/>
            <a:ext cx="1730939" cy="616443"/>
          </a:xfrm>
          <a:prstGeom prst="rect">
            <a:avLst/>
          </a:prstGeom>
        </p:spPr>
      </p:pic>
      <p:sp>
        <p:nvSpPr>
          <p:cNvPr id="2" name="TextBox 14">
            <a:extLst>
              <a:ext uri="{FF2B5EF4-FFF2-40B4-BE49-F238E27FC236}">
                <a16:creationId xmlns:a16="http://schemas.microsoft.com/office/drawing/2014/main" id="{DDBB0582-9D5D-6CF5-F6A1-1938C2DA1945}"/>
              </a:ext>
            </a:extLst>
          </p:cNvPr>
          <p:cNvSpPr txBox="1"/>
          <p:nvPr/>
        </p:nvSpPr>
        <p:spPr>
          <a:xfrm>
            <a:off x="384863" y="1807953"/>
            <a:ext cx="11431000" cy="1508105"/>
          </a:xfrm>
          <a:prstGeom prst="rect">
            <a:avLst/>
          </a:prstGeom>
          <a:noFill/>
        </p:spPr>
        <p:txBody>
          <a:bodyPr vert="horz" wrap="square">
            <a:spAutoFit/>
          </a:bodyPr>
          <a:lstStyle/>
          <a:p>
            <a:pPr algn="ctr" fontAlgn="auto">
              <a:spcBef>
                <a:spcPts val="0"/>
              </a:spcBef>
              <a:spcAft>
                <a:spcPts val="0"/>
              </a:spcAft>
              <a:defRPr/>
            </a:pPr>
            <a:r>
              <a:rPr lang="zh-CN" altLang="en-US" sz="4600" b="1"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第三单元　资产阶级民主革命与中华民国的建立</a:t>
            </a:r>
          </a:p>
        </p:txBody>
      </p:sp>
    </p:spTree>
    <p:extLst>
      <p:ext uri="{BB962C8B-B14F-4D97-AF65-F5344CB8AC3E}">
        <p14:creationId xmlns:p14="http://schemas.microsoft.com/office/powerpoint/2010/main" val="3529202985"/>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MasterSp="0">
  <p:cSld>
    <p:bg>
      <p:bgPr>
        <a:solidFill>
          <a:srgbClr val="FFF100"/>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818055" y="984739"/>
            <a:ext cx="4555890" cy="3570240"/>
          </a:xfrm>
          <a:prstGeom prst="rect">
            <a:avLst/>
          </a:prstGeom>
        </p:spPr>
      </p:pic>
      <p:sp>
        <p:nvSpPr>
          <p:cNvPr id="4" name="文本框 3"/>
          <p:cNvSpPr txBox="1"/>
          <p:nvPr/>
        </p:nvSpPr>
        <p:spPr>
          <a:xfrm>
            <a:off x="4823857" y="4783016"/>
            <a:ext cx="2544286" cy="800219"/>
          </a:xfrm>
          <a:prstGeom prst="rect">
            <a:avLst/>
          </a:prstGeom>
          <a:noFill/>
        </p:spPr>
        <p:txBody>
          <a:bodyPr wrap="none" rtlCol="0">
            <a:spAutoFit/>
          </a:bodyPr>
          <a:lstStyle/>
          <a:p>
            <a:r>
              <a:rPr lang="zh-CN" altLang="en-US" sz="4600" dirty="0">
                <a:latin typeface="黑体" panose="02010609060101010101" pitchFamily="49" charset="-122"/>
                <a:ea typeface="黑体" panose="02010609060101010101" pitchFamily="49" charset="-122"/>
              </a:rPr>
              <a:t>谢谢观看</a:t>
            </a:r>
          </a:p>
        </p:txBody>
      </p:sp>
    </p:spTree>
  </p:cSld>
  <p:clrMapOvr>
    <a:masterClrMapping/>
  </p:clrMapOvr>
  <mc:AlternateContent xmlns:mc="http://schemas.openxmlformats.org/markup-compatibility/2006" xmlns:p14="http://schemas.microsoft.com/office/powerpoint/2010/main">
    <mc:Choice Requires="p14">
      <p:transition spd="slow" p14:dur="2000">
        <p:zoom dir="in"/>
      </p:transition>
    </mc:Choice>
    <mc:Fallback xmlns="">
      <p:transition spd="slow">
        <p:zoom dir="in"/>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679450" y="1362536"/>
            <a:ext cx="10833100" cy="4573560"/>
          </a:xfrm>
          <a:prstGeom prst="rect">
            <a:avLst/>
          </a:prstGeom>
        </p:spPr>
        <p:txBody>
          <a:bodyPr>
            <a:spAutoFit/>
          </a:bodyPr>
          <a:lstStyle/>
          <a:p>
            <a:pPr>
              <a:lnSpc>
                <a:spcPct val="130000"/>
              </a:lnSpc>
              <a:spcAft>
                <a:spcPts val="0"/>
              </a:spcAft>
            </a:pP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知识点一</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孙中山早年的革命活动</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他出生于广东香山，曾在澳门、广州一带行医，通过行医认识到“医术救人，所济有限”，“医国”比“医人”更重要，从此走上了革新政治、反清革命的道路。材料中的“他”是</a:t>
            </a:r>
            <a:r>
              <a:rPr lang="en-US" altLang="zh-CN" sz="3200" b="1">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．洪秀全</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               B</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．孙中山</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C</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．康有为</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               D</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．鲁迅</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pic>
        <p:nvPicPr>
          <p:cNvPr id="2" name="image2.jpeg">
            <a:extLst>
              <a:ext uri="{FF2B5EF4-FFF2-40B4-BE49-F238E27FC236}">
                <a16:creationId xmlns:a16="http://schemas.microsoft.com/office/drawing/2014/main" id="{7E5E5E85-DB5E-0958-6743-EEA5EF1D3D54}"/>
              </a:ext>
            </a:extLst>
          </p:cNvPr>
          <p:cNvPicPr>
            <a:picLocks noChangeAspect="1"/>
          </p:cNvPicPr>
          <p:nvPr/>
        </p:nvPicPr>
        <p:blipFill>
          <a:blip r:embed="rId2">
            <a:extLst>
              <a:ext uri="{BEBA8EAE-BF5A-486C-A8C5-ECC9F3942E4B}">
                <a14:imgProps xmlns:a14="http://schemas.microsoft.com/office/drawing/2010/main">
                  <a14:imgLayer r:embed="rId3">
                    <a14:imgEffect>
                      <a14:saturation sat="200000"/>
                    </a14:imgEffect>
                  </a14:imgLayer>
                </a14:imgProps>
              </a:ext>
            </a:extLst>
          </a:blip>
          <a:stretch>
            <a:fillRect/>
          </a:stretch>
        </p:blipFill>
        <p:spPr>
          <a:xfrm>
            <a:off x="335482" y="678821"/>
            <a:ext cx="2353285" cy="513727"/>
          </a:xfrm>
          <a:prstGeom prst="rect">
            <a:avLst/>
          </a:prstGeom>
        </p:spPr>
      </p:pic>
      <p:sp>
        <p:nvSpPr>
          <p:cNvPr id="4" name="A_ff9db"/>
          <p:cNvSpPr/>
          <p:nvPr/>
        </p:nvSpPr>
        <p:spPr>
          <a:xfrm>
            <a:off x="2436178" y="3994992"/>
            <a:ext cx="1389126" cy="570586"/>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32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B </a:t>
            </a:r>
            <a:endParaRPr lang="zh-CN" altLang="en-US"/>
          </a:p>
        </p:txBody>
      </p:sp>
    </p:spTree>
    <p:extLst>
      <p:ext uri="{BB962C8B-B14F-4D97-AF65-F5344CB8AC3E}">
        <p14:creationId xmlns:p14="http://schemas.microsoft.com/office/powerpoint/2010/main" val="4320817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1943002"/>
            <a:ext cx="10807700" cy="3293209"/>
          </a:xfrm>
          <a:prstGeom prst="rect">
            <a:avLst/>
          </a:prstGeom>
        </p:spPr>
        <p:txBody>
          <a:bodyPr>
            <a:spAutoFit/>
          </a:bodyPr>
          <a:lstStyle/>
          <a:p>
            <a:pPr>
              <a:lnSpc>
                <a:spcPct val="130000"/>
              </a:lnSpc>
              <a:spcAft>
                <a:spcPts val="0"/>
              </a:spcAf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某档案馆陈列着这样一份资料，“</a:t>
            </a:r>
            <a:r>
              <a:rPr lang="en-US" altLang="zh-CN" sz="3200" b="1" dirty="0">
                <a:latin typeface="宋体" panose="02010600030101010101" pitchFamily="2" charset="-122"/>
                <a:ea typeface="宋体" panose="02010600030101010101" pitchFamily="2" charset="-122"/>
                <a:cs typeface="Times New Roman" panose="02020603050405020304" pitchFamily="18" charset="0"/>
              </a:rPr>
              <a:t>……</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1894</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年</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11</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月，加入</a:t>
            </a:r>
            <a:r>
              <a:rPr lang="en-US" altLang="zh-CN" sz="3200" b="1" dirty="0">
                <a:latin typeface="宋体" panose="02010600030101010101" pitchFamily="2" charset="-122"/>
                <a:ea typeface="宋体" panose="02010600030101010101" pitchFamily="2" charset="-122"/>
                <a:cs typeface="Times New Roman" panose="02020603050405020304" pitchFamily="18" charset="0"/>
              </a:rPr>
              <a:t>……</a:t>
            </a:r>
            <a:r>
              <a:rPr lang="en-US" altLang="zh-CN" sz="32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组织</a:t>
            </a:r>
            <a:r>
              <a:rPr lang="en-US" altLang="zh-CN" sz="32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，立下誓言：驱除鞑虏，恢复中国，创立合众政府。”请判断其加入的组织是</a:t>
            </a:r>
            <a:r>
              <a:rPr lang="en-US" altLang="zh-CN" sz="3200" b="1">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．华兴会</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               B</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．兴中会</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C</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．光复会</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               D</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smtClean="0">
                <a:latin typeface="Times New Roman" panose="02020603050405020304" pitchFamily="18" charset="0"/>
                <a:ea typeface="宋体" panose="02010600030101010101" pitchFamily="2" charset="-122"/>
                <a:cs typeface="Times New Roman" panose="02020603050405020304" pitchFamily="18" charset="0"/>
              </a:rPr>
              <a:t>中国同盟会</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
        <p:nvSpPr>
          <p:cNvPr id="3" name="A_5df9c"/>
          <p:cNvSpPr/>
          <p:nvPr/>
        </p:nvSpPr>
        <p:spPr>
          <a:xfrm>
            <a:off x="6528753" y="3307490"/>
            <a:ext cx="1389126" cy="570586"/>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32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B </a:t>
            </a:r>
            <a:endParaRPr lang="zh-CN" altLang="en-US"/>
          </a:p>
        </p:txBody>
      </p:sp>
    </p:spTree>
    <p:extLst>
      <p:ext uri="{BB962C8B-B14F-4D97-AF65-F5344CB8AC3E}">
        <p14:creationId xmlns:p14="http://schemas.microsoft.com/office/powerpoint/2010/main" val="25175780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79450" y="1042449"/>
            <a:ext cx="10833100" cy="5213735"/>
          </a:xfrm>
          <a:prstGeom prst="rect">
            <a:avLst/>
          </a:prstGeom>
        </p:spPr>
        <p:txBody>
          <a:bodyPr>
            <a:spAutoFit/>
          </a:bodyPr>
          <a:lstStyle/>
          <a:p>
            <a:pPr>
              <a:lnSpc>
                <a:spcPct val="130000"/>
              </a:lnSpc>
              <a:spcAft>
                <a:spcPts val="0"/>
              </a:spcAf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孙中山称陆皓东是“为共和革命而牺牲的第一人”，陆皓东所牺牲的那次革命活动标志着以孙中山为首的资产阶级革命派在武装革命的道路上迈出了第一步。这次革命活动是</a:t>
            </a:r>
            <a:r>
              <a:rPr lang="en-US" altLang="zh-CN" sz="3200" b="1">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．兴中会的成立</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B</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．广州起义</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C</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．中国同盟会的成立</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D</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．在《民报》发刊词中提出三民主义</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
        <p:nvSpPr>
          <p:cNvPr id="3" name="A_b0d03"/>
          <p:cNvSpPr/>
          <p:nvPr/>
        </p:nvSpPr>
        <p:spPr>
          <a:xfrm>
            <a:off x="804228" y="3040921"/>
            <a:ext cx="1389126" cy="570586"/>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32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B </a:t>
            </a:r>
            <a:endParaRPr lang="zh-CN" altLang="en-US"/>
          </a:p>
        </p:txBody>
      </p:sp>
    </p:spTree>
    <p:extLst>
      <p:ext uri="{BB962C8B-B14F-4D97-AF65-F5344CB8AC3E}">
        <p14:creationId xmlns:p14="http://schemas.microsoft.com/office/powerpoint/2010/main" val="42402868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79450" y="1682623"/>
            <a:ext cx="10833100" cy="3933384"/>
          </a:xfrm>
          <a:prstGeom prst="rect">
            <a:avLst/>
          </a:prstGeom>
        </p:spPr>
        <p:txBody>
          <a:bodyPr>
            <a:spAutoFit/>
          </a:bodyPr>
          <a:lstStyle/>
          <a:p>
            <a:pPr>
              <a:lnSpc>
                <a:spcPct val="130000"/>
              </a:lnSpc>
              <a:spcAft>
                <a:spcPts val="0"/>
              </a:spcAft>
            </a:pP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知识点二</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中国同盟会与三民主义</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下列历史人物与其革命活动，对应正确的一项是</a:t>
            </a:r>
            <a:r>
              <a:rPr lang="en-US" altLang="zh-CN" sz="3200" b="1">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．章炳麟著《驳康有为论革命书》</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B</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．陈天华创作《革命军》</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C</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．邹容创作《猛回头》</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D</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．康有为创办光复会</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
        <p:nvSpPr>
          <p:cNvPr id="3" name="A_31a22"/>
          <p:cNvSpPr/>
          <p:nvPr/>
        </p:nvSpPr>
        <p:spPr>
          <a:xfrm>
            <a:off x="9983153" y="2413127"/>
            <a:ext cx="1366520" cy="570585"/>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32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A </a:t>
            </a:r>
            <a:endParaRPr lang="zh-CN" altLang="en-US"/>
          </a:p>
        </p:txBody>
      </p:sp>
    </p:spTree>
    <p:extLst>
      <p:ext uri="{BB962C8B-B14F-4D97-AF65-F5344CB8AC3E}">
        <p14:creationId xmlns:p14="http://schemas.microsoft.com/office/powerpoint/2010/main" val="2107902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79450" y="1362536"/>
            <a:ext cx="10833100" cy="4573560"/>
          </a:xfrm>
          <a:prstGeom prst="rect">
            <a:avLst/>
          </a:prstGeom>
        </p:spPr>
        <p:txBody>
          <a:bodyPr>
            <a:spAutoFit/>
          </a:bodyPr>
          <a:lstStyle/>
          <a:p>
            <a:pPr>
              <a:lnSpc>
                <a:spcPct val="130000"/>
              </a:lnSpc>
              <a:spcAft>
                <a:spcPts val="0"/>
              </a:spcAf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5</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我国近代历史上第一个全国规模的、统一的资产阶级革命政党是</a:t>
            </a:r>
            <a:r>
              <a:rPr lang="en-US" altLang="zh-CN" sz="3200" b="1">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．兴中会</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smtClean="0">
                <a:latin typeface="Times New Roman" panose="02020603050405020304" pitchFamily="18" charset="0"/>
                <a:ea typeface="宋体" panose="02010600030101010101" pitchFamily="2" charset="-122"/>
                <a:cs typeface="Times New Roman" panose="02020603050405020304" pitchFamily="18" charset="0"/>
              </a:rPr>
              <a:t>        B</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．华兴会</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C</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．光复会</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smtClean="0">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D</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．中国同盟会</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6</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下列刊物宣传资产阶级民主革命思想的是</a:t>
            </a:r>
            <a:r>
              <a:rPr lang="en-US" altLang="zh-CN" sz="3200" b="1">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．《时务报》</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               B</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．《民报》</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C</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．《国闻报》</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               D</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．《知新报》</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
        <p:nvSpPr>
          <p:cNvPr id="4" name="A_eb09a"/>
          <p:cNvSpPr/>
          <p:nvPr/>
        </p:nvSpPr>
        <p:spPr>
          <a:xfrm>
            <a:off x="8759190" y="3994992"/>
            <a:ext cx="1389125" cy="570586"/>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32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B </a:t>
            </a:r>
            <a:endParaRPr lang="zh-CN" altLang="en-US"/>
          </a:p>
        </p:txBody>
      </p:sp>
      <p:sp>
        <p:nvSpPr>
          <p:cNvPr id="3" name="A_e542b"/>
          <p:cNvSpPr/>
          <p:nvPr/>
        </p:nvSpPr>
        <p:spPr>
          <a:xfrm>
            <a:off x="2436178" y="2093040"/>
            <a:ext cx="1411351" cy="570586"/>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32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D </a:t>
            </a:r>
            <a:endParaRPr lang="zh-CN" altLang="en-US"/>
          </a:p>
        </p:txBody>
      </p:sp>
    </p:spTree>
    <p:extLst>
      <p:ext uri="{BB962C8B-B14F-4D97-AF65-F5344CB8AC3E}">
        <p14:creationId xmlns:p14="http://schemas.microsoft.com/office/powerpoint/2010/main" val="30183735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3"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1304328"/>
            <a:ext cx="10807700" cy="4573560"/>
          </a:xfrm>
          <a:prstGeom prst="rect">
            <a:avLst/>
          </a:prstGeom>
        </p:spPr>
        <p:txBody>
          <a:bodyPr>
            <a:spAutoFit/>
          </a:bodyPr>
          <a:lstStyle/>
          <a:p>
            <a:pPr>
              <a:lnSpc>
                <a:spcPct val="130000"/>
              </a:lnSpc>
              <a:spcAft>
                <a:spcPts val="0"/>
              </a:spcAf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7</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河北中考</a:t>
            </a:r>
            <a:r>
              <a:rPr lang="en-US" altLang="zh-CN" sz="32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它是中国近代第一个比较完整的资产阶级民主革命纲领，反映了中国资产阶级要求民族独立、政治民主和发展资本主义的愿望，它使革命派有了明确的目标和强有力的思想武器，成为民主革命的鲜明旗帜。“它”指的是</a:t>
            </a:r>
            <a:r>
              <a:rPr lang="en-US" altLang="zh-CN" sz="3200" b="1">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．《天朝田亩制度》</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               B</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．“扶清灭洋”</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C</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．三民主义</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smtClean="0">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D</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．民主与</a:t>
            </a:r>
            <a:r>
              <a:rPr lang="zh-CN" altLang="zh-CN" sz="3200" b="1" dirty="0" smtClean="0">
                <a:latin typeface="Times New Roman" panose="02020603050405020304" pitchFamily="18" charset="0"/>
                <a:ea typeface="宋体" panose="02010600030101010101" pitchFamily="2" charset="-122"/>
                <a:cs typeface="Times New Roman" panose="02020603050405020304" pitchFamily="18" charset="0"/>
              </a:rPr>
              <a:t>科学</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
        <p:nvSpPr>
          <p:cNvPr id="3" name="A_00576"/>
          <p:cNvSpPr/>
          <p:nvPr/>
        </p:nvSpPr>
        <p:spPr>
          <a:xfrm>
            <a:off x="816928" y="3936784"/>
            <a:ext cx="1411351" cy="570586"/>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32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C </a:t>
            </a:r>
            <a:endParaRPr lang="zh-CN" altLang="en-US"/>
          </a:p>
        </p:txBody>
      </p:sp>
    </p:spTree>
    <p:extLst>
      <p:ext uri="{BB962C8B-B14F-4D97-AF65-F5344CB8AC3E}">
        <p14:creationId xmlns:p14="http://schemas.microsoft.com/office/powerpoint/2010/main" val="5914052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79450" y="2002711"/>
            <a:ext cx="10833100" cy="3293209"/>
          </a:xfrm>
          <a:prstGeom prst="rect">
            <a:avLst/>
          </a:prstGeom>
        </p:spPr>
        <p:txBody>
          <a:bodyPr>
            <a:spAutoFit/>
          </a:bodyPr>
          <a:lstStyle/>
          <a:p>
            <a:pPr>
              <a:lnSpc>
                <a:spcPct val="130000"/>
              </a:lnSpc>
              <a:spcAft>
                <a:spcPts val="0"/>
              </a:spcAf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8</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济南中考</a:t>
            </a:r>
            <a:r>
              <a:rPr lang="en-US" altLang="zh-CN" sz="32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孙中山在《民报》发刊词中说：“</a:t>
            </a:r>
            <a:r>
              <a:rPr lang="en-US" altLang="zh-CN" sz="3200" b="1" dirty="0">
                <a:latin typeface="宋体" panose="02010600030101010101" pitchFamily="2" charset="-122"/>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余维欧美之进化，凡以三大主义：曰民族，曰民权，曰民生。”其中“民生主义”就是</a:t>
            </a:r>
            <a:r>
              <a:rPr lang="en-US" altLang="zh-CN" sz="3200" b="1">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．“驱除鞑虏”</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               B</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．“恢复中华”</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C</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．“创立民国”</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               D</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．“平均地权”</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
        <p:nvSpPr>
          <p:cNvPr id="3" name="A_8b508"/>
          <p:cNvSpPr/>
          <p:nvPr/>
        </p:nvSpPr>
        <p:spPr>
          <a:xfrm>
            <a:off x="4884103" y="3367199"/>
            <a:ext cx="1411351" cy="570586"/>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32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D </a:t>
            </a:r>
            <a:endParaRPr lang="zh-CN" altLang="en-US"/>
          </a:p>
        </p:txBody>
      </p:sp>
    </p:spTree>
    <p:extLst>
      <p:ext uri="{BB962C8B-B14F-4D97-AF65-F5344CB8AC3E}">
        <p14:creationId xmlns:p14="http://schemas.microsoft.com/office/powerpoint/2010/main" val="7347943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theme/theme1.xml><?xml version="1.0" encoding="utf-8"?>
<a:theme xmlns:a="http://schemas.openxmlformats.org/drawingml/2006/main" name="全频道课时作业">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演示文稿10" id="{84452598-D998-4A14-8AEC-9BA9A1BD154E}" vid="{EC6DD2E9-863C-4317-A0E9-D5CC73D624BD}"/>
    </a:ext>
  </a:extLst>
</a:theme>
</file>

<file path=docProps/app.xml><?xml version="1.0" encoding="utf-8"?>
<Properties xmlns="http://schemas.openxmlformats.org/officeDocument/2006/extended-properties" xmlns:vt="http://schemas.openxmlformats.org/officeDocument/2006/docPropsVTypes">
  <Template>33333</Template>
  <TotalTime>12</TotalTime>
  <Words>1288</Words>
  <Application>Microsoft Office PowerPoint</Application>
  <PresentationFormat>宽屏</PresentationFormat>
  <Paragraphs>94</Paragraphs>
  <Slides>20</Slides>
  <Notes>0</Notes>
  <HiddenSlides>0</HiddenSlides>
  <MMClips>0</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20</vt:i4>
      </vt:variant>
    </vt:vector>
  </HeadingPairs>
  <TitlesOfParts>
    <vt:vector size="31" baseType="lpstr">
      <vt:lpstr>等线</vt:lpstr>
      <vt:lpstr>等线 Light</vt:lpstr>
      <vt:lpstr>仿宋</vt:lpstr>
      <vt:lpstr>黑体</vt:lpstr>
      <vt:lpstr>楷体</vt:lpstr>
      <vt:lpstr>宋体</vt:lpstr>
      <vt:lpstr>微软雅黑</vt:lpstr>
      <vt:lpstr>Arial</vt:lpstr>
      <vt:lpstr>Calibri</vt:lpstr>
      <vt:lpstr>Times New Roman</vt:lpstr>
      <vt:lpstr>全频道课时作业</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c:creator>
  <cp:lastModifiedBy>Administrator</cp:lastModifiedBy>
  <cp:revision>4</cp:revision>
  <dcterms:created xsi:type="dcterms:W3CDTF">2025-08-30T03:07:04Z</dcterms:created>
  <dcterms:modified xsi:type="dcterms:W3CDTF">2025-08-30T13:22:52Z</dcterms:modified>
</cp:coreProperties>
</file>