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5" r:id="rId10"/>
    <p:sldId id="886" r:id="rId11"/>
    <p:sldId id="887" r:id="rId12"/>
    <p:sldId id="888" r:id="rId13"/>
    <p:sldId id="889" r:id="rId14"/>
    <p:sldId id="890" r:id="rId15"/>
    <p:sldId id="259" r:id="rId16"/>
    <p:sldId id="879" r:id="rId17"/>
    <p:sldId id="880" r:id="rId18"/>
    <p:sldId id="881" r:id="rId19"/>
    <p:sldId id="882" r:id="rId20"/>
    <p:sldId id="883" r:id="rId21"/>
    <p:sldId id="884" r:id="rId22"/>
    <p:sldId id="891" r:id="rId23"/>
    <p:sldId id="892" r:id="rId24"/>
    <p:sldId id="893" r:id="rId25"/>
    <p:sldId id="894" r:id="rId26"/>
    <p:sldId id="895" r:id="rId27"/>
    <p:sldId id="896" r:id="rId28"/>
    <p:sldId id="897" r:id="rId29"/>
    <p:sldId id="898" r:id="rId30"/>
    <p:sldId id="87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6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30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义和团运动和八国联军侵华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世纪之初的这场侵华战争：“联军烧杀抢掠，天津被烧毁三分之一，北京一片残墙断壁。”“所有中国此次所受毁损及抢劫之损失，其详数将永远不能查出，但为数必极重大无疑。”这场侵华战争是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．鸦片战争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．第二次鸦片战争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．甲午中日战争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．八国联军侵华战争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0849"/>
          <p:cNvSpPr/>
          <p:nvPr/>
        </p:nvSpPr>
        <p:spPr>
          <a:xfrm>
            <a:off x="5292090" y="36810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56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《辛丑条约》的签订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中国近代史上签订了一系列不平等条约。其中，赔款数目最庞大、主权丧失最严重的不平等条约是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．《南京条约》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．《辛丑条约》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．《马关条约》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．《天津条约》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955c"/>
          <p:cNvSpPr/>
          <p:nvPr/>
        </p:nvSpPr>
        <p:spPr>
          <a:xfrm>
            <a:off x="8555990" y="3367199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8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《复兴之路》解说词中提道：“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世纪的大幕拉开了，紫禁城依然巍峨庄严，但太和殿前却留下了中国在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世纪的第一年所遭受的国耻。”关于这一“国耻”表述正确的是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．开始丧失完整独立主权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．俄国侵占北方大片领土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．北洋舰队至此全军覆没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．被迫签订了《辛丑条约》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5b99"/>
          <p:cNvSpPr/>
          <p:nvPr/>
        </p:nvSpPr>
        <p:spPr>
          <a:xfrm>
            <a:off x="804228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00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鲁迅说：“至于中国所谓的手段，在我看来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倒是想‘以夷制华’。然而，夷又哪有这么愚笨呢？却先来一套‘以华制华’给你看。”下列条款能最体现“以华制华”的是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．改总理衙门为外务部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．允许外国公使进驻北京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．划定东交民巷为使馆界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．严禁人民参加反帝活动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1d13"/>
          <p:cNvSpPr/>
          <p:nvPr/>
        </p:nvSpPr>
        <p:spPr>
          <a:xfrm>
            <a:off x="1212215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5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《辛丑条约》规定，拆毁大沽炮台，允许外国军队驻扎在从北京到山海关的铁路沿线要地。这一规定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．引发列强瓜分中国的狂潮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．使中国开始被迫卷入资本主义世界市场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．表明列强侵华进入资本输出阶段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．严重破坏了中国主权和国防安全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593d"/>
          <p:cNvSpPr/>
          <p:nvPr/>
        </p:nvSpPr>
        <p:spPr>
          <a:xfrm>
            <a:off x="8963978" y="241312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76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年夏，清政府对义和团的政策由“剿灭”改为“招抚”，其原因是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．义和团提出“扶清灭洋”口号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．消除与义和团的矛盾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．义和团运动发展迅猛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．八国联军侵华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84998"/>
          <p:cNvSpPr/>
          <p:nvPr/>
        </p:nvSpPr>
        <p:spPr>
          <a:xfrm>
            <a:off x="3660140" y="241312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慈禧太后的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奴颜谀态是过去所未曾有过的。在她身上，民族失败同时又意味着民族抵抗意识的全部丧失。”材料中提到的显著变化发生在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．鸦片战争爆发后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．第二次鸦片战争后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．甲午中日战争失败后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．八国联军侵华战争后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7a4f"/>
          <p:cNvSpPr/>
          <p:nvPr/>
        </p:nvSpPr>
        <p:spPr>
          <a:xfrm>
            <a:off x="5700078" y="27270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烟台中考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条约规定，“大沽炮台及有碍京师至海通道之各炮台一律削平”，而且为保证该通道“无断绝之虞”，确定北京、天津、山海关沿线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处由各国“留兵驻守”。这些规定与使馆区驻军特权结合在一起，将中国的心脏部位直接置于列强集体军事控制之下。该条约是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．《南京条约》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．《天津条约》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．《北京条约》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．《辛丑条约》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1a8c"/>
          <p:cNvSpPr/>
          <p:nvPr/>
        </p:nvSpPr>
        <p:spPr>
          <a:xfrm>
            <a:off x="8148003" y="399499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朱翊新在《朱氏本国史》中写道：“这一次的压迫可算厉害极了，不独国家的财政权握在外人掌中，并且在京都内立了一个联合的敌国军机处，国门早就不守了。”《辛丑条约》内容中最符合作者描述的是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．赔款白银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亿两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．保证严禁人民参加各种形式的反帝活动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．划定北京东交民巷为使馆界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．改总理衡门为外务部，班列六部之前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c2a7"/>
          <p:cNvSpPr/>
          <p:nvPr/>
        </p:nvSpPr>
        <p:spPr>
          <a:xfrm>
            <a:off x="6516053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义和团揭帖“拆铁道，拔线杆，紧急毁坏火轮船。大法国，心胆寒，英美德俄尽消然。洋鬼子，尽除完，大清一统靖江山。”对此理解正确的是义和团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．斗争矛头指向封建主义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．具有强烈爱国主义精神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．存在明显反清复明行为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．反映先进生产力的要求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a167"/>
          <p:cNvSpPr/>
          <p:nvPr/>
        </p:nvSpPr>
        <p:spPr>
          <a:xfrm>
            <a:off x="7332028" y="2727024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15780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0" y="3241011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义和团运动和八国联军侵华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97757" y="428646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523957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136160" y="1804999"/>
            <a:ext cx="11919679" cy="150810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第二单元　早期现代化的初步探索和民族危机加剧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如图是某学生绘制的反映《辛丑条约》签订后清政府与列强关系的漫画。漫画旨在说明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．西方列强军事实力异常强大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．清政府成为了“洋人的朝廷”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．中西礼仪文化存在巨大差异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．清政府开启了学习西方历程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7914005" y="2870263"/>
            <a:ext cx="2166578" cy="2332673"/>
          </a:xfrm>
          <a:prstGeom prst="rect">
            <a:avLst/>
          </a:prstGeom>
        </p:spPr>
      </p:pic>
      <p:sp>
        <p:nvSpPr>
          <p:cNvPr id="4" name="A_139c6"/>
          <p:cNvSpPr/>
          <p:nvPr/>
        </p:nvSpPr>
        <p:spPr>
          <a:xfrm>
            <a:off x="6516053" y="2413127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日夜间，俄国记者扬契维茨基目睹了发生在天津火车站的场景：月亮照耀着这些丧失理智的莽汉，照耀着他们的大刀和旗帜。一排子弹射过去，大旗倒下了，又举了起来，接着又倒了下去。这一场景描绘的是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．三元里人民抗击英军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．清军抗击英法联军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．义和团抗击八国联军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．太平军抗击洋枪队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e28b"/>
          <p:cNvSpPr/>
          <p:nvPr/>
        </p:nvSpPr>
        <p:spPr>
          <a:xfrm>
            <a:off x="8963978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03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同学们在研究义和团运动时，找到了《清宫档案中的义和团》这本书，发现清政府对此的措施和态度多有变化。阅读材料，完成下列要求。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光绪二十六年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四月，直隶总督裕禄上奏称：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近来直隶、山东两省民情激愤，多有结社练武之人，名为‘义和拳’，实则聚众作乱。现已严饬地方官严加查禁，务期根除。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48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光绪二十六年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六月，慈禧太后懿旨：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义和拳虽系草莽之辈，然其心可嘉。今外夷屡屡侵犯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或可为我所用。着令地方官勿再严行查禁，可适当引导。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光绪二十六年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八月，慈禧太后懿旨：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义和拳之事，本为民间私结，非朝廷之意。今外夷兵临城下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各地方官务必严加约束，不得再有滋扰。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31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00245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根据材料一，清政府对义和团采取的措施是什么？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根据材料二，清政府对义和团持怎样的态度？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根据三则材料，结合所学，你认为清政府对义和团采取的措施和态度多有变化的原因是什么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7354"/>
          <p:cNvSpPr/>
          <p:nvPr/>
        </p:nvSpPr>
        <p:spPr>
          <a:xfrm>
            <a:off x="669290" y="2998717"/>
            <a:ext cx="345611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赞扬和支持。</a:t>
            </a:r>
            <a:endParaRPr lang="zh-CN" altLang="en-US"/>
          </a:p>
        </p:txBody>
      </p:sp>
      <p:sp>
        <p:nvSpPr>
          <p:cNvPr id="3" name="A_8e100"/>
          <p:cNvSpPr/>
          <p:nvPr/>
        </p:nvSpPr>
        <p:spPr>
          <a:xfrm>
            <a:off x="669290" y="1730749"/>
            <a:ext cx="304812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彻底剿灭。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4933629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根据内外时局的变化，清政府调整对义和团的态度与举措，由围剿转为安抚，再转变为严加约束。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86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52018" y="667687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国庆假期里，八年级的小李同学阅读了《照鉴晚清：历史影像背后的历史》一书。阅读材料，完成下列探究活动。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年，一位名叫詹姆斯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利卡尔顿的美国摄影师来到中国。回国后，他所拍摄的这批照片在西方各国广泛发行。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2065400" y="3419196"/>
            <a:ext cx="2977381" cy="1958658"/>
          </a:xfrm>
          <a:prstGeom prst="rect">
            <a:avLst/>
          </a:prstGeom>
        </p:spPr>
      </p:pic>
      <p:pic>
        <p:nvPicPr>
          <p:cNvPr id="4" name="image2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8078724" y="3419196"/>
            <a:ext cx="1801081" cy="195865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34314" y="5905563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摘编自杨红林《照鉴晚清：历史影像背后的历史》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34314" y="5377854"/>
            <a:ext cx="10833100" cy="5277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遭到战火毁坏的北京正阳门城楼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八国联军在紫禁城列队示威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90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2874" y="917228"/>
            <a:ext cx="10833100" cy="1015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节选自小李同学的读书摘记。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34778414"/>
              </p:ext>
            </p:extLst>
          </p:nvPr>
        </p:nvGraphicFramePr>
        <p:xfrm>
          <a:off x="642874" y="1717294"/>
          <a:ext cx="10833100" cy="1979930"/>
        </p:xfrm>
        <a:graphic>
          <a:graphicData uri="http://schemas.openxmlformats.org/drawingml/2006/table">
            <a:tbl>
              <a:tblPr firstRow="1" firstCol="1" bandRow="1"/>
              <a:tblGrid>
                <a:gridCol w="10833100">
                  <a:extLst>
                    <a:ext uri="{9D8B030D-6E8A-4147-A177-3AD203B41FA5}">
                      <a16:colId xmlns:a16="http://schemas.microsoft.com/office/drawing/2014/main" val="190489313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读书摘记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节选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如今，历史的烟尘已渐渐散去，但难以愈合的伤口却永远留在中华民族的记忆中。无论如何，我们谁也不应该将它忘记。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962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0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78511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根据材料一并结合所学，指出两张照片拍摄于列强侵略中国的哪次战争中？随后列强与清政府签订了哪一不平等条约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738337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战争：八国联军侵华战争。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条约：《辛丑条约》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051389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根据材料二，对小李同学所摘记的内容提炼观点，并结合晚清历史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1901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加以论述。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要求：观点准确、史论结合、条理清晰、结构完整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49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16026" y="1041524"/>
            <a:ext cx="10833100" cy="51550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观点：晚清时期列强侵略给中华民族带来了沉重且难以磨灭的伤痛，其历史教训应被铭记。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论述：自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1840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鸦片战争开始，晚清的国门被列强的坚船利炮强行打开。英国通过《南京条约》割占香港岛，索取巨额赔款，中国的领土完整和经济主权遭受严重破坏。第二次鸦片战争期间，英法联军火烧圆明园，这座汇聚无数珍宝与文化瑰宝的皇家园林毁于一旦，大量珍贵文物被掠夺，是中国文化史上的巨大浩劫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6465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2874" y="849832"/>
            <a:ext cx="10833100" cy="56425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甲午中日战争后，《马关条约》的签订使中国面临着前所未有的民族危机，不仅割辽东半岛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后因三国干涉未能得逞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、台湾全岛及所有附属各岛屿、澎湖列岛给日本，还赔偿日本军费白银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亿两，进一步把中国推向半殖民地半封建社会的深渊。八国联军侵华战争后签订的《辛丑条约》，更是让中国完全沦为半殖民地半封建社会，清政府成为帝国主义列强统治中国的工具。这些侵略战争和不平等条约给中华民族带来了无尽的伤痛，从领土丧失、经济衰败到文化破坏，其影响深远而持久。我们必须铭记这段历史，时刻警醒，避免重蹈覆辙，努力维护国家的独立、主权和尊严，奋发图强实现中华民族的伟大复兴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4796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义和团运动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甲午中日战争后，帝国主义在政治上掀起了瓜分中国的狂潮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使中国人民深受其害，义和团运动兴起。材料表明义和团兴起的主要原因是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．外国教会的压迫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．民族危机加剧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．《马关条约》的签订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．战争的失败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c9f2c"/>
          <p:cNvSpPr/>
          <p:nvPr/>
        </p:nvSpPr>
        <p:spPr>
          <a:xfrm>
            <a:off x="5292090" y="368109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义和团运动是一场波澜壮阔的反帝爱国运动，在它兴起的过程中提出的口号是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．“扶清灭洋”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．“自强”“求富”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．“师夷长技以制夷”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变法维新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7241"/>
          <p:cNvSpPr/>
          <p:nvPr/>
        </p:nvSpPr>
        <p:spPr>
          <a:xfrm>
            <a:off x="4896803" y="299284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“它展现了中国人民不畏强暴的牺牲精神，使外国列强认识到，任何国家皆无此脑力与兵力可以统治此天下生灵四分之一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故瓜分一事，实为下策。”这里的“它”是指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．反割台斗争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．谭嗣同从容就义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．邓世昌壮烈殉国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fb0d"/>
          <p:cNvSpPr/>
          <p:nvPr/>
        </p:nvSpPr>
        <p:spPr>
          <a:xfrm>
            <a:off x="804228" y="36810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蒋廷黻在《中国近代史》中说：“严格说来，义和团运动可以说是我国近代史上第三个救国救民的方案，不过这个方案是反对西洋化、近代化的，与第一、第二两个方案是背道而驰的。”蒋廷黻认为义和团运动的历史局限性在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．义和团对清政府本质认识不清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．义和团具有盲目排外的落后性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．义和团具有严重的迷信色彩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．义和团不了解列强侵华的特点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3ff2"/>
          <p:cNvSpPr/>
          <p:nvPr/>
        </p:nvSpPr>
        <p:spPr>
          <a:xfrm>
            <a:off x="804228" y="3354817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抗击八国联军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济宁中考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下图描绘了慈禧太后仓皇逃出北京城的场景。当时慈禧出逃是由于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．英法联军攻占了北京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．甲午战争中清朝战败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．义和团发动反清起义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．八国联军进逼北京城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6089459" y="3097974"/>
            <a:ext cx="3396900" cy="2123250"/>
          </a:xfrm>
          <a:prstGeom prst="rect">
            <a:avLst/>
          </a:prstGeom>
        </p:spPr>
      </p:pic>
      <p:sp>
        <p:nvSpPr>
          <p:cNvPr id="4" name="A_0bb63"/>
          <p:cNvSpPr/>
          <p:nvPr/>
        </p:nvSpPr>
        <p:spPr>
          <a:xfrm>
            <a:off x="4476115" y="27270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下列属于义和团抗击八国联军侵华的史实有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廊坊阻击战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围攻西什库教堂和东交民巷的外国使馆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天津保卫战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天京保卫战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zh-CN" altLang="zh-CN" sz="3200" b="1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a98e"/>
          <p:cNvSpPr/>
          <p:nvPr/>
        </p:nvSpPr>
        <p:spPr>
          <a:xfrm>
            <a:off x="9179878" y="203952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“自古以来，我们就有埋头苦干的人，有拼命硬干的人，有为人民请命的人，有舍身求法的人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这就是中国人的脊梁。”八国联军侵华期间，在天津保卫战中，壮烈殉国的清军直隶提督是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．陈化成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．丁汝昌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．聂士成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．邓世昌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c000"/>
          <p:cNvSpPr/>
          <p:nvPr/>
        </p:nvSpPr>
        <p:spPr>
          <a:xfrm>
            <a:off x="3252153" y="36810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2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5" id="{18AD0006-133B-4492-8DC6-1DC57D25B7F3}" vid="{175B7664-0D45-4392-ABAA-7A73845F83E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2222222222</Template>
  <TotalTime>23</TotalTime>
  <Words>2177</Words>
  <Application>Microsoft Office PowerPoint</Application>
  <PresentationFormat>宽屏</PresentationFormat>
  <Paragraphs>137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3</cp:revision>
  <dcterms:created xsi:type="dcterms:W3CDTF">2025-08-30T02:48:47Z</dcterms:created>
  <dcterms:modified xsi:type="dcterms:W3CDTF">2025-08-30T13:21:31Z</dcterms:modified>
</cp:coreProperties>
</file>