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890" r:id="rId15"/>
    <p:sldId id="259" r:id="rId16"/>
    <p:sldId id="879" r:id="rId17"/>
    <p:sldId id="880" r:id="rId18"/>
    <p:sldId id="881" r:id="rId19"/>
    <p:sldId id="882" r:id="rId20"/>
    <p:sldId id="883" r:id="rId21"/>
    <p:sldId id="884" r:id="rId22"/>
    <p:sldId id="891" r:id="rId23"/>
    <p:sldId id="892" r:id="rId24"/>
    <p:sldId id="893" r:id="rId25"/>
    <p:sldId id="894" r:id="rId26"/>
    <p:sldId id="895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从九一八事变到西安事变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33730" y="368567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．中日民族矛盾上升为主要矛盾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．华北五省已脱离中国版图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．东北已从中国分裂出去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．中国人民的局部抗战取得胜利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3730" y="850262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下面的表格列举了两例中国共产党在华北危机后所作的应对，由此可知当时中国社会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5" name="A_6d6ec"/>
          <p:cNvSpPr/>
          <p:nvPr/>
        </p:nvSpPr>
        <p:spPr>
          <a:xfrm>
            <a:off x="6062345" y="1580766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08904921"/>
              </p:ext>
            </p:extLst>
          </p:nvPr>
        </p:nvGraphicFramePr>
        <p:xfrm>
          <a:off x="633730" y="2164211"/>
          <a:ext cx="10833100" cy="1521460"/>
        </p:xfrm>
        <a:graphic>
          <a:graphicData uri="http://schemas.openxmlformats.org/drawingml/2006/table">
            <a:tbl>
              <a:tblPr firstRow="1" firstCol="1" bandRow="1"/>
              <a:tblGrid>
                <a:gridCol w="2438654">
                  <a:extLst>
                    <a:ext uri="{9D8B030D-6E8A-4147-A177-3AD203B41FA5}">
                      <a16:colId xmlns:a16="http://schemas.microsoft.com/office/drawing/2014/main" val="3825075902"/>
                    </a:ext>
                  </a:extLst>
                </a:gridCol>
                <a:gridCol w="8394446">
                  <a:extLst>
                    <a:ext uri="{9D8B030D-6E8A-4147-A177-3AD203B41FA5}">
                      <a16:colId xmlns:a16="http://schemas.microsoft.com/office/drawing/2014/main" val="154751001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发表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八一宣言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，号召停止内战，一致抗日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854522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年底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瓦窑堡会议上，毛泽东作了《论反对日本帝国主义的策略》的报告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86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46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西安事变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日《西北文化日报》报道：“争取中华民族生存，张杨昨发动对蒋兵谏，通电全国发表救国主张八项，改组南京政府容纳各党各派。”从中可知“兵谏”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．试图挽救国家危难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．发生于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．获得社会一致赞同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．意在推翻蒋氏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0d17"/>
          <p:cNvSpPr/>
          <p:nvPr/>
        </p:nvSpPr>
        <p:spPr>
          <a:xfrm>
            <a:off x="9792653" y="298346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9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中国共产党提出和平解决西安事变方针的出发点是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．改善国共两党关系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．粉碎国民党亲日派的企图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．为全民族利益，实现共同抗日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．基于国民党亲英派对蒋介石积极营救的考虑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58f9"/>
          <p:cNvSpPr/>
          <p:nvPr/>
        </p:nvSpPr>
        <p:spPr>
          <a:xfrm>
            <a:off x="804228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7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捉蒋——惊天义举；放蒋——大局为重；送蒋——重情重义。与之相关的史事是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．九一八事变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．西安事变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．七七事变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皖南事变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805f"/>
          <p:cNvSpPr/>
          <p:nvPr/>
        </p:nvSpPr>
        <p:spPr>
          <a:xfrm>
            <a:off x="7749540" y="2992843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年代的西安因张学良、杨虎城发动对蒋兵谏，成为中外舆论的焦点。该事件的和平解决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．抵御了帝国主义的入侵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．推翻了北洋军阀的统治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．掀起了抗日救亡运动的高潮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．成为时局转换的枢纽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c5c0"/>
          <p:cNvSpPr/>
          <p:nvPr/>
        </p:nvSpPr>
        <p:spPr>
          <a:xfrm>
            <a:off x="8148003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9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长春中考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“日军侵占东北后，又将侵略的魔爪伸向华北，中华民族面临亡国灭种的危险。”材料表述的是一二·九运动的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．背景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．过程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．结果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ba9f3"/>
          <p:cNvSpPr/>
          <p:nvPr/>
        </p:nvSpPr>
        <p:spPr>
          <a:xfrm>
            <a:off x="2991803" y="330749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年代初，一群沈阳作家流亡到内地，他们创作的描写家乡遭到异族蹂躏的作品迅速流行。这批作品反映的时代背景是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．东北沦陷，局部抗战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．国共合作，携手北伐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．列强掀起瓜分狂潮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．同仇敌忾，抗战到底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20e3"/>
          <p:cNvSpPr/>
          <p:nvPr/>
        </p:nvSpPr>
        <p:spPr>
          <a:xfrm>
            <a:off x="2844165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史料价值的判定，是实证研究的方法之一。研究“西安事变”时，可信度最高的证据是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．电影《西安事变》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．事变后张学良致中共中央电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．张学良的回忆录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．当时报刊、杂志的宣传报道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cf50"/>
          <p:cNvSpPr/>
          <p:nvPr/>
        </p:nvSpPr>
        <p:spPr>
          <a:xfrm>
            <a:off x="6516053" y="241312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为什么发动这样的运动？为争地盘吗？不是。为泄忿吗？也不是。我们反对政府的屈辱外交，国家都要亡了，还在这里出死力自相残杀。所以才提出抗日救国运动八项主张。我们主张的核心是集合全国各党各派的力量，以民众的总动员，去抗日救国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《张、杨告东北军、十七路军将士书》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7154" y="63485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［史料实证］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上述材料中的“运动”指的是什么历史事件？材料中的“自相残杀”指的是什么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47907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西安事变。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自相残杀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指国民党军队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围剿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红军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32059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引用材料中的文字，说明张学良、杨虎城发动这一运动的理由。根据材料说明张学良、杨虎城发动这一运动的目的是什么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527381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理由：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政府的屈辱外交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自相残杀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抗日救国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目的：停止内战，一致抗日。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8" y="3002558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从九一八事变到西安事变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58" y="2069144"/>
            <a:ext cx="11919679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中华民族的抗日战争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中国共产党主张怎样解决这一事件？这一事件的解决有何历史意义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9567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和平解决。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意义：西安事变的和平解决，揭开了国共两党由内战到联合抗日的序幕，成为时局转换的枢纽。从此，十年内战基本结束。在抗日的前提下，国共两党实行第二次合作已成为不可抗拒的大势。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音乐］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阅读材料，完成下列探究活动。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高粱叶子青又青，九月十八来了日本兵，先占火药库，后占北大营。杀人放火真是凶，杀人放火真是凶！中国的军队有好几十万，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恭恭敬敬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让出了沈阳城！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摘编自民间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刀向鬼子们的头上砍去，二十九军的弟兄们，抗战的一天来到了，抗战的一天来到了！前面有东北的义勇军，后面有全国的老百姓，咱们二十九军不是孤军！看准那敌人，把他消灭！把他消灭！冲啊！大刀向鬼子们的头上砍去！杀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《大刀进行曲》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75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来！不愿做奴隶的人们！把我们的血肉，筑成我们新的长城！中华民族到了最危险的时候，每个人被迫着发出最后的吼声。起来！起来！起来！我们万众一心，冒着敌人的炮火，前进！冒着敌人的炮火，前进！前进！前进！进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《义勇军进行曲》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09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4048271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材料二歌曲中“咱们二十九军不是孤军”与哪一重大事件的和平解决有直接关系？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75588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时间：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1931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政策：不抵抗的妥协政策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51d3"/>
          <p:cNvSpPr/>
          <p:nvPr/>
        </p:nvSpPr>
        <p:spPr>
          <a:xfrm>
            <a:off x="669290" y="5412759"/>
            <a:ext cx="499599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重大事件：西安事变。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材料一描述的事件是哪一年的事件？蒋介石对日军进攻采取的是什么政策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43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713502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根据下面两幅图片反映的相关事件，结合时代背景，写一篇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字的小短文。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要求：题目自拟，史实正确，语句通顺，表述完整，体现图片所反映史实之间的联系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54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296415" y="2741358"/>
            <a:ext cx="2985653" cy="2132394"/>
          </a:xfrm>
          <a:prstGeom prst="rect">
            <a:avLst/>
          </a:prstGeom>
        </p:spPr>
      </p:pic>
      <p:pic>
        <p:nvPicPr>
          <p:cNvPr id="4" name="image5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202899" y="2741358"/>
            <a:ext cx="2132394" cy="213239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61162" y="4773486"/>
            <a:ext cx="462407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九一八事变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纪念碑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20485" y="4873752"/>
            <a:ext cx="469722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张学良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和杨虎城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1893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1949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8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1912"/>
            <a:ext cx="10833100" cy="57951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示例：题目：从九一八事变到西安事变。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九一八事变后，东北三省沦陷，日本把侵略魔爪伸向华北，中华民族到了生死存亡的关头，中日民族矛盾上升为主要矛盾。在此之际，中国共产党提出要建立抗日民族统一战线的主张。为了逼蒋抗日，张学良、杨虎城发动了西安事变。之后，中国共产党从全民族利益出发，主张和平解决西安事变，揭开了国共两党由内战到联合抗日的序幕。这体现了在国家危难时刻，张学良、杨虎城二人和中国共产党不计个人荣辱得失，以国家利益为重的爱国主义和大局意识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198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192548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九一八事变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音乐］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歌曲《长城谣》唱道：“万里长城万里长，长城外面是故乡。高粱肥，大豆香，遍地黄金少灾殃。自从大难平地起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骨肉离散父母丧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四万万同胞心一样，新的长城万里长。”据此判断，“大难平地起”指的是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．九一八事变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．华北事变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．七七事变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．南京大屠杀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8ea6d"/>
          <p:cNvSpPr/>
          <p:nvPr/>
        </p:nvSpPr>
        <p:spPr>
          <a:xfrm>
            <a:off x="2028190" y="4458988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音乐］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陶行知在其创作的《广明小学校歌》中写道：“广明！广明！天阴过了又天晴。帝国主义倒不倒？联合起来自分明。收回广大的东北，万众齐心。”该校歌诞生的特殊时代背景是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．八国联军侵华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．北洋军阀统治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．国民革命失败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．日军侵占东北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年，日本建立伪满洲国的地点是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7c6f"/>
          <p:cNvSpPr/>
          <p:nvPr/>
        </p:nvSpPr>
        <p:spPr>
          <a:xfrm>
            <a:off x="7633653" y="494287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3" name="A_6016c"/>
          <p:cNvSpPr/>
          <p:nvPr/>
        </p:nvSpPr>
        <p:spPr>
          <a:xfrm>
            <a:off x="447611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42874" y="477621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．中国人民抗日战争的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起点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．抗日民族统一战线形成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．全民族抗战正式拉开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序幕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．抗战以来的第一次大捷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2874" y="843059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局部抗战开始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下面是某学生的学习笔记。下列选项与该“学习内容”直接有关的是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51930756"/>
              </p:ext>
            </p:extLst>
          </p:nvPr>
        </p:nvGraphicFramePr>
        <p:xfrm>
          <a:off x="642874" y="2796286"/>
          <a:ext cx="10833100" cy="1979930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1883818637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日军：炸毁柳条湖地区一段路轨，炮轰中国东北军驻地，占领沈阳。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共产党：组织游击队，开展抗日游击战争。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蒋介石：不抵抗政策。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542413"/>
                  </a:ext>
                </a:extLst>
              </a:tr>
            </a:tbl>
          </a:graphicData>
        </a:graphic>
      </p:graphicFrame>
      <p:sp>
        <p:nvSpPr>
          <p:cNvPr id="2" name="A_53417"/>
          <p:cNvSpPr/>
          <p:nvPr/>
        </p:nvSpPr>
        <p:spPr>
          <a:xfrm>
            <a:off x="3215577" y="220754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年初，东北各抗日部队开始改编为由中国共产党领导的军队，与日军战斗在白山黑水之间。改编后的军队是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．工农红军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．东北抗日联军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．国民革命军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局部抗战时期，在东北组织抗日游击队，带领当地军民开展抗日游击战争的英雄人物是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．张自忠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．杨靖宇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．左权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．彭德怀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55a0"/>
          <p:cNvSpPr/>
          <p:nvPr/>
        </p:nvSpPr>
        <p:spPr>
          <a:xfrm>
            <a:off x="6516053" y="462278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A_5a79b"/>
          <p:cNvSpPr/>
          <p:nvPr/>
        </p:nvSpPr>
        <p:spPr>
          <a:xfrm>
            <a:off x="804228" y="2086849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九运动与抗日救亡运动的高涨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“华北之大，已经安放不得一张平静的书桌了！”这句话生动准确地概括了当时严峻的社会形势。当时的社会形势是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．日本加紧准备全面侵华战争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．日本制造九一八事变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．日本策动所谓“华北自治运动”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．日本扶植溥仪在长春建立伪满洲国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c646"/>
          <p:cNvSpPr/>
          <p:nvPr/>
        </p:nvSpPr>
        <p:spPr>
          <a:xfrm>
            <a:off x="121221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年，北平学生走向街头，高呼“打倒日本帝国主义”“停止内战，一致对外”等口号，并举行示威游行，掀起全国抗日救亡运动新高潮。这就是著名的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．西安事变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．一二·九运动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．一·二八事变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．东北抗联建立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4bfc"/>
          <p:cNvSpPr/>
          <p:nvPr/>
        </p:nvSpPr>
        <p:spPr>
          <a:xfrm>
            <a:off x="8555990" y="3367199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九一八事变后，日本迅速占领东北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而后又将侵略的魔爪伸向华北地区。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年，日本策动“华北自治运动”，华北形势愈发严峻。面对如此严峻之形势，北平的学生们组织“一二·九运动”。这场爱国救亡运动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．标志着中国人民抗日救亡运动新高潮的到来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．促进了抗日民族统一战线的初步形成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．使日本侵略者退到东北地区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．加速了农村革命根据地的建设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9a98"/>
          <p:cNvSpPr/>
          <p:nvPr/>
        </p:nvSpPr>
        <p:spPr>
          <a:xfrm>
            <a:off x="7874953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94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2" id="{62C1B8F2-AC7B-4D97-B9C1-41E06D4E6A9E}" vid="{C794651D-3A16-45E3-AD09-D4EEFB1801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</Template>
  <TotalTime>20</TotalTime>
  <Words>1880</Words>
  <Application>Microsoft Office PowerPoint</Application>
  <PresentationFormat>宽屏</PresentationFormat>
  <Paragraphs>133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5</cp:revision>
  <dcterms:created xsi:type="dcterms:W3CDTF">2025-08-30T04:13:51Z</dcterms:created>
  <dcterms:modified xsi:type="dcterms:W3CDTF">2025-08-30T13:35:24Z</dcterms:modified>
</cp:coreProperties>
</file>