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85" r:id="rId10"/>
    <p:sldId id="886" r:id="rId11"/>
    <p:sldId id="887" r:id="rId12"/>
    <p:sldId id="888" r:id="rId13"/>
    <p:sldId id="889" r:id="rId14"/>
    <p:sldId id="259" r:id="rId15"/>
    <p:sldId id="879" r:id="rId16"/>
    <p:sldId id="880" r:id="rId17"/>
    <p:sldId id="881" r:id="rId18"/>
    <p:sldId id="882" r:id="rId19"/>
    <p:sldId id="883" r:id="rId20"/>
    <p:sldId id="884" r:id="rId21"/>
    <p:sldId id="890" r:id="rId22"/>
    <p:sldId id="891" r:id="rId23"/>
    <p:sldId id="892" r:id="rId24"/>
    <p:sldId id="893" r:id="rId25"/>
    <p:sldId id="894" r:id="rId26"/>
    <p:sldId id="895" r:id="rId27"/>
    <p:sldId id="896" r:id="rId28"/>
    <p:sldId id="873"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235" autoAdjust="0"/>
    <p:restoredTop sz="94660"/>
  </p:normalViewPr>
  <p:slideViewPr>
    <p:cSldViewPr snapToGrid="0" showGuides="1">
      <p:cViewPr varScale="1">
        <p:scale>
          <a:sx n="68" d="100"/>
          <a:sy n="68" d="100"/>
        </p:scale>
        <p:origin x="108"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19</a:t>
            </a:r>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课　抗日战争的胜利</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A24D249-5D20-91BC-2052-028BEBF204E7}"/>
              </a:ext>
            </a:extLst>
          </p:cNvPr>
          <p:cNvGrpSpPr/>
          <p:nvPr/>
        </p:nvGrpSpPr>
        <p:grpSpPr>
          <a:xfrm>
            <a:off x="223788" y="821515"/>
            <a:ext cx="11744425" cy="5332963"/>
            <a:chOff x="223788" y="821515"/>
            <a:chExt cx="11744425" cy="5332963"/>
          </a:xfrm>
        </p:grpSpPr>
        <p:grpSp>
          <p:nvGrpSpPr>
            <p:cNvPr id="3" name="组合 2">
              <a:extLst>
                <a:ext uri="{FF2B5EF4-FFF2-40B4-BE49-F238E27FC236}">
                  <a16:creationId xmlns:a16="http://schemas.microsoft.com/office/drawing/2014/main" id="{C3596A30-3B68-1884-36C1-687B7FDA4B17}"/>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C3305333-B7BC-8098-4E0A-AE9CEE8950C5}"/>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C6D72928-2564-AC34-C8A5-E6F6E001632E}"/>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6282B25F-C43F-7344-259E-7613BCE184D7}"/>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4F9485F-51E3-32F3-0FAD-8A66BA8F4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84CBA5A1-4E59-94BE-C580-F6C236A26272}"/>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D36F44E6-1488-263C-F2F7-E31264AC29CC}"/>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301D4674-5E08-5CEF-6A49-34D932B57894}"/>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99D251E4-C802-36DB-61CF-71D101B9561F}"/>
                      </a:ext>
                    </a:extLst>
                  </p:cNvPr>
                  <p:cNvSpPr txBox="1"/>
                  <p:nvPr/>
                </p:nvSpPr>
                <p:spPr>
                  <a:xfrm>
                    <a:off x="9812643" y="5077241"/>
                    <a:ext cx="1005403" cy="584775"/>
                  </a:xfrm>
                  <a:prstGeom prst="rect">
                    <a:avLst/>
                  </a:prstGeom>
                  <a:noFill/>
                </p:spPr>
                <p:txBody>
                  <a:bodyPr wrap="none" rtlCol="0">
                    <a:spAutoFit/>
                  </a:bodyPr>
                  <a:lstStyle/>
                  <a:p>
                    <a:pPr algn="l"/>
                    <a:r>
                      <a:rPr lang="zh-CN" altLang="en-US" sz="3200" b="1" dirty="0" smtClean="0">
                        <a:ea typeface="微软雅黑" panose="020B0503020204020204" pitchFamily="34" charset="-122"/>
                        <a:sym typeface="Times New Roman" panose="02020603050405020304" pitchFamily="18" charset="0"/>
                      </a:rPr>
                      <a:t>历史</a:t>
                    </a:r>
                    <a:endParaRPr lang="zh-CN" altLang="en-US" sz="3200" b="1" dirty="0">
                      <a:ea typeface="微软雅黑" panose="020B0503020204020204" pitchFamily="34" charset="-122"/>
                      <a:sym typeface="Times New Roman" panose="02020603050405020304" pitchFamily="18" charset="0"/>
                    </a:endParaRPr>
                  </a:p>
                </p:txBody>
              </p:sp>
              <p:sp>
                <p:nvSpPr>
                  <p:cNvPr id="24" name="文本框 23">
                    <a:extLst>
                      <a:ext uri="{FF2B5EF4-FFF2-40B4-BE49-F238E27FC236}">
                        <a16:creationId xmlns:a16="http://schemas.microsoft.com/office/drawing/2014/main" id="{E30A6D2E-16A3-4F16-C35E-D54E79636D4E}"/>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a:t>
                    </a:r>
                  </a:p>
                </p:txBody>
              </p:sp>
            </p:grpSp>
            <p:cxnSp>
              <p:nvCxnSpPr>
                <p:cNvPr id="21" name="直接连接符 20">
                  <a:extLst>
                    <a:ext uri="{FF2B5EF4-FFF2-40B4-BE49-F238E27FC236}">
                      <a16:creationId xmlns:a16="http://schemas.microsoft.com/office/drawing/2014/main" id="{659DA7CE-0AEE-BFFE-97EE-FBAC238DF54F}"/>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6" name="图片 15">
              <a:extLst>
                <a:ext uri="{FF2B5EF4-FFF2-40B4-BE49-F238E27FC236}">
                  <a16:creationId xmlns:a16="http://schemas.microsoft.com/office/drawing/2014/main" id="{DA9D3E51-302D-E568-08F1-6E7CC941A6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grpSp>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战略反攻和日本投降</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消息传到重庆时，已是</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日的晚上。据当时的美国记者记录：“突然，整个城市爆发出一片欢呼声和爆竹声</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不到一小时，整个城市就变成了一座巨响和狂欢的火山。”据此推测该消息是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．台儿庄战役取得大捷</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．日本宣布无条件投降</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．签署“双十协定”</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．召开国民党六大</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43e6d"/>
          <p:cNvSpPr/>
          <p:nvPr/>
        </p:nvSpPr>
        <p:spPr>
          <a:xfrm>
            <a:off x="4068128" y="3354817"/>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2617805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232593"/>
            <a:ext cx="10807700" cy="264681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1945</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月，被日本统治</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50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年之久，终于回到祖国怀抱的是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．东北三省</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．台湾</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．香港</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澳门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e11d7"/>
          <p:cNvSpPr/>
          <p:nvPr/>
        </p:nvSpPr>
        <p:spPr>
          <a:xfrm>
            <a:off x="1224915" y="2963097"/>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2144344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抗日战争的胜利使中国收回了由于不平等条约而失去的一部分主权，收回了除香港、澳门以外的大部分失地。由此可见，抗日战争的胜利</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．促进了中华民族觉醒</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．为民族独立奠定了基础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．源于英勇的民族抗争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．宣告反法西斯战争结束</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55748"/>
          <p:cNvSpPr/>
          <p:nvPr/>
        </p:nvSpPr>
        <p:spPr>
          <a:xfrm>
            <a:off x="4884103" y="2727024"/>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3279320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某历史学家认为，中国抗日战争的胜利从全面意义上完成了近代中国从“沉沦”到“上升”的转变。他意在说明抗日战争</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．动摇了封建礼教的地位</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．实现了人民的当家作主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．改变了中国的社会性质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．促进了中华民族的觉醒</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26ec1"/>
          <p:cNvSpPr/>
          <p:nvPr/>
        </p:nvSpPr>
        <p:spPr>
          <a:xfrm>
            <a:off x="2028190" y="2727024"/>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1561537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623665"/>
            <a:ext cx="108077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抗战胜利前夕，针对蒋介石发表的《中国之命运》，中国共产党开展了以批判《中国之命运》为中心的宣传活动，提出中国共产党“必须而且已经创造出中国的共产主义理论”。这个“理论”是指</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．三民主义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．维新思想</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．毛泽东思想</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．邓小平</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理论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4" name="A_92ea6"/>
          <p:cNvSpPr/>
          <p:nvPr/>
        </p:nvSpPr>
        <p:spPr>
          <a:xfrm>
            <a:off x="5304790" y="3622137"/>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60523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宁夏中考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张海鹏在关于抗日战争胜利原因的谈话中说：“</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甲午中日战争</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50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年后，中国终于一雪前耻，其原因是多方面的，但我认为最主要的是中国自身的努力。”“中国自身的努力”主要在于</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．民族意识开始觉醒</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．坚持全民族抗战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．反法西斯同盟援助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．解放区土地改革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eadac"/>
          <p:cNvSpPr/>
          <p:nvPr/>
        </p:nvSpPr>
        <p:spPr>
          <a:xfrm>
            <a:off x="4476115" y="3040921"/>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4125314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1945</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年中共七大制定了党的政治路线，即：“放手发动群众，壮大人民的力量，在中国共产党的领导下，打败日本侵略者，解放全国人民，建立一个新民主主义的中国。”这条路线</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．确立了中国共产党的指导思想</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．形成了符合中国国情的革命道路</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．指明了中国人民的奋斗方向</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．标志着中国革命取得了阶段胜利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39d75"/>
          <p:cNvSpPr/>
          <p:nvPr/>
        </p:nvSpPr>
        <p:spPr>
          <a:xfrm>
            <a:off x="2028190" y="3040921"/>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875312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679450" y="3975266"/>
            <a:ext cx="10833100" cy="2653034"/>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．全民族团结才能取得</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抗日战争</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的胜利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．中国人民的抗战得到了</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世界各国</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援助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．中国抗战是近代以来抗击侵略的第一次完全胜利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．中国战场为世界反法西斯战争胜利作出重大贡献</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612918"/>
            <a:ext cx="10833100" cy="201285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［跨学科</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数学］</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山西中考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数据分析是历史学习常用的重要方法。小华同学收集了一组第二次世界大战中中国抗战的数据。这些数据表明</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A_654c3"/>
          <p:cNvSpPr/>
          <p:nvPr/>
        </p:nvSpPr>
        <p:spPr>
          <a:xfrm>
            <a:off x="4884103" y="1977406"/>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pic>
        <p:nvPicPr>
          <p:cNvPr id="3" name="image71.jpeg"/>
          <p:cNvPicPr/>
          <p:nvPr/>
        </p:nvPicPr>
        <p:blipFill>
          <a:blip r:embed="rId2"/>
          <a:stretch>
            <a:fillRect/>
          </a:stretch>
        </p:blipFill>
        <p:spPr>
          <a:xfrm>
            <a:off x="7541413" y="2702221"/>
            <a:ext cx="3748557" cy="1270070"/>
          </a:xfrm>
          <a:prstGeom prst="rect">
            <a:avLst/>
          </a:prstGeom>
        </p:spPr>
      </p:pic>
      <p:pic>
        <p:nvPicPr>
          <p:cNvPr id="4" name="image69.jpeg"/>
          <p:cNvPicPr/>
          <p:nvPr/>
        </p:nvPicPr>
        <p:blipFill>
          <a:blip r:embed="rId3"/>
          <a:stretch>
            <a:fillRect/>
          </a:stretch>
        </p:blipFill>
        <p:spPr>
          <a:xfrm>
            <a:off x="894080" y="2702221"/>
            <a:ext cx="2224024" cy="1270070"/>
          </a:xfrm>
          <a:prstGeom prst="rect">
            <a:avLst/>
          </a:prstGeom>
        </p:spPr>
      </p:pic>
      <p:pic>
        <p:nvPicPr>
          <p:cNvPr id="5" name="image70.jpeg"/>
          <p:cNvPicPr/>
          <p:nvPr/>
        </p:nvPicPr>
        <p:blipFill>
          <a:blip r:embed="rId4"/>
          <a:stretch>
            <a:fillRect/>
          </a:stretch>
        </p:blipFill>
        <p:spPr>
          <a:xfrm>
            <a:off x="4158076" y="2702221"/>
            <a:ext cx="2795725" cy="1270070"/>
          </a:xfrm>
          <a:prstGeom prst="rect">
            <a:avLst/>
          </a:prstGeom>
        </p:spPr>
      </p:pic>
    </p:spTree>
    <p:extLst>
      <p:ext uri="{BB962C8B-B14F-4D97-AF65-F5344CB8AC3E}">
        <p14:creationId xmlns:p14="http://schemas.microsoft.com/office/powerpoint/2010/main" val="2478821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0306" y="576009"/>
            <a:ext cx="10833100" cy="6038063"/>
          </a:xfrm>
          <a:prstGeom prst="rect">
            <a:avLst/>
          </a:prstGeom>
        </p:spPr>
        <p:txBody>
          <a:bodyPr>
            <a:spAutoFit/>
          </a:bodyPr>
          <a:lstStyle/>
          <a:p>
            <a:pPr>
              <a:lnSpc>
                <a:spcPct val="130000"/>
              </a:lnSpc>
              <a:spcAft>
                <a:spcPts val="0"/>
              </a:spcAft>
            </a:pP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rPr>
              <a:t>眉山中考</a:t>
            </a:r>
            <a:r>
              <a:rPr lang="en-US" altLang="zh-CN" sz="30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抗日战争进入相持阶段后，日、伪军加紧封锁和进攻敌后抗日根据地。</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1939</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月</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日，中共中央在延安召开生产动员大会，毛泽东发出了“自己动手，自力更生，艰苦奋斗，克服困难”的号召，要求部队、机关、学校发展生产。随后，各抗日根据地的生产运动广泛开展起来，并取得了显著成绩。大生产运动</a:t>
            </a:r>
            <a:r>
              <a:rPr lang="en-US" altLang="zh-CN" sz="30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．解决了根据地农民土地问题</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．推动了抗日民主政权的建立</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．适应了抗日战争形势的变化</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．粉碎了日寇疯狂的军事进攻</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d653d"/>
          <p:cNvSpPr/>
          <p:nvPr/>
        </p:nvSpPr>
        <p:spPr>
          <a:xfrm>
            <a:off x="2700084" y="3644329"/>
            <a:ext cx="1354201" cy="534924"/>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0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3357324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徐中约在《中国近代史》中写道：“中国通过长期的反侵略斗争，从战前的半殖民地状态一跃成为五大国之一及联合国的创始国，拥有了安理会常任理事国席位和一票否决权。”据此分析，抗日战争的胜利</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．改变了中国的社会性质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．促进了民族的空前觉醒</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．提高了中国的国际地位</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．捍卫了中国的领土完整</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61988"/>
          <p:cNvSpPr/>
          <p:nvPr/>
        </p:nvSpPr>
        <p:spPr>
          <a:xfrm>
            <a:off x="6924040" y="3040921"/>
            <a:ext cx="141135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1775969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2157805"/>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18" y="3002558"/>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19</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课　抗日战争的胜利</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697757" y="428646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697757" y="523957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136158" y="2069144"/>
            <a:ext cx="11919679" cy="800219"/>
          </a:xfrm>
          <a:prstGeom prst="rect">
            <a:avLst/>
          </a:prstGeom>
          <a:noFill/>
        </p:spPr>
        <p:txBody>
          <a:bodyPr vert="horz" wrap="square">
            <a:spAutoFit/>
          </a:bodyPr>
          <a:lstStyle/>
          <a:p>
            <a:pPr algn="ctr" fontAlgn="auto">
              <a:spcBef>
                <a:spcPts val="0"/>
              </a:spcBef>
              <a:spcAft>
                <a:spcPts val="0"/>
              </a:spcAft>
              <a:defRPr/>
            </a:pPr>
            <a:r>
              <a:rPr lang="zh-CN" altLang="en-US" sz="46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第六单元　中华民族的抗日战争</a:t>
            </a:r>
            <a:endPar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5908"/>
            <a:ext cx="10807700" cy="584018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阅读材料，完成下列要求。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1945</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在毛泽东同志主持下召开的党的第七次全国代表大会，是建党以后民主革命时期我们党最重要的一次代表大会。那次大会总结了我国民主革命二十多年曲折发展的历史经验，制定了正确的纲领和策略，克服了党内的错误思想，使全党的认识在马克思列宁主义、毛泽东思想的基础上统一起来，达到了全党的空前团结。</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选自邓小平在中共十二大上</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所作的</a:t>
            </a:r>
            <a:r>
              <a:rPr lang="zh-CN" altLang="zh-CN" sz="3200" b="1" dirty="0" smtClean="0">
                <a:latin typeface="Times New Roman" panose="02020603050405020304" pitchFamily="18" charset="0"/>
                <a:ea typeface="仿宋" panose="02010609060101010101" pitchFamily="49" charset="-122"/>
                <a:cs typeface="Times New Roman" panose="02020603050405020304" pitchFamily="18" charset="0"/>
              </a:rPr>
              <a:t>开幕词</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75236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52018" y="603251"/>
            <a:ext cx="10833100" cy="672877"/>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材料中“正确的纲领和策略”指的是什么</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1276128"/>
            <a:ext cx="10833100" cy="2593402"/>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中共七大制定了党的政治路线：放手发动群众，壮大人民力量，在中国共产党领导下，打败日本侵略者，解放全国人民，建立一个新民主主义的中国。大会确立毛泽东思想为中国共产党的指导思想并写入党章</a:t>
            </a: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3869530"/>
            <a:ext cx="10833100" cy="131305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结合会议内容，分析这次会议“达到了全党的空前团结”的原因</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679450" y="5182582"/>
            <a:ext cx="10833100" cy="1313052"/>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中共七大通过的党章规定中国共产党以毛泽东思想作为自己一切工作的指针，使全党认识达到高度统一。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21622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131305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结合所学知识，说明中共七大对赢得抗日战争最后胜利的积极意义</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315763"/>
            <a:ext cx="10833100" cy="1953227"/>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中共七大制定了正确的政治路线，为争取抗日战争的最后胜利准备了条件，并为中国共产党和中国人民指明了战后的奋斗方向。</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8298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65654"/>
            <a:ext cx="10807700" cy="5780693"/>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抗日战争的胜利是中国从衰败到振兴的转折点，在中国近代史上具有重要的历史地位。阅读材料，完成下列要求。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材料一</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日本军国主义者发动对华全面侵略，最致命的错误是大大低估了中国民众内部深深蕴藏着的那种无穷无尽的力量，是当中华民族处于生死关头那种万众一心的民族凝聚力。</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材料二</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抗战精神的内涵是什么</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从面对外来侵略，国难当头之际，全体中华儿女一致抗日中体会到；从掩埋了牺牲战友，擦干脸上的泪水勇往直前的战斗中体会到；从面对日寇的疯狂杀戮、血战到底的气势中体会到</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021443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642886"/>
            <a:ext cx="10833100" cy="1953227"/>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材料三</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十二届全国人大常委会第七次会议经表决通过了两个决定，将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日确定为中国人民抗日战争胜利纪念日，将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13</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日设立为南京大屠杀死难者国家公祭日。</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47229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42110"/>
            <a:ext cx="10807700" cy="1948647"/>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材料一提及的“民族凝聚力”深刻影响了这场反侵略斗争，这种“凝聚力”在政治上的主要表现是什么？全面抗战以来中国军队取得的第一个重大胜利是哪一次战役</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390757"/>
            <a:ext cx="10833100" cy="1313052"/>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表现：国共两党合作，建立抗日民族统一战线。</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战役：平型关大捷。</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9177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61162" y="822306"/>
            <a:ext cx="10833100" cy="1953227"/>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从材料二中你能感悟到哪些抗战精神？结合所学知识回答，中国人民抗日战争取得完全胜利的决定性因素是什么？中国抗日战争的胜利对世界产生了什么重大影响</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775533"/>
            <a:ext cx="10833100" cy="3233578"/>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抗战精神：天下兴亡、匹夫有责的爱国主义精神；万众一心、共赴国难的民族团结意识；不畏强暴、敢于同敌人血战到底的英雄气概。</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决定性因素：中国共产党在全民族抗战中发挥了中流砥柱作用。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影响：对世界反法西斯战争的胜利、维护世界和平作出巨大贡献。</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00924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262"/>
            <a:ext cx="10833100" cy="131305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材料三中设立“中国人民抗日战争胜利纪念日”和“南京大屠杀死难者国家公祭日”具有怎样的现实意义</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315314"/>
            <a:ext cx="10833100" cy="1954125"/>
          </a:xfrm>
          <a:prstGeom prst="rect">
            <a:avLst/>
          </a:prstGeom>
        </p:spPr>
        <p:txBody>
          <a:bodyPr>
            <a:spAutoFit/>
          </a:bodyPr>
          <a:lstStyle/>
          <a:p>
            <a:pPr>
              <a:lnSpc>
                <a:spcPct val="130000"/>
              </a:lnSpc>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现实意义：有利于牢记历史，不忘过去，珍爱和平，开创未来；有利于维护正义与和平；有利于敦促日本正视和反省军国主义侵略历史。</a:t>
            </a:r>
            <a:endParaRPr lang="zh-CN" altLang="en-US" sz="3200" dirty="0"/>
          </a:p>
        </p:txBody>
      </p:sp>
    </p:spTree>
    <p:extLst>
      <p:ext uri="{BB962C8B-B14F-4D97-AF65-F5344CB8AC3E}">
        <p14:creationId xmlns:p14="http://schemas.microsoft.com/office/powerpoint/2010/main" val="794848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中国共产党是全民族抗战的中流砥柱</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1938</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年，为了驳斥当时国民党内流行的“亡国论”和“速胜论”的错误观点，毛泽东发表了</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．《论持久战》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．《对日寇的最后一战》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．《论联合政府》</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．《星星之火，可以燎原》</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1"/>
            <a:ext cx="2353285" cy="513727"/>
          </a:xfrm>
          <a:prstGeom prst="rect">
            <a:avLst/>
          </a:prstGeom>
        </p:spPr>
      </p:pic>
      <p:sp>
        <p:nvSpPr>
          <p:cNvPr id="4" name="A_3d687"/>
          <p:cNvSpPr/>
          <p:nvPr/>
        </p:nvSpPr>
        <p:spPr>
          <a:xfrm>
            <a:off x="6924040" y="3367199"/>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32720"/>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苏州中考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邓子恢主持下的华中抗日根据地由主七佃三的“三七分租”，逐渐改变为佃七主三的“倒三七分租”；为打击农村高利贷而规定为“分半给息”，即实行一分半利息，以保护贫苦农民利益。这些举措实施的土地政策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．打土豪，分田地</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．减租减息政策</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．耕者有其田</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包产到户</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f59d6"/>
          <p:cNvSpPr/>
          <p:nvPr/>
        </p:nvSpPr>
        <p:spPr>
          <a:xfrm>
            <a:off x="804228" y="3965176"/>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2517578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重庆中考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抗日战争期间，根据地实行减租减息政策，例如减租的办法是把农民交给地主的原租额减少</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25%</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，正租以外的杂租、劳役和各种形式的高利贷一律取缔。这一举措</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．消灭了封建剥削土地制度</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．标志着根据地民主政权的建立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．巩固了抗日民族统一战线</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．使敌后战场率先发起局部反攻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1a9fa"/>
          <p:cNvSpPr/>
          <p:nvPr/>
        </p:nvSpPr>
        <p:spPr>
          <a:xfrm>
            <a:off x="804228" y="3040921"/>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591405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706882" y="4171105"/>
            <a:ext cx="10833100" cy="2492990"/>
          </a:xfrm>
          <a:prstGeom prst="rect">
            <a:avLst/>
          </a:prstGeom>
        </p:spPr>
        <p:txBody>
          <a:bodyPr>
            <a:spAutoFit/>
          </a:bodyPr>
          <a:lstStyle/>
          <a:p>
            <a:pPr>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．国际支持是抗日战争胜利的根本保证</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．国共合作是抗日战争胜利的决定性因素</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．中国战场是世界反法西斯战争的东方主战场</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．中国共产党在全民族抗战中发挥了中流砥柱作用</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706882" y="511886"/>
            <a:ext cx="10833100" cy="1892826"/>
          </a:xfrm>
          <a:prstGeom prst="rect">
            <a:avLst/>
          </a:prstGeom>
        </p:spPr>
        <p:txBody>
          <a:bodyPr>
            <a:spAutoFit/>
          </a:bodyPr>
          <a:lstStyle/>
          <a:p>
            <a:pPr>
              <a:lnSpc>
                <a:spcPct val="130000"/>
              </a:lnSpc>
            </a:pPr>
            <a:r>
              <a:rPr lang="en-US" altLang="zh-CN" sz="3000" b="1" dirty="0">
                <a:solidFill>
                  <a:srgbClr val="000000"/>
                </a:solidFill>
                <a:latin typeface="Times New Roman" panose="02020603050405020304" pitchFamily="18" charset="0"/>
                <a:ea typeface="宋体" panose="02010600030101010101" pitchFamily="2" charset="-122"/>
              </a:rPr>
              <a:t>4</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latin typeface="Times New Roman" panose="02020603050405020304" pitchFamily="18" charset="0"/>
                <a:ea typeface="楷体" panose="02010609060101010101" pitchFamily="49" charset="-122"/>
              </a:rPr>
              <a:t>(</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rPr>
              <a:t>达州中考</a:t>
            </a:r>
            <a:r>
              <a:rPr lang="en-US" altLang="zh-CN" sz="3000" b="1" dirty="0">
                <a:latin typeface="Times New Roman" panose="02020603050405020304" pitchFamily="18" charset="0"/>
                <a:ea typeface="楷体" panose="02010609060101010101" pitchFamily="49" charset="-122"/>
              </a:rPr>
              <a:t>)</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我市某校历史兴趣小组运用史论结合、论从史出的方法搜集到以下历史信息，由此推断他们要论述的观点是</a:t>
            </a:r>
            <a:r>
              <a:rPr lang="en-US" altLang="zh-CN" sz="3000" b="1">
                <a:latin typeface="Times New Roman" panose="02020603050405020304" pitchFamily="18" charset="0"/>
                <a:ea typeface="宋体" panose="02010600030101010101" pitchFamily="2" charset="-122"/>
              </a:rPr>
              <a:t>(</a:t>
            </a:r>
            <a:r>
              <a:rPr lang="en-US" altLang="zh-CN" sz="3000" b="1">
                <a:solidFill>
                  <a:srgbClr val="FF0000"/>
                </a:solidFill>
                <a:latin typeface="Times New Roman" panose="02020603050405020304" pitchFamily="18" charset="0"/>
                <a:ea typeface="宋体" panose="02010600030101010101" pitchFamily="2" charset="-122"/>
              </a:rPr>
              <a:t>   </a:t>
            </a:r>
            <a:r>
              <a:rPr lang="en-US" altLang="zh-CN" sz="3000" b="1" smtClean="0">
                <a:solidFill>
                  <a:srgbClr val="FF0000"/>
                </a:solidFill>
                <a:latin typeface="Times New Roman" panose="02020603050405020304" pitchFamily="18" charset="0"/>
                <a:ea typeface="宋体" panose="02010600030101010101" pitchFamily="2" charset="-122"/>
              </a:rPr>
              <a:t>     </a:t>
            </a:r>
            <a:r>
              <a:rPr lang="en-US" altLang="zh-CN" sz="3000" b="1" dirty="0">
                <a:latin typeface="Times New Roman" panose="02020603050405020304" pitchFamily="18" charset="0"/>
                <a:ea typeface="宋体" panose="02010600030101010101" pitchFamily="2" charset="-122"/>
              </a:rPr>
              <a:t>)</a:t>
            </a:r>
            <a:endParaRPr lang="zh-CN" altLang="en-US" sz="3000" dirty="0"/>
          </a:p>
        </p:txBody>
      </p:sp>
      <p:sp>
        <p:nvSpPr>
          <p:cNvPr id="5" name="A_3cb4e"/>
          <p:cNvSpPr/>
          <p:nvPr/>
        </p:nvSpPr>
        <p:spPr>
          <a:xfrm>
            <a:off x="823722" y="1797126"/>
            <a:ext cx="1354201" cy="534924"/>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000" b="1" smtClean="0">
                <a:solidFill>
                  <a:srgbClr val="FF0000"/>
                </a:solidFill>
                <a:latin typeface="Times New Roman" panose="02020603050405020304" pitchFamily="18" charset="0"/>
                <a:ea typeface="宋体" panose="02010600030101010101" pitchFamily="2" charset="-122"/>
              </a:rPr>
              <a:t>   </a:t>
            </a:r>
            <a:r>
              <a:rPr lang="en-US" altLang="zh-CN" sz="3000" b="1">
                <a:solidFill>
                  <a:srgbClr val="FF0000"/>
                </a:solidFill>
                <a:latin typeface="Times New Roman" panose="02020603050405020304" pitchFamily="18" charset="0"/>
                <a:ea typeface="宋体" panose="02010600030101010101" pitchFamily="2" charset="-122"/>
              </a:rPr>
              <a:t>D </a:t>
            </a:r>
            <a:endParaRPr lang="zh-CN" altLang="en-US"/>
          </a:p>
        </p:txBody>
      </p:sp>
      <p:graphicFrame>
        <p:nvGraphicFramePr>
          <p:cNvPr id="3" name="表格 2"/>
          <p:cNvGraphicFramePr>
            <a:graphicFrameLocks noGrp="1" noChangeAspect="1"/>
          </p:cNvGraphicFramePr>
          <p:nvPr>
            <p:extLst>
              <p:ext uri="{D42A27DB-BD31-4B8C-83A1-F6EECF244321}">
                <p14:modId xmlns:p14="http://schemas.microsoft.com/office/powerpoint/2010/main" val="4007505674"/>
              </p:ext>
            </p:extLst>
          </p:nvPr>
        </p:nvGraphicFramePr>
        <p:xfrm>
          <a:off x="706882" y="2290082"/>
          <a:ext cx="10833100" cy="1945640"/>
        </p:xfrm>
        <a:graphic>
          <a:graphicData uri="http://schemas.openxmlformats.org/drawingml/2006/table">
            <a:tbl>
              <a:tblPr firstRow="1" firstCol="1" bandRow="1"/>
              <a:tblGrid>
                <a:gridCol w="805435">
                  <a:extLst>
                    <a:ext uri="{9D8B030D-6E8A-4147-A177-3AD203B41FA5}">
                      <a16:colId xmlns:a16="http://schemas.microsoft.com/office/drawing/2014/main" val="81862611"/>
                    </a:ext>
                  </a:extLst>
                </a:gridCol>
                <a:gridCol w="10027665">
                  <a:extLst>
                    <a:ext uri="{9D8B030D-6E8A-4147-A177-3AD203B41FA5}">
                      <a16:colId xmlns:a16="http://schemas.microsoft.com/office/drawing/2014/main" val="1250214445"/>
                    </a:ext>
                  </a:extLst>
                </a:gridCol>
              </a:tblGrid>
              <a:tr h="405130">
                <a:tc>
                  <a:txBody>
                    <a:bodyPr/>
                    <a:lstStyle/>
                    <a:p>
                      <a:pPr algn="ctr">
                        <a:spcAft>
                          <a:spcPts val="0"/>
                        </a:spcAft>
                      </a:pPr>
                      <a:r>
                        <a:rPr lang="zh-CN" sz="3000" b="1">
                          <a:effectLst/>
                          <a:latin typeface="Calibri" panose="020F0502020204030204" pitchFamily="34" charset="0"/>
                          <a:ea typeface="宋体" panose="02010600030101010101" pitchFamily="2" charset="-122"/>
                          <a:cs typeface="宋体" panose="02010600030101010101" pitchFamily="2" charset="-122"/>
                        </a:rPr>
                        <a:t>①</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3000" b="1" dirty="0">
                          <a:effectLst/>
                          <a:latin typeface="Times New Roman" panose="02020603050405020304" pitchFamily="18" charset="0"/>
                          <a:ea typeface="楷体" panose="02010609060101010101" pitchFamily="49" charset="-122"/>
                          <a:cs typeface="Times New Roman" panose="02020603050405020304" pitchFamily="18" charset="0"/>
                        </a:rPr>
                        <a:t>中共中央确定了建立抗日民族统一战线的方针</a:t>
                      </a:r>
                      <a:endParaRPr lang="zh-CN" sz="30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0017294"/>
                  </a:ext>
                </a:extLst>
              </a:tr>
              <a:tr h="205105">
                <a:tc>
                  <a:txBody>
                    <a:bodyPr/>
                    <a:lstStyle/>
                    <a:p>
                      <a:pPr algn="ctr">
                        <a:spcAft>
                          <a:spcPts val="0"/>
                        </a:spcAft>
                      </a:pPr>
                      <a:r>
                        <a:rPr lang="zh-CN" sz="3000" b="1">
                          <a:effectLst/>
                          <a:latin typeface="Calibri" panose="020F0502020204030204" pitchFamily="34" charset="0"/>
                          <a:ea typeface="宋体" panose="02010600030101010101" pitchFamily="2" charset="-122"/>
                          <a:cs typeface="宋体" panose="02010600030101010101" pitchFamily="2" charset="-122"/>
                        </a:rPr>
                        <a:t>②</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3000" b="1">
                          <a:effectLst/>
                          <a:latin typeface="Times New Roman" panose="02020603050405020304" pitchFamily="18" charset="0"/>
                          <a:ea typeface="楷体" panose="02010609060101010101" pitchFamily="49" charset="-122"/>
                          <a:cs typeface="Times New Roman" panose="02020603050405020304" pitchFamily="18" charset="0"/>
                        </a:rPr>
                        <a:t>平型关大捷、百团大战</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3579928"/>
                  </a:ext>
                </a:extLst>
              </a:tr>
              <a:tr h="205105">
                <a:tc>
                  <a:txBody>
                    <a:bodyPr/>
                    <a:lstStyle/>
                    <a:p>
                      <a:pPr algn="ctr">
                        <a:spcAft>
                          <a:spcPts val="0"/>
                        </a:spcAft>
                      </a:pPr>
                      <a:r>
                        <a:rPr lang="zh-CN" sz="3000" b="1">
                          <a:effectLst/>
                          <a:latin typeface="Calibri" panose="020F0502020204030204" pitchFamily="34" charset="0"/>
                          <a:ea typeface="宋体" panose="02010600030101010101" pitchFamily="2" charset="-122"/>
                          <a:cs typeface="宋体" panose="02010600030101010101" pitchFamily="2" charset="-122"/>
                        </a:rPr>
                        <a:t>③</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3000" b="1">
                          <a:effectLst/>
                          <a:latin typeface="Times New Roman" panose="02020603050405020304" pitchFamily="18" charset="0"/>
                          <a:ea typeface="楷体" panose="02010609060101010101" pitchFamily="49" charset="-122"/>
                          <a:cs typeface="Times New Roman" panose="02020603050405020304" pitchFamily="18" charset="0"/>
                        </a:rPr>
                        <a:t>延安成为敌后战场的战略总后方和指挥中枢</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350622"/>
                  </a:ext>
                </a:extLst>
              </a:tr>
              <a:tr h="205105">
                <a:tc>
                  <a:txBody>
                    <a:bodyPr/>
                    <a:lstStyle/>
                    <a:p>
                      <a:pPr algn="ctr">
                        <a:spcAft>
                          <a:spcPts val="0"/>
                        </a:spcAft>
                      </a:pPr>
                      <a:r>
                        <a:rPr lang="zh-CN" sz="3000" b="1">
                          <a:effectLst/>
                          <a:latin typeface="Calibri" panose="020F0502020204030204" pitchFamily="34" charset="0"/>
                          <a:ea typeface="宋体" panose="02010600030101010101" pitchFamily="2" charset="-122"/>
                          <a:cs typeface="宋体" panose="02010600030101010101" pitchFamily="2" charset="-122"/>
                        </a:rPr>
                        <a:t>④</a:t>
                      </a:r>
                      <a:endParaRPr lang="zh-CN" sz="30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3000" b="1" dirty="0">
                          <a:effectLst/>
                          <a:latin typeface="Times New Roman" panose="02020603050405020304" pitchFamily="18" charset="0"/>
                          <a:ea typeface="楷体" panose="02010609060101010101" pitchFamily="49" charset="-122"/>
                          <a:cs typeface="Times New Roman" panose="02020603050405020304" pitchFamily="18" charset="0"/>
                        </a:rPr>
                        <a:t>中国共产党大力推动抗日根据地的各项建设</a:t>
                      </a:r>
                      <a:endParaRPr lang="zh-CN" sz="30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1456710"/>
                  </a:ext>
                </a:extLst>
              </a:tr>
            </a:tbl>
          </a:graphicData>
        </a:graphic>
      </p:graphicFrame>
    </p:spTree>
    <p:extLst>
      <p:ext uri="{BB962C8B-B14F-4D97-AF65-F5344CB8AC3E}">
        <p14:creationId xmlns:p14="http://schemas.microsoft.com/office/powerpoint/2010/main" val="734794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中共七大与毛泽东思想指导地位的确立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东营中考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总结中国共产党领导中国民主革命曲折发展的历史经验，确立毛泽东思想为中国共产党的指导思想并写入党章的会议是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．中共七大</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．中共八大</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．中共十四大</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．中共十八</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大</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90bc4"/>
          <p:cNvSpPr/>
          <p:nvPr/>
        </p:nvSpPr>
        <p:spPr>
          <a:xfrm>
            <a:off x="3660140" y="3681095"/>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1217757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长春中考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“这次大会为争取抗日战争的胜利和实现中国的光明前途，提供了可靠的保证。”文中的“光明前途”是指</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．结束君主专制制度</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．实现第二次国共合作</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．推翻北洋军阀统治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．建立新民主主义中国</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9475a"/>
          <p:cNvSpPr/>
          <p:nvPr/>
        </p:nvSpPr>
        <p:spPr>
          <a:xfrm>
            <a:off x="1620203" y="2727024"/>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870665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43002"/>
            <a:ext cx="108077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中共七大为争取抗日战争的最后胜利准备了条件，并为中国共产党和中国人民指明了战后的奋斗方向。此叙述说明了中共七大的</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．召开背景</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．会议过程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．会议内容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．深远</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影响</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45732"/>
          <p:cNvSpPr/>
          <p:nvPr/>
        </p:nvSpPr>
        <p:spPr>
          <a:xfrm>
            <a:off x="3264853" y="3307490"/>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830518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2" id="{62C1B8F2-AC7B-4D97-B9C1-41E06D4E6A9E}" vid="{C794651D-3A16-45E3-AD09-D4EEFB1801C7}"/>
    </a:ext>
  </a:extLst>
</a:theme>
</file>

<file path=docProps/app.xml><?xml version="1.0" encoding="utf-8"?>
<Properties xmlns="http://schemas.openxmlformats.org/officeDocument/2006/extended-properties" xmlns:vt="http://schemas.openxmlformats.org/officeDocument/2006/docPropsVTypes">
  <Template>6666</Template>
  <TotalTime>15</TotalTime>
  <Words>2031</Words>
  <Application>Microsoft Office PowerPoint</Application>
  <PresentationFormat>宽屏</PresentationFormat>
  <Paragraphs>130</Paragraphs>
  <Slides>28</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28</vt:i4>
      </vt:variant>
    </vt:vector>
  </HeadingPairs>
  <TitlesOfParts>
    <vt:vector size="39" baseType="lpstr">
      <vt:lpstr>等线</vt:lpstr>
      <vt:lpstr>等线 Light</vt:lpstr>
      <vt:lpstr>仿宋</vt:lpstr>
      <vt:lpstr>黑体</vt:lpstr>
      <vt:lpstr>楷体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Administrator</cp:lastModifiedBy>
  <cp:revision>4</cp:revision>
  <dcterms:created xsi:type="dcterms:W3CDTF">2025-08-30T04:27:43Z</dcterms:created>
  <dcterms:modified xsi:type="dcterms:W3CDTF">2025-08-30T13:41:05Z</dcterms:modified>
</cp:coreProperties>
</file>