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85" r:id="rId10"/>
    <p:sldId id="886" r:id="rId11"/>
    <p:sldId id="887" r:id="rId12"/>
    <p:sldId id="888" r:id="rId13"/>
    <p:sldId id="259" r:id="rId14"/>
    <p:sldId id="879" r:id="rId15"/>
    <p:sldId id="880" r:id="rId16"/>
    <p:sldId id="881" r:id="rId17"/>
    <p:sldId id="882" r:id="rId18"/>
    <p:sldId id="883" r:id="rId19"/>
    <p:sldId id="884" r:id="rId20"/>
    <p:sldId id="889" r:id="rId21"/>
    <p:sldId id="890" r:id="rId22"/>
    <p:sldId id="891" r:id="rId23"/>
    <p:sldId id="892" r:id="rId24"/>
    <p:sldId id="893" r:id="rId25"/>
    <p:sldId id="894" r:id="rId26"/>
    <p:sldId id="87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08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国民党挑起内战　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国民党编写的战史对于某阶段战略失误作出如下检讨：“当时的战略观念以扩大占领地域为目的，故平均使用兵力，同时向多方面发展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此为战略构想上的最大之失误。”这次“战略失误”后，国民党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．邀请毛泽东赴重庆谈判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．撕毁政协决议，发动内战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．对解放区发动全面进攻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．重点进攻陕北解放区和山东解放区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3bc9"/>
          <p:cNvSpPr/>
          <p:nvPr/>
        </p:nvSpPr>
        <p:spPr>
          <a:xfrm>
            <a:off x="5700078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4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月，国民党开始发动对陕北解放区和山东解放区的重点进攻。解放区军民粉碎国民党重点进攻的战役有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青化砭战役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沙家店战役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孟良崮战役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临江战役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r>
              <a:rPr lang="zh-CN" altLang="zh-CN" sz="3200" b="1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b27f"/>
          <p:cNvSpPr/>
          <p:nvPr/>
        </p:nvSpPr>
        <p:spPr>
          <a:xfrm>
            <a:off x="816928" y="298815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92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国民党军队全面进攻被粉碎后，开始发动重点进攻，其重点进攻开始的时间为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月后，彭德怀指挥西北野战军采取“蘑菇战术”，先后取得了青化砭、沙家店等战役的胜利。这一胜利粉碎了国民党军队对陕北的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．持久作战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．囚笼政策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．重点进攻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．全面进攻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1161"/>
          <p:cNvSpPr/>
          <p:nvPr/>
        </p:nvSpPr>
        <p:spPr>
          <a:xfrm>
            <a:off x="4476115" y="462278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3" name="A_8e070"/>
          <p:cNvSpPr/>
          <p:nvPr/>
        </p:nvSpPr>
        <p:spPr>
          <a:xfrm>
            <a:off x="4884103" y="145286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49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日，延安《解放日报》发表社论：“抗战胜利以后，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它不仅是战后中国和平、民主、团结、统一的关键，而且也影响着远东和全世界的持久和平。”社论中的“它”是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．中共一大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．遵义会议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．中共七大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．重庆谈判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7fd29"/>
          <p:cNvSpPr/>
          <p:nvPr/>
        </p:nvSpPr>
        <p:spPr>
          <a:xfrm>
            <a:off x="2844165" y="368109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15442" y="5370901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．人们普遍期待和平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建国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．新民主主义社会基本建成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．国民政府坚持独裁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统治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．中国的国际地位得到提高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585086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报刊头版是每期报纸最重要的内容，如表为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1945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年国内重要报刊头版标题。这表明抗战胜利前后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 dirty="0"/>
          </a:p>
        </p:txBody>
      </p:sp>
      <p:sp>
        <p:nvSpPr>
          <p:cNvPr id="5" name="A_6bb55"/>
          <p:cNvSpPr/>
          <p:nvPr/>
        </p:nvSpPr>
        <p:spPr>
          <a:xfrm>
            <a:off x="8148003" y="1315590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91407216"/>
              </p:ext>
            </p:extLst>
          </p:nvPr>
        </p:nvGraphicFramePr>
        <p:xfrm>
          <a:off x="679450" y="1899035"/>
          <a:ext cx="1083310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2365502">
                  <a:extLst>
                    <a:ext uri="{9D8B030D-6E8A-4147-A177-3AD203B41FA5}">
                      <a16:colId xmlns:a16="http://schemas.microsoft.com/office/drawing/2014/main" val="1249053295"/>
                    </a:ext>
                  </a:extLst>
                </a:gridCol>
                <a:gridCol w="2724912">
                  <a:extLst>
                    <a:ext uri="{9D8B030D-6E8A-4147-A177-3AD203B41FA5}">
                      <a16:colId xmlns:a16="http://schemas.microsoft.com/office/drawing/2014/main" val="2860484617"/>
                    </a:ext>
                  </a:extLst>
                </a:gridCol>
                <a:gridCol w="5742686">
                  <a:extLst>
                    <a:ext uri="{9D8B030D-6E8A-4147-A177-3AD203B41FA5}">
                      <a16:colId xmlns:a16="http://schemas.microsoft.com/office/drawing/2014/main" val="275607495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报刊名称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类别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文章标题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429648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《解放日报》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中国共产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党机关报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《全国人民团结起来，坚持和平、民主、团结，建设新中国》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34864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《新民报》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重庆最大的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民营报纸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《蒋主席广播向民主团结大道前进》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4307289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《中央日报》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国民党党报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《国父指引民主合作实现永久和平》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5568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连云港中考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日，重庆《大公报》向世人报道：“昨日下午三点多钟，毛泽东先生到了重庆。毛泽东先生来了！这是中国的一件大喜事。”“毛泽东先生来了”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．开启了第三次国共合作征程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．体现了中共胸怀天下的情怀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．加速了美国侵略中国的步伐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．避免了国共划江而治的局面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e236"/>
          <p:cNvSpPr/>
          <p:nvPr/>
        </p:nvSpPr>
        <p:spPr>
          <a:xfrm>
            <a:off x="1620203" y="3040921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陈毅元帅曾在一首诗中写道：“孟良崮上鬼神号，七十四师无地逃。信号飞飞星乱眼，照明处处火如潮。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喜见贼师精锐尽，我军个个是英豪。”该诗反映的历史事件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．粉碎了敌人对中原解放区的全面进攻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．打退了敌人对山东解放区的重点进攻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．标志着全面内战的爆发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．体现了敌人的全面进攻达到最高峰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307f"/>
          <p:cNvSpPr/>
          <p:nvPr/>
        </p:nvSpPr>
        <p:spPr>
          <a:xfrm>
            <a:off x="804228" y="3040921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731314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大战方告结束，内争不容再有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如何以建国之功收抗战之果，甚有赖于先生之惠然一行，共定大计。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蒋介石邀请毛泽东电文节录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抗战胜利后，蒋介石的谋士陶希圣说：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国内有厌战情绪，国际形势也不允许中国打内战，一打起来我们更被动；如果共产党拒绝谈判，我们更有文章好做。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毛泽东在延安干部会议上谈论重庆谈判时说：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这一次，我们去得好，击破了国民党要和平、要团结的谣言。他们连发三封电报给我们。我们去了，可是他们毫无准备。一切条件都要由我们提出。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我们的任务就是坚持这个协定，要国民党兑现，继续争取和平。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毛泽东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3730" y="81356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蒋介石先后三次邀请毛泽东赴渝“共定大计”的理由是什么？其真实目的又是什么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126615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理由：共同商讨国家大计。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真实目的：为发动内战争取时间；想在政治上舆论上把不愿和平的罪名强加于中国共产党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139474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国共双方经过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天的谈判有什么结果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483928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结果：国共两党签署《政府与中共代表会谈纪要》，即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双十协定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215780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18" y="3002558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国民党挑起内战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97757" y="428646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97757" y="523957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136158" y="2069144"/>
            <a:ext cx="11919679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第七单元　人民解放战争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(3)1946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年国民党发动全面内战时，周恩来说：“我们并不因为蒋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介石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破坏了这些协定，就以为没有了收获。因为全国人民都承认了这样的事实，认为中共的地位是不可抹杀的。”周恩来所说的收获是什么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4276025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收获：共产党通过重庆谈判揭露了国民党反动派的阴谋，赢得了民心。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91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5201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他在中国近代史上有着重要的地位。在大陆，对他的评价则经历着从“漫画”到“写实”的过程。阅读材料，完成下列要求。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年秋，陪都重庆的民众、国军、盟军士兵等高举国旗和蒋介石画像开展庆祝活动。蒋介石发表演讲后退场，民众对他报以热烈掌声和欢呼声。当时有评论说：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这是他一生中最辉煌的时刻。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年，中共也公开表示，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承认蒋先生的领导，承认蒋先生在全国的地位。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89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联系蒋介石在抗战中的行为，分析材料一中“民众对他报以热烈掌声和欢呼声”的原因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675588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：七七事变后，蒋介石进一步改善国共关系，促进国共实现第二次合作，建立抗日民族统一战线；蒋介石领导国民党军队在正面战场多次打退日军的大规模进攻，蒋介石对抗战胜利作出了重大贡献，民众将他看成是抗战领袖、民族英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0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61162" y="1105325"/>
            <a:ext cx="10833100" cy="51380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67567320"/>
              </p:ext>
            </p:extLst>
          </p:nvPr>
        </p:nvGraphicFramePr>
        <p:xfrm>
          <a:off x="673862" y="1765808"/>
          <a:ext cx="10807700" cy="2955290"/>
        </p:xfrm>
        <a:graphic>
          <a:graphicData uri="http://schemas.openxmlformats.org/drawingml/2006/table">
            <a:tbl>
              <a:tblPr firstRow="1" firstCol="1" bandRow="1"/>
              <a:tblGrid>
                <a:gridCol w="3750671">
                  <a:extLst>
                    <a:ext uri="{9D8B030D-6E8A-4147-A177-3AD203B41FA5}">
                      <a16:colId xmlns:a16="http://schemas.microsoft.com/office/drawing/2014/main" val="3228380021"/>
                    </a:ext>
                  </a:extLst>
                </a:gridCol>
                <a:gridCol w="7057029">
                  <a:extLst>
                    <a:ext uri="{9D8B030D-6E8A-4147-A177-3AD203B41FA5}">
                      <a16:colId xmlns:a16="http://schemas.microsoft.com/office/drawing/2014/main" val="3688379781"/>
                    </a:ext>
                  </a:extLst>
                </a:gridCol>
              </a:tblGrid>
              <a:tr h="1605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左边漫画《磨好刀再杀》的背景：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1946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年夏，国内的形势正发生新的变化，在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和平方案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的背后，蒋介石的行径激怒了有良知的中国人。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1947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年初，这幅漫画发表后，在报纸上，在街头，甚至在路边的电线杆上，人们都能看到它。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372372"/>
                  </a:ext>
                </a:extLst>
              </a:tr>
            </a:tbl>
          </a:graphicData>
        </a:graphic>
      </p:graphicFrame>
      <p:pic>
        <p:nvPicPr>
          <p:cNvPr id="3073" name="image12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014" y="2197003"/>
            <a:ext cx="2581114" cy="227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86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［唯物史观］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年相比，人们对蒋介石的态度发生了什么变化？根据材料分析导致这种变化的原因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56054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态度：由拥护到反对。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原因：国内形势的变化，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1946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月，蒋介石指挥军队以围攻中原解放区为起点，向解放区发动进攻，全面内战爆发。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82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087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时至今日，人们对蒋介石的评价褒贬不一。上述材料启示我们应如何评价历史人物？并简要评价蒋介石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675139"/>
            <a:ext cx="10833100" cy="3234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启示：从功过两个方面评价历史人物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一分为二的观点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。将历史人物放在当时的历史背景下评价。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言之有理即可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评价：蒋介石为抗日战争的胜利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中华民族的觉醒和团结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作出过重要贡献，是有功的。抗战胜利后，蒋介石发动了全面内战，给人民带来灾难，是过失。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言之有理即可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161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88010" y="5349558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．重庆谈判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．日本投降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．颁布土地法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．南京解放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7738" y="1136819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重庆谈判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下面表格反映的历史事件是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 dirty="0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6" name="A_dbd1c"/>
          <p:cNvSpPr/>
          <p:nvPr/>
        </p:nvSpPr>
        <p:spPr>
          <a:xfrm>
            <a:off x="6329553" y="186732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12355279"/>
              </p:ext>
            </p:extLst>
          </p:nvPr>
        </p:nvGraphicFramePr>
        <p:xfrm>
          <a:off x="697738" y="2406568"/>
          <a:ext cx="10833100" cy="3042920"/>
        </p:xfrm>
        <a:graphic>
          <a:graphicData uri="http://schemas.openxmlformats.org/drawingml/2006/table">
            <a:tbl>
              <a:tblPr firstRow="1" firstCol="1" bandRow="1"/>
              <a:tblGrid>
                <a:gridCol w="4011422">
                  <a:extLst>
                    <a:ext uri="{9D8B030D-6E8A-4147-A177-3AD203B41FA5}">
                      <a16:colId xmlns:a16="http://schemas.microsoft.com/office/drawing/2014/main" val="1597436180"/>
                    </a:ext>
                  </a:extLst>
                </a:gridCol>
                <a:gridCol w="6821678">
                  <a:extLst>
                    <a:ext uri="{9D8B030D-6E8A-4147-A177-3AD203B41FA5}">
                      <a16:colId xmlns:a16="http://schemas.microsoft.com/office/drawing/2014/main" val="3222848445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1945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毛泽东率领中国共产党代表团从延安飞抵重庆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67868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1945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毛泽东造访了民盟中央主席张澜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694670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1945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日至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国共代表连续举行了四次正式会谈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89696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1945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国共双方代表签订《政府与中共代表会谈纪要》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1825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青岛中考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日，毛泽东飞抵重庆后，在机场发表谈话：“目前最迫切者，为保证国内和平，实施民主政治，巩固国内团结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希望中国一切抗日政党及爱国志士团结起来，为上述任务而奋斗。”这反映出毛泽东飞抵重庆的目的是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．争取国民大革命的胜利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．和平解决西安事变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．建立抗日民族统一战线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．争取和平民主建国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fc48"/>
          <p:cNvSpPr/>
          <p:nvPr/>
        </p:nvSpPr>
        <p:spPr>
          <a:xfrm>
            <a:off x="2028190" y="335481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绥化中考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年，毛泽东以惊人的胆魄亲赴重庆，经过谈判，国共双方签署的文件是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．《讨袁檄文》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．“双十协定”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．《对日寇的最后一战》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．“九二共识”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50e5"/>
          <p:cNvSpPr/>
          <p:nvPr/>
        </p:nvSpPr>
        <p:spPr>
          <a:xfrm>
            <a:off x="6516053" y="2413127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国民党发动内战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月，国民党军队对解放区发动的大小进攻共计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4365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次，累计使用兵力达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万人次，侵占解放区城市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座、村镇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2577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处。这表明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．国民党肆意破坏“双十协定”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．国民党已经发动全面内战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．全面内战爆发后国民党明显占据优势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．解放区军民以歼灭敌人有生力量为主要目标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0535"/>
          <p:cNvSpPr/>
          <p:nvPr/>
        </p:nvSpPr>
        <p:spPr>
          <a:xfrm>
            <a:off x="6103303" y="3040921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2339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月，内战全面爆发。其标志是国民党军队进攻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．陕北解放区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．中原解放区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．山东解放区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．东北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ccd7"/>
          <p:cNvSpPr/>
          <p:nvPr/>
        </p:nvSpPr>
        <p:spPr>
          <a:xfrm>
            <a:off x="816928" y="299284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解放区军民的自卫反击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月，毛泽东在和美国记者安娜的谈话中指出，真正强大的力量属于人民。由此诞生了一个著名的论断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．“生的伟大，死的光荣”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．“政权是由枪杆子中取得的”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．“一切反动派都是纸老虎”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．“星星之火，可以燎原”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fec6"/>
          <p:cNvSpPr/>
          <p:nvPr/>
        </p:nvSpPr>
        <p:spPr>
          <a:xfrm>
            <a:off x="10187940" y="2727024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中共中央号召解放区军民以自卫战争粉碎国民党军队的进攻，并制定了哪个主要作战方式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．运动战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．偷袭战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．地雷战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．地道战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长春中考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毛泽东曾说：“延安是我们的，我们在这里开了窑洞，种了小米。”但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月，中共中央却主动撤离延安，这一行动反映了我军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．军事指挥策略灵活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．拉开战略进攻序幕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．配合正面战场作战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．取得战略决战胜利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1742"/>
          <p:cNvSpPr/>
          <p:nvPr/>
        </p:nvSpPr>
        <p:spPr>
          <a:xfrm>
            <a:off x="6108065" y="4622785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3" name="A_418d4"/>
          <p:cNvSpPr/>
          <p:nvPr/>
        </p:nvSpPr>
        <p:spPr>
          <a:xfrm>
            <a:off x="6924040" y="1452865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27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322F630-4F12-4E26-BD02-036FBB6EF8F8}" vid="{8C330616-4E2F-4A09-BEB7-D9FE632A3D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777777</Template>
  <TotalTime>10</TotalTime>
  <Words>1961</Words>
  <Application>Microsoft Office PowerPoint</Application>
  <PresentationFormat>宽屏</PresentationFormat>
  <Paragraphs>138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4</cp:revision>
  <dcterms:created xsi:type="dcterms:W3CDTF">2025-08-30T05:43:09Z</dcterms:created>
  <dcterms:modified xsi:type="dcterms:W3CDTF">2025-08-30T13:42:54Z</dcterms:modified>
</cp:coreProperties>
</file>