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85" r:id="rId6"/>
    <p:sldId id="886" r:id="rId7"/>
    <p:sldId id="887" r:id="rId8"/>
    <p:sldId id="875" r:id="rId9"/>
    <p:sldId id="876" r:id="rId10"/>
    <p:sldId id="877" r:id="rId11"/>
    <p:sldId id="878" r:id="rId12"/>
    <p:sldId id="888" r:id="rId13"/>
    <p:sldId id="889" r:id="rId14"/>
    <p:sldId id="259" r:id="rId15"/>
    <p:sldId id="879" r:id="rId16"/>
    <p:sldId id="880" r:id="rId17"/>
    <p:sldId id="881" r:id="rId18"/>
    <p:sldId id="882" r:id="rId19"/>
    <p:sldId id="883" r:id="rId20"/>
    <p:sldId id="884" r:id="rId21"/>
    <p:sldId id="890" r:id="rId22"/>
    <p:sldId id="891" r:id="rId23"/>
    <p:sldId id="892" r:id="rId24"/>
    <p:sldId id="893" r:id="rId25"/>
    <p:sldId id="894" r:id="rId26"/>
    <p:sldId id="895" r:id="rId27"/>
    <p:sldId id="896" r:id="rId28"/>
    <p:sldId id="897" r:id="rId29"/>
    <p:sldId id="898" r:id="rId30"/>
    <p:sldId id="899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辛亥革命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袁世凯窃取革命果实与二次革命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日，宋教仁由上海前往北京策划组织第一届责任内阁，被刺杀于上海火车站。该案发生后，革命党人发动了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．公车上书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．二次革命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．南昌起义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bbeb"/>
          <p:cNvSpPr/>
          <p:nvPr/>
        </p:nvSpPr>
        <p:spPr>
          <a:xfrm>
            <a:off x="1620203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“宋教仁案”发生后，孙中山主张“速起兵以武力解决之”，而部分国民党领导人则坚持听候法律解决，国会中大部分国民党议员主张联合进步党人，依据法律，进行倒袁活动。这反映了二次革命失败的原因是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．袁世凯北洋派实力强大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．国民党内部力量涣散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．没有诉诸法律程序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．对袁世凯的妥协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6c43"/>
          <p:cNvSpPr/>
          <p:nvPr/>
        </p:nvSpPr>
        <p:spPr>
          <a:xfrm>
            <a:off x="7332028" y="304092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菏泽中考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“它动摇了中国人对皇权统治的崇拜，用武装起义的方式掀倒了皇帝的宝座。中国人从此抛弃了对皇帝的信仰，不管这个皇帝姓爱新觉罗还是姓袁，不管是满族皇帝还是汉族皇帝！”“它”是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．新文化运动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五四运动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e2d8"/>
          <p:cNvSpPr/>
          <p:nvPr/>
        </p:nvSpPr>
        <p:spPr>
          <a:xfrm>
            <a:off x="6120765" y="3622137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56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一次革命的价值不能仅从它的短期效果来衡量。从长远的历史眼光来看，辛亥革命产生的影响是无法磨灭的。辛亥革命“无法磨灭”的影响是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．借鉴西政，维新变法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．启发思想，民主科学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．引进器物，技术革新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．推翻清廷，建立共和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08da"/>
          <p:cNvSpPr/>
          <p:nvPr/>
        </p:nvSpPr>
        <p:spPr>
          <a:xfrm>
            <a:off x="5700078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3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武昌起义的枪声震动了旧世界，在武昌起义的推动下，全国各地的自发斗争迅速发展，形成了资产阶级民主革命高潮。以上材料说明武昌起义的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．发生原因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．斗争过程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．斗争主力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75b3e"/>
          <p:cNvSpPr/>
          <p:nvPr/>
        </p:nvSpPr>
        <p:spPr>
          <a:xfrm>
            <a:off x="6120765" y="3307490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聊城中考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出版的《独立周报》中写道：“与农夫田父谈于树林之下，语以代议制之善，及国会选举之不宜草率投票，则皆瞠目而不解。叩其故，则曰：‘吾人困土匪军队之不暇，何暇及其他。’”这段材料最有助于了解辛亥革命的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．背景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．条件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．过程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．影响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65fb"/>
          <p:cNvSpPr/>
          <p:nvPr/>
        </p:nvSpPr>
        <p:spPr>
          <a:xfrm>
            <a:off x="3252153" y="431507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中华民国临时政府成立初，入同盟会者激增，“一日附者率数千”，趋炎附势之徒也竞相加入，借以获得进身之阶。这反映了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．民主革命任务完成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．辛亥革命潜藏危机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．民生主义初步实现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．军阀割据局面形成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93a1"/>
          <p:cNvSpPr/>
          <p:nvPr/>
        </p:nvSpPr>
        <p:spPr>
          <a:xfrm>
            <a:off x="4476115" y="336719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“在宋教仁被刺后，孙中山主张立即推翻袁世凯统治。黄兴等对武力讨袁没有信心，主张静待法律解决。大部分国民党议员主张通过国会进行合法斗争，反对武力讨袁。”材料可用于分析“二次革命”的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．开始时间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．主要过程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．深远影响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．失败原因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ed30"/>
          <p:cNvSpPr/>
          <p:nvPr/>
        </p:nvSpPr>
        <p:spPr>
          <a:xfrm>
            <a:off x="6108065" y="3681095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南京临时政府的成立，标志着资产阶级共和制度在中国的诞生。对该事件，有学者认为“这是极重要的分水岭”。这里的“分水岭”应指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．由学习制度走向学习器物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．由学习思想走向学习制度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．由思想自由走向思想保守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．由君主专制走向民主共和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4102"/>
          <p:cNvSpPr/>
          <p:nvPr/>
        </p:nvSpPr>
        <p:spPr>
          <a:xfrm>
            <a:off x="4884103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近代以来，面对西方列强的侵略和清政府的压迫，中国人民奋起反抗，推动了历史的进步。阅读材料，完成下列要求。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战争粉碎了清王朝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天朝上国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迷梦，天朝大厦摇摇欲坠，而最先发难的是中国最底层的农民，可以说是摧枯拉朽吧，但太平天国运动终究没有推翻清王朝，让这个腐朽的封建王朝继续苟延残喘。这场席卷大半个中国的革命运动，让我们见识了中国农民力量的强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摘编自王国平《太平天国史论》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0" y="3241011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辛亥革命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384863" y="1807953"/>
            <a:ext cx="11431000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第三单元　资产阶级民主革命与中华民国的建立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中山应该是推崇他的广东老乡洪秀全的，但很明显他的眼界比洪秀全要高远很多，自从上书李鸿章遭受冷落后，孙中山也毅然走上了革命道路。但他没有洪秀全那么得人心，应者无几，革命党人势单力薄，处处遇挫。然而孙中山却完成了洪秀全没有完成的伟业，辛亥革命推翻了清王朝。回国后的孙中山艰难地经营他的民主共和，但终归是昙花一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摘编自郭世佑《晚清政治革命新论》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今者中国以千年专制之毒而不解，异种残之，外邦逼之，民族主义、民权主义殆不可以须臾缓。而民生主义，欧美所虑积重难返者，中国独受病未深，而去之易。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《孙中山全集》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如果我们将中国传统文化比喻成一棵大树，洋务运动只不过剪断了一些枝叶，辛亥革命则相当于将这棵大树砍断了。但是树断了，树墩还在，一般的树只要树墩还在，还是可以萌发的。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《西方文明对中国的冲击及中国文明的嬗变》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5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［唯物史观］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根据材料一、二并结合所学知识，概括辛亥革命与太平天国运动的相似之处。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可从历史背景、革命对象、斗争方式、失败原因等方面任选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个角度回答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75588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历史背景：都是由于清政府统治腐朽，民族危机加剧。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革命对象：都是清政府。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斗争方式：都采取暴力革命的方式。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革命任务：均承担起了反侵略反封建的任务。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结果：都以失败而告终。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失败原因：都是因为阶级的局限性。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79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551930"/>
            <a:ext cx="10807700" cy="2008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中国近代民主革命的任务是什么？根据材料三，概括孙中山认为能解中国“千年专制之毒”的解药是什么。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619e"/>
          <p:cNvSpPr/>
          <p:nvPr/>
        </p:nvSpPr>
        <p:spPr>
          <a:xfrm>
            <a:off x="681990" y="3916418"/>
            <a:ext cx="825989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任务：反帝反封建。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解药：三民主义。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1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结合所学知识，说说材料四中“将这棵大树砍断了”的含义，为什么又说“树墩还在”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035413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将这棵大树砍断了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：辛亥革命推翻了清王朝的统治，宣告了中国两千多年君主专制制度的终结。它拉开了中国完全意义上的近代民族民主革命的序幕，极大地推动了中华民族的思想解放，打开了中国进步潮流的闸门。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树墩还在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：辛亥革命并没有解决近代中国社会的主要矛盾，没有完成民族独立、人民解放的历史任务，中国半殖民地半封建的社会性质没有改变。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9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九年前，少数同志，在日本发起同盟会，定三大主义：一、民族主义；二、民权主义；三、民生主义。今日满清退位，中华民国成立，民族、民权两主义俱达到，唯有民生主义尚未着手，今后吾人所当致力的即在此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孙中山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19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中华民国之主权，属于国民全体。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中华民国以参议院、临时大总统、国务员、法院行使其统治权。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中华民国之立法权，以参议院行之。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参议院对于临时大总统，认为有谋叛行为时，得以总员五分之四以上之出席，出席员四分之三以上之可决，弹劾之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年，孙中山在日本组织中华革命党，以实行民权、民生两主义为宗旨，以扫除专制政治、建设完全民国为目的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98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孙中山是中国近代政治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共和制的重要催生人。他的学说是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内审中国之情势，外察世界之潮流，兼收众长，益以新创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56779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《中华民国临时约法》。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它肯定了资产阶级民主共和制度和民主自由原则，是辛亥革命的重要成果。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根据材料一，指出孙中山认为“民族、民权两主义俱达到”的理由。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材料二反映的是中国近代哪一部法律的内容？结合材料二，说说该宪法有何进步性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f83c"/>
          <p:cNvSpPr/>
          <p:nvPr/>
        </p:nvSpPr>
        <p:spPr>
          <a:xfrm>
            <a:off x="681990" y="2639070"/>
            <a:ext cx="590404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清帝退位，中华民国成立。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结合材料三和所学知识，简要说明中华革命党为什么将实行民权主义作为宗旨之一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2630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孙中山认为民权尚孙中山认为民权尚未实现；辛亥革命后，袁世凯窃取辛亥革命果实，实行专制统治，中华民国有名无实。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99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武昌起义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武汉有“首义之城”的美誉，是中国民主革命的重镇。使武汉在中国近代史上占有如此重要地位的历史事件是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．安庆起义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．武昌起义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．萍浏醴起义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．黄花岗起义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398af"/>
          <p:cNvSpPr/>
          <p:nvPr/>
        </p:nvSpPr>
        <p:spPr>
          <a:xfrm>
            <a:off x="804228" y="368109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17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结合材料四，分析孙中山的学说有何特点。请结合史实说明孙中山是中国共和制的“重要催生人”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95227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特点：将西方的政治思想与中国国情相结合。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史实：创建中国同盟会，提出三民主义；领导辛亥革命，推翻封建君主专制制度，建立中华民国；颁布《中华民国临时约法》，维护民主共和。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61999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日，一位革命领导者发布了一则行动命令：本军于今夜十二时举义，兴复汉族，驱除满虏。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工程八营，以占领楚望台军械库为目的。这次“举义”的主要力量是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．反清志士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．光复会成员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．同盟会成员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．湖北新军中倾向革命的士兵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f088"/>
          <p:cNvSpPr/>
          <p:nvPr/>
        </p:nvSpPr>
        <p:spPr>
          <a:xfrm>
            <a:off x="1212215" y="304092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49986" y="431266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．列强侵略逐渐深入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．通商口岸日趋增多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．清朝统治土崩瓦解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．民主革命彻底胜利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4586" y="1055405"/>
            <a:ext cx="7111242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如表内容直接表明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5" name="A_e9465"/>
          <p:cNvSpPr/>
          <p:nvPr/>
        </p:nvSpPr>
        <p:spPr>
          <a:xfrm>
            <a:off x="6526276" y="115192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78976840"/>
              </p:ext>
            </p:extLst>
          </p:nvPr>
        </p:nvGraphicFramePr>
        <p:xfrm>
          <a:off x="649986" y="1782382"/>
          <a:ext cx="10807700" cy="2467610"/>
        </p:xfrm>
        <a:graphic>
          <a:graphicData uri="http://schemas.openxmlformats.org/drawingml/2006/table">
            <a:tbl>
              <a:tblPr firstRow="1" firstCol="1" bandRow="1"/>
              <a:tblGrid>
                <a:gridCol w="10807700">
                  <a:extLst>
                    <a:ext uri="{9D8B030D-6E8A-4147-A177-3AD203B41FA5}">
                      <a16:colId xmlns:a16="http://schemas.microsoft.com/office/drawing/2014/main" val="2921850157"/>
                    </a:ext>
                  </a:extLst>
                </a:gridCol>
              </a:tblGrid>
              <a:tr h="1005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日，长沙宣告脱离清廷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日，云南宣告脱离清廷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日，上海宣告脱离清廷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日，浙江宣告脱离清廷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881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28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中华民国建立与《中华民国临时约法》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东营中考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“亚东开化中华早，揖美追欧，旧邦新造。”是南京临时政府颁布的《中华民国国歌》中的词句。这里的“新造”是指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．建立兴中会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．成立中国同盟会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．成立湖北军政府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．建立中华民国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6387"/>
          <p:cNvSpPr/>
          <p:nvPr/>
        </p:nvSpPr>
        <p:spPr>
          <a:xfrm>
            <a:off x="3252153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通辽中考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“民国”取代自秦始皇以来两千多年的“帝国”，是中国近代内在矛盾发展的结果，是一种前无古人的变化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是政治制度和社会思想的一大飞跃。从法律上实现“民国”取代“帝国”的措施是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．颁布《中华民国约法》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．颁布《中华民国临时约法》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．发布《大总统选举法》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．通过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《国民代表会议条例》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45f7"/>
          <p:cNvSpPr/>
          <p:nvPr/>
        </p:nvSpPr>
        <p:spPr>
          <a:xfrm>
            <a:off x="6528753" y="298346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7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潍坊中考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《中华民国临时约法》规定：“临时大总统、副总统由参议院选举之。”“中华民国之立法权以参议院行之。”这些规定旨在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．扩大统治基础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．宣传自由平等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．倡导三权分立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．维护民主共和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fa6a"/>
          <p:cNvSpPr/>
          <p:nvPr/>
        </p:nvSpPr>
        <p:spPr>
          <a:xfrm>
            <a:off x="4476115" y="336719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06882" y="1408256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威海中考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以下是中国近代一位历史人物的年谱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。空白处的内容应为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．创办《民报》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．领导辛亥革命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．就职中华民国临时大总统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．领导护国战争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5377624" y="2775854"/>
            <a:ext cx="5846815" cy="1138555"/>
          </a:xfrm>
          <a:prstGeom prst="rect">
            <a:avLst/>
          </a:prstGeom>
        </p:spPr>
      </p:pic>
      <p:sp>
        <p:nvSpPr>
          <p:cNvPr id="4" name="A_d4dd9"/>
          <p:cNvSpPr/>
          <p:nvPr/>
        </p:nvSpPr>
        <p:spPr>
          <a:xfrm>
            <a:off x="4095560" y="2138760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0" id="{84452598-D998-4A14-8AEC-9BA9A1BD154E}" vid="{EC6DD2E9-863C-4317-A0E9-D5CC73D624B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33333</Template>
  <TotalTime>10</TotalTime>
  <Words>2122</Words>
  <Application>Microsoft Office PowerPoint</Application>
  <PresentationFormat>宽屏</PresentationFormat>
  <Paragraphs>130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2025-08-30T03:11:25Z</dcterms:created>
  <dcterms:modified xsi:type="dcterms:W3CDTF">2025-08-30T13:24:28Z</dcterms:modified>
</cp:coreProperties>
</file>