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6" r:id="rId6"/>
    <p:sldId id="875" r:id="rId7"/>
    <p:sldId id="877" r:id="rId8"/>
    <p:sldId id="878" r:id="rId9"/>
    <p:sldId id="879" r:id="rId10"/>
    <p:sldId id="880" r:id="rId11"/>
    <p:sldId id="881" r:id="rId12"/>
    <p:sldId id="882" r:id="rId13"/>
    <p:sldId id="883" r:id="rId14"/>
    <p:sldId id="884" r:id="rId15"/>
    <p:sldId id="885" r:id="rId16"/>
    <p:sldId id="259" r:id="rId17"/>
    <p:sldId id="886" r:id="rId18"/>
    <p:sldId id="887" r:id="rId19"/>
    <p:sldId id="888" r:id="rId20"/>
    <p:sldId id="889" r:id="rId21"/>
    <p:sldId id="890" r:id="rId22"/>
    <p:sldId id="891" r:id="rId23"/>
    <p:sldId id="892" r:id="rId24"/>
    <p:sldId id="893" r:id="rId25"/>
    <p:sldId id="894" r:id="rId26"/>
    <p:sldId id="895" r:id="rId27"/>
    <p:sldId id="896" r:id="rId28"/>
    <p:sldId id="897" r:id="rId29"/>
    <p:sldId id="87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088" autoAdjust="0"/>
    <p:restoredTop sz="94660"/>
  </p:normalViewPr>
  <p:slideViewPr>
    <p:cSldViewPr snapToGrid="0" showGuides="1">
      <p:cViewPr varScale="1">
        <p:scale>
          <a:sx n="68" d="100"/>
          <a:sy n="68" d="100"/>
        </p:scale>
        <p:origin x="186"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课　太平天国运动</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812643" y="5077241"/>
                    <a:ext cx="1005403" cy="584775"/>
                  </a:xfrm>
                  <a:prstGeom prst="rect">
                    <a:avLst/>
                  </a:prstGeom>
                  <a:noFill/>
                </p:spPr>
                <p:txBody>
                  <a:bodyPr wrap="none" rtlCol="0">
                    <a:spAutoFit/>
                  </a:bodyPr>
                  <a:lstStyle/>
                  <a:p>
                    <a:pPr algn="l"/>
                    <a:r>
                      <a:rPr lang="zh-CN" altLang="en-US" sz="3200" b="1" dirty="0" smtClean="0">
                        <a:ea typeface="微软雅黑" panose="020B0503020204020204" pitchFamily="34" charset="-122"/>
                        <a:sym typeface="Times New Roman" panose="02020603050405020304" pitchFamily="18" charset="0"/>
                      </a:rPr>
                      <a:t>历史</a:t>
                    </a:r>
                    <a:endParaRPr lang="zh-CN" altLang="en-US" sz="3200" b="1" dirty="0">
                      <a:ea typeface="微软雅黑" panose="020B0503020204020204" pitchFamily="34" charset="-122"/>
                      <a:sym typeface="Times New Roman" panose="02020603050405020304" pitchFamily="18" charset="0"/>
                    </a:endParaRP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“他们于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1855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月第三次攻取武汉，并席卷湖北和江西，将曾国藩困在江西境内</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整个长江流域尽入革命军之手。”材料评述的是太平天国运动中的</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．金田起义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．西征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．定都天京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．北伐</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a1c29"/>
          <p:cNvSpPr/>
          <p:nvPr/>
        </p:nvSpPr>
        <p:spPr>
          <a:xfrm>
            <a:off x="6516053" y="3367199"/>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142450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933384"/>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天京陷落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1856</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年秋，杨秀清逼洪秀全封他为“万岁”，意图篡位。结果引发天京事变，杨秀清被杀，韦昌辉被处死，石达开率部出走。这次事件带来的严重影响是使得太平天国</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．达到鼎盛</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．大封诸王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．由盛转衰</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．天京</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陷落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fd50f"/>
          <p:cNvSpPr/>
          <p:nvPr/>
        </p:nvSpPr>
        <p:spPr>
          <a:xfrm>
            <a:off x="9792653" y="3622137"/>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735786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有专家指出，太平天国运动在一定程度上吸收了外来文明的成果，体现出传统农业文明向近代工业文明的转变。下列各项能够论证这一观点的是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．永安初建政权</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．《资政新篇》</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．《天朝田亩制度》</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．定都天京</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1860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年，李秀成率军攻克杭州，遭外国反动势力反扑。“外国反动势力”是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．曾国藩的湘军</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．李鸿章的淮军</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．华尔洋枪队</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．清政府的八旗兵</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a2c1e"/>
          <p:cNvSpPr/>
          <p:nvPr/>
        </p:nvSpPr>
        <p:spPr>
          <a:xfrm>
            <a:off x="4476115" y="4622785"/>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
        <p:nvSpPr>
          <p:cNvPr id="3" name="A_67504"/>
          <p:cNvSpPr/>
          <p:nvPr/>
        </p:nvSpPr>
        <p:spPr>
          <a:xfrm>
            <a:off x="6108065" y="2086849"/>
            <a:ext cx="1389125"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803782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97154" y="4149363"/>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．金田起义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．定都天京</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．天京事变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．天京陷落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597154" y="1353487"/>
            <a:ext cx="10833100" cy="201285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［时空观念］</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如图所示年代尺呈现了太平天国运动的兴亡史，其中</a:t>
            </a:r>
            <a:r>
              <a:rPr lang="zh-CN" altLang="zh-CN" sz="3200" b="1" dirty="0">
                <a:latin typeface="Calibri" panose="020F0502020204030204" pitchFamily="34" charset="0"/>
                <a:ea typeface="宋体" panose="02010600030101010101" pitchFamily="2" charset="-122"/>
                <a:cs typeface="宋体" panose="02010600030101010101" pitchFamily="2" charset="-122"/>
              </a:rPr>
              <a:t>④</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处发生的事件为</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6.jpeg"/>
          <p:cNvPicPr/>
          <p:nvPr/>
        </p:nvPicPr>
        <p:blipFill>
          <a:blip r:embed="rId2"/>
          <a:stretch>
            <a:fillRect/>
          </a:stretch>
        </p:blipFill>
        <p:spPr>
          <a:xfrm>
            <a:off x="3018472" y="2847340"/>
            <a:ext cx="6844654" cy="1066292"/>
          </a:xfrm>
          <a:prstGeom prst="rect">
            <a:avLst/>
          </a:prstGeom>
        </p:spPr>
      </p:pic>
      <p:sp>
        <p:nvSpPr>
          <p:cNvPr id="5" name="A_f048d"/>
          <p:cNvSpPr/>
          <p:nvPr/>
        </p:nvSpPr>
        <p:spPr>
          <a:xfrm>
            <a:off x="6025769" y="2083991"/>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4156353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与中国历史上历次农民起义相比，太平天国运动遇到的不同以往的新情况主要是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．领导人贪图享乐</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．利用宗教来发动农民起义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．内部争权夺利的斗争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．被中外反动势力联合</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镇压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d11db"/>
          <p:cNvSpPr/>
          <p:nvPr/>
        </p:nvSpPr>
        <p:spPr>
          <a:xfrm>
            <a:off x="5304790" y="2354169"/>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1009278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［历史解释］</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太平天国运动沉重打击了清朝的统治和外国侵略势力，谱写了中国近代史上的壮烈篇章。以上叙述的是太平天国运动的</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．产生原因</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．时代背景</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．具体内容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．历史意义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a2e55"/>
          <p:cNvSpPr/>
          <p:nvPr/>
        </p:nvSpPr>
        <p:spPr>
          <a:xfrm>
            <a:off x="4068128" y="3367199"/>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2037967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0306" y="1179525"/>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“太平天国反对不平等条约，严禁鸦片的输入。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1853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年到</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1854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年，英、法、美等国公使曾先后到天京刺探和讹诈，要求太平天国承认不平等条约，都没有达到目的。”太平天国这样做</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．抵制了列强的武装侵略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．形成了人民反清斗争的高潮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．建立了与清对峙的政权</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．坚持了反对列强侵略的立场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4" name="A_46a72"/>
          <p:cNvSpPr/>
          <p:nvPr/>
        </p:nvSpPr>
        <p:spPr>
          <a:xfrm>
            <a:off x="2427034" y="3177997"/>
            <a:ext cx="14113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某学者说：“农民造反者</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长歌涌入金陵，开始建造人间小天堂，曾是他们的喜剧；天京陷落</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则是他们的悲剧。”导致“他们”从“喜剧”走向“悲剧”的根本原因是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．定都天京的战略失误</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．天京事变的严重内耗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．农民阶级的自身局限</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．绝对平均的社会纲领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7882e"/>
          <p:cNvSpPr/>
          <p:nvPr/>
        </p:nvSpPr>
        <p:spPr>
          <a:xfrm>
            <a:off x="804228" y="3040921"/>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4071321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罗尔纲在《太平天国史纲》中写道：“正在这样的一个决定两个壁垒最终命运的关头，太平军方面仍有内讧的大事变发生。太平军自己来摧残自己的势力，使敌人有机会重新抬起头来向自己壁垒反攻，终归把自己扑灭了去。”材料中的“大事变”产生的主要影响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．使太平天国运动由盛转衰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．沉重打击了中外反动势力</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．标志着太平天国运动失败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．动摇了清政府的统治基础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170be"/>
          <p:cNvSpPr/>
          <p:nvPr/>
        </p:nvSpPr>
        <p:spPr>
          <a:xfrm>
            <a:off x="6516053" y="3354817"/>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4241171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太平天国运动初期，洪秀全自命为上帝之子下凡救世，下令太平军毁学宫、拆孔庙、查禁孔孟“妖书”。然而到了太平天国后期，洪秀全则要求“学尧舜之孝悌忠信，遵孔孟之仁义道德。”太平天国政策调整的主要原因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．拜上帝会难以支撑其政权</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．天京事变后战局发生逆转</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．反孔受到传统士绅的抑制</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．没有得到欧美基督教支持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6f1af"/>
          <p:cNvSpPr/>
          <p:nvPr/>
        </p:nvSpPr>
        <p:spPr>
          <a:xfrm>
            <a:off x="9371965" y="3040921"/>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998377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课　太平天国运动</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136160" y="1804999"/>
            <a:ext cx="11919679"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第一单元　中国开始沦为半殖民地半封建社会</a:t>
            </a:r>
          </a:p>
        </p:txBody>
      </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资政新篇》是当时中国最完整的发展资本主义的纲领。但在当时，它游离于农民斗争之外，这就决定了它不会在太平天国的群众中激起用拜上帝会造小天堂那样的反响，还不能真正地把农民群众和资本主义联系起来，也不会转化为物质的力量。据此判断，《资政新篇》</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．是民族资本主义兴起的产物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．成为代表先进阶级的正确纲领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．缺乏实施的经济和群众基础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．冲击了社会成员传统角色定位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0f1ea"/>
          <p:cNvSpPr/>
          <p:nvPr/>
        </p:nvSpPr>
        <p:spPr>
          <a:xfrm>
            <a:off x="7332028" y="3354817"/>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884822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如图所示为太平天国颁布的革命纲领。与前者相比，后者最突出的特点是主张</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．学习西方治国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．实行君主专制</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．平均分配土地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．实现男女平等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8.jpeg"/>
          <p:cNvPicPr/>
          <p:nvPr/>
        </p:nvPicPr>
        <p:blipFill>
          <a:blip r:embed="rId2"/>
          <a:stretch>
            <a:fillRect/>
          </a:stretch>
        </p:blipFill>
        <p:spPr>
          <a:xfrm>
            <a:off x="6985952" y="3381628"/>
            <a:ext cx="3001099" cy="1857883"/>
          </a:xfrm>
          <a:prstGeom prst="rect">
            <a:avLst/>
          </a:prstGeom>
        </p:spPr>
      </p:pic>
      <p:sp>
        <p:nvSpPr>
          <p:cNvPr id="4" name="A_0556b"/>
          <p:cNvSpPr/>
          <p:nvPr/>
        </p:nvSpPr>
        <p:spPr>
          <a:xfrm>
            <a:off x="4884103" y="2413127"/>
            <a:ext cx="136652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104654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3862" y="1576539"/>
            <a:ext cx="10807700" cy="2587321"/>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太平天国运动是农民阶级演绎的一首波澜壮阔的人间悲歌。今天，我们就从千千万万的太平军中选取一个叫作王顺的人，来看看他和他曾经的天国梦。阅读材料，完成下列要求</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728601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97154" y="635093"/>
            <a:ext cx="10833100" cy="5363391"/>
          </a:xfrm>
          <a:prstGeom prst="rect">
            <a:avLst/>
          </a:prstGeom>
        </p:spPr>
        <p:txBody>
          <a:bodyPr>
            <a:spAutoFit/>
          </a:bodyPr>
          <a:lstStyle/>
          <a:p>
            <a:pPr>
              <a:lnSpc>
                <a:spcPct val="12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【天国梦始】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参加拜上帝会的人越来越多，清政府不断逮捕教徒，我们就组织了太平军与这帮清妖阎罗们斗争。我们从金田村起义，一路势如破竹，直达南京，天王坐了龙座，南京也叫天京了，成为天国的都城。刚开始不稳定，战争还在继续，军营中不断传来消息，有伤心的，还有令人振奋的。天朝慢慢鼎盛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材料一中“天朝慢慢鼎盛”是太平军取得哪一军事胜利后的事</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597154" y="5970348"/>
            <a:ext cx="6478055" cy="635943"/>
          </a:xfrm>
          <a:prstGeom prst="rect">
            <a:avLst/>
          </a:prstGeom>
        </p:spPr>
        <p:txBody>
          <a:bodyPr wrap="none">
            <a:spAutoFit/>
          </a:bodyPr>
          <a:lstStyle/>
          <a:p>
            <a:pPr>
              <a:lnSpc>
                <a:spcPct val="12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太平军在西征战场取得重大胜利</a:t>
            </a: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44953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【梦的实现】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天朝定都后，伴随着军事发展，颁布了《天朝田亩制度》。它说我们有田同耕，有饭同食，有衣同穿，有钱同使，无处不均匀，无人不饱暖。我的天朝梦终于要实现了！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根据材料二并结合所学知识回答，《天朝田亩制度》与当时广大农民的哪一愿望相符合？</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5dfbe"/>
          <p:cNvSpPr/>
          <p:nvPr/>
        </p:nvSpPr>
        <p:spPr>
          <a:xfrm>
            <a:off x="669290" y="5262960"/>
            <a:ext cx="662794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愿望：广大农民要求得到土地。</a:t>
            </a:r>
            <a:endParaRPr lang="zh-CN" altLang="en-US"/>
          </a:p>
        </p:txBody>
      </p:sp>
    </p:spTree>
    <p:extLst>
      <p:ext uri="{BB962C8B-B14F-4D97-AF65-F5344CB8AC3E}">
        <p14:creationId xmlns:p14="http://schemas.microsoft.com/office/powerpoint/2010/main" val="3291020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3293209"/>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【梦中迷茫】</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1856</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年，太平天国士兵中一直流传着这样的歌谣：</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天父杀天兄，江山打不通，打起包裹回家转，依旧做长工。</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天国竟然变成这样了，天国该怎么办呀？我迷茫了。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材料三中的歌谣反映了哪一事件？这一事件反映了什么</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4655745"/>
            <a:ext cx="10833100" cy="1313052"/>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事件：天京事变。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反映了农民阶级的局限性，无法克服领导集团的腐败和分裂。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67661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【梦的破灭】</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材料四</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天王前段时间驾崩了，这段时间以来我们不断吃败仗，听说是红毛子洋枪队也打我们了。终于到这天，天国城破！</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根据材料四，请你谈谈“天国城破”的直接原因是什么。</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［历史解释］</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这一运动与以往的农民起义相比，具有怎样新的时代特征？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d5312"/>
          <p:cNvSpPr/>
          <p:nvPr/>
        </p:nvSpPr>
        <p:spPr>
          <a:xfrm>
            <a:off x="669290" y="5890753"/>
            <a:ext cx="4588002"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时代特征：反侵略。</a:t>
            </a:r>
            <a:endParaRPr lang="zh-CN" altLang="en-US"/>
          </a:p>
        </p:txBody>
      </p:sp>
      <p:sp>
        <p:nvSpPr>
          <p:cNvPr id="3" name="A_ef429"/>
          <p:cNvSpPr/>
          <p:nvPr/>
        </p:nvSpPr>
        <p:spPr>
          <a:xfrm>
            <a:off x="669290" y="3988801"/>
            <a:ext cx="7943977"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直接原因：中外反动势力的联合进攻。</a:t>
            </a:r>
            <a:endParaRPr lang="zh-CN" altLang="en-US"/>
          </a:p>
        </p:txBody>
      </p:sp>
    </p:spTree>
    <p:extLst>
      <p:ext uri="{BB962C8B-B14F-4D97-AF65-F5344CB8AC3E}">
        <p14:creationId xmlns:p14="http://schemas.microsoft.com/office/powerpoint/2010/main" val="3327186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15442" y="989855"/>
            <a:ext cx="10833100" cy="4513928"/>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材料五</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洪仁玕在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1859</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发表的《资政新篇》中概括地提出了强化中央集权、采用西方技术以使中国经济和交通现代化以及发展与西方列强友好关系的政策。洪仁玕所提出的开设现代银行、颁发专利权、建造铁路和轮船以及发展采矿业等建议表明，他对西方力量所在的若干因素抱着全心全意的、虽然认识很不全面的赞赏态度。这些建议是太平天国经济理论的一个重大转变</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993025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3241703"/>
            <a:ext cx="10833100" cy="755595"/>
          </a:xfrm>
          <a:prstGeom prst="rect">
            <a:avLst/>
          </a:prstGeom>
        </p:spPr>
        <p:txBody>
          <a:bodyPr wrap="none">
            <a:spAutoFit/>
          </a:bodyPr>
          <a:lstStyle/>
          <a:p>
            <a:pPr>
              <a:lnSpc>
                <a:spcPct val="130000"/>
              </a:lnSpc>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仿效西方资本主义，发展近代工业和各项近代事业。</a:t>
            </a:r>
            <a:endParaRPr lang="zh-CN" altLang="en-US" sz="3200" dirty="0"/>
          </a:p>
        </p:txBody>
      </p:sp>
      <p:sp>
        <p:nvSpPr>
          <p:cNvPr id="3" name="矩形 2"/>
          <p:cNvSpPr>
            <a:spLocks noChangeAspect="1"/>
          </p:cNvSpPr>
          <p:nvPr/>
        </p:nvSpPr>
        <p:spPr>
          <a:xfrm>
            <a:off x="679450" y="1928651"/>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根据材料五回答，为什么说《资政新篇》是“太平天国经济理论的一个重大转变”？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45437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623665"/>
            <a:ext cx="10807700" cy="3933384"/>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洪秀全与金田起义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有人把太平天国运动的发展历程分为“宗教构梦、战争追梦、政策筑梦、内乱毁梦”四个篇章。“宗教构梦”是指</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．永安封王建制</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．定都天京</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．创立拜上帝会</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．天京</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变乱</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4" name="A_8dd65"/>
          <p:cNvSpPr/>
          <p:nvPr/>
        </p:nvSpPr>
        <p:spPr>
          <a:xfrm>
            <a:off x="816928" y="3622137"/>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某史学家说：“对于西方的挑战，中国的反应之所以迟钝，是由于中国社会在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世纪中叶面临很不寻常的历史环境。内部事务万分火急，至于对西方则可以暂缓一步。”导致“内部事务万分火急”的事件的领导人物是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．邓世昌</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．李鸿章</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．洪秀全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．康有为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86363"/>
          <p:cNvSpPr/>
          <p:nvPr/>
        </p:nvSpPr>
        <p:spPr>
          <a:xfrm>
            <a:off x="8555990" y="3681095"/>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3192074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太平天国运动持续</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年，严重动摇了清朝统治。其开始的标志是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．定都天京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．金田起义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．永安封王</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．北伐和西征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太平天国运动被称为是“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世纪中叶中国最大的一场大规模反清运动”。它初步建立政权的地点是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．金田</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．永安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．安庆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．天京</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1651f"/>
          <p:cNvSpPr/>
          <p:nvPr/>
        </p:nvSpPr>
        <p:spPr>
          <a:xfrm>
            <a:off x="8555990" y="4628976"/>
            <a:ext cx="1389125"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
        <p:nvSpPr>
          <p:cNvPr id="3" name="A_e7334"/>
          <p:cNvSpPr/>
          <p:nvPr/>
        </p:nvSpPr>
        <p:spPr>
          <a:xfrm>
            <a:off x="2436178" y="2093040"/>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373749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定都天京</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太平天国北伐和西征的目的是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．巩固已夺取的地区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．扩大太平天国的统治区域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．推翻清朝统治和巩固政权</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．击退外国侵略者的进攻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20c40"/>
          <p:cNvSpPr/>
          <p:nvPr/>
        </p:nvSpPr>
        <p:spPr>
          <a:xfrm>
            <a:off x="6719253" y="2413127"/>
            <a:ext cx="14113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3626431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1853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年，太平天国制定并颁布了建国纲领，该纲领规定按照人口和年龄平均分配土地，反映了农民获得土地、平均分配产品的愿望。这个纲领是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．《资政新篇》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．《海国图志》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．《四洲志》</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《天朝田亩制度》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a39da"/>
          <p:cNvSpPr/>
          <p:nvPr/>
        </p:nvSpPr>
        <p:spPr>
          <a:xfrm>
            <a:off x="5712778" y="3307490"/>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2772162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济宁中考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《天朝田亩制度》规定：“凡当收成时</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除</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每人所食可接新谷外，余则归国库。凡麦、豆、苎麻、布帛、鸡、犬各物及银钱亦然。”此规定</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．抵制了西方侵略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．挫伤了农民积极性</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．实现了社会公正</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．满足了农民的愿望</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9cde3"/>
          <p:cNvSpPr/>
          <p:nvPr/>
        </p:nvSpPr>
        <p:spPr>
          <a:xfrm>
            <a:off x="9371965" y="3367199"/>
            <a:ext cx="1389125"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526388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“天父天兄手段高，打得清兵四处跑，拿下南京立天国，旗开得胜万民笑。”这首民谣中“拿下南京立天国”指的是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．南京封王，太平天国初步建立政权组织</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．定都天京，正式建立了与清王朝相对峙的太平天国农民政权</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．推翻了清朝统治，将南京改名为天京，作为都城</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．在南京宣誓要为成立“天朝上国”而奋斗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6fa8e"/>
          <p:cNvSpPr/>
          <p:nvPr/>
        </p:nvSpPr>
        <p:spPr>
          <a:xfrm>
            <a:off x="804228" y="2406937"/>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3187653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A37FB963-1BC0-4168-8AEE-77093C2D416A}" vid="{97291E99-440A-472C-AF40-99DAB6FBC81D}"/>
    </a:ext>
  </a:extLst>
</a:theme>
</file>

<file path=docProps/app.xml><?xml version="1.0" encoding="utf-8"?>
<Properties xmlns="http://schemas.openxmlformats.org/officeDocument/2006/extended-properties" xmlns:vt="http://schemas.openxmlformats.org/officeDocument/2006/docPropsVTypes">
  <Template>111111111</Template>
  <TotalTime>12</TotalTime>
  <Words>2078</Words>
  <Application>Microsoft Office PowerPoint</Application>
  <PresentationFormat>宽屏</PresentationFormat>
  <Paragraphs>140</Paragraphs>
  <Slides>29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29</vt:i4>
      </vt:variant>
    </vt:vector>
  </HeadingPairs>
  <TitlesOfParts>
    <vt:vector size="39" baseType="lpstr">
      <vt:lpstr>等线</vt:lpstr>
      <vt:lpstr>等线 Light</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5</cp:revision>
  <dcterms:created xsi:type="dcterms:W3CDTF">2025-08-30T02:12:15Z</dcterms:created>
  <dcterms:modified xsi:type="dcterms:W3CDTF">2025-08-30T13:14:01Z</dcterms:modified>
</cp:coreProperties>
</file>