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874" r:id="rId5"/>
    <p:sldId id="875" r:id="rId6"/>
    <p:sldId id="876" r:id="rId7"/>
    <p:sldId id="877" r:id="rId8"/>
    <p:sldId id="878" r:id="rId9"/>
    <p:sldId id="259" r:id="rId10"/>
    <p:sldId id="879" r:id="rId11"/>
    <p:sldId id="880" r:id="rId12"/>
    <p:sldId id="881" r:id="rId13"/>
    <p:sldId id="882" r:id="rId14"/>
    <p:sldId id="883" r:id="rId15"/>
    <p:sldId id="884" r:id="rId16"/>
    <p:sldId id="885" r:id="rId17"/>
    <p:sldId id="886" r:id="rId18"/>
    <p:sldId id="887" r:id="rId19"/>
    <p:sldId id="873"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481" autoAdjust="0"/>
    <p:restoredTop sz="94660"/>
  </p:normalViewPr>
  <p:slideViewPr>
    <p:cSldViewPr snapToGrid="0" showGuides="1">
      <p:cViewPr varScale="1">
        <p:scale>
          <a:sx n="68" d="100"/>
          <a:sy n="68" d="100"/>
        </p:scale>
        <p:origin x="246" y="72"/>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076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1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12121"/>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01591"/>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hlinkClick r:id="rId14" action="ppaction://hlinksldjump"/>
            <a:extLst>
              <a:ext uri="{FF2B5EF4-FFF2-40B4-BE49-F238E27FC236}">
                <a16:creationId xmlns:a16="http://schemas.microsoft.com/office/drawing/2014/main" id="{C41FBD50-8289-4C28-BA64-A90AF4043852}"/>
              </a:ext>
            </a:extLst>
          </p:cNvPr>
          <p:cNvSpPr txBox="1"/>
          <p:nvPr userDrawn="1"/>
        </p:nvSpPr>
        <p:spPr>
          <a:xfrm>
            <a:off x="10587745" y="182462"/>
            <a:ext cx="1287470" cy="369332"/>
          </a:xfrm>
          <a:prstGeom prst="rect">
            <a:avLst/>
          </a:prstGeom>
          <a:solidFill>
            <a:schemeClr val="bg1"/>
          </a:solidFill>
          <a:ln>
            <a:noFill/>
          </a:ln>
        </p:spPr>
        <p:txBody>
          <a:bodyPr wrap="square" rtlCol="0">
            <a:spAutoFit/>
          </a:bodyPr>
          <a:lstStyle/>
          <a:p>
            <a:pPr algn="ctr"/>
            <a:r>
              <a:rPr lang="zh-CN" altLang="en-US" sz="1800" b="1" baseline="0" dirty="0">
                <a:solidFill>
                  <a:srgbClr val="C00000"/>
                </a:solidFill>
              </a:rPr>
              <a:t>返回目录</a:t>
            </a:r>
          </a:p>
        </p:txBody>
      </p:sp>
      <p:sp>
        <p:nvSpPr>
          <p:cNvPr id="2" name="TextBox 7">
            <a:extLst>
              <a:ext uri="{FF2B5EF4-FFF2-40B4-BE49-F238E27FC236}">
                <a16:creationId xmlns:a16="http://schemas.microsoft.com/office/drawing/2014/main" id="{BF45EFFB-D4E6-A532-CFAE-5A1CC503CB65}"/>
              </a:ext>
            </a:extLst>
          </p:cNvPr>
          <p:cNvSpPr txBox="1"/>
          <p:nvPr userDrawn="1"/>
        </p:nvSpPr>
        <p:spPr>
          <a:xfrm>
            <a:off x="839819" y="79639"/>
            <a:ext cx="9384836" cy="523220"/>
          </a:xfrm>
          <a:prstGeom prst="rect">
            <a:avLst/>
          </a:prstGeom>
          <a:noFill/>
        </p:spPr>
        <p:txBody>
          <a:bodyPr wrap="square" rtlCol="0">
            <a:spAutoFit/>
          </a:bodyPr>
          <a:lstStyle/>
          <a:p>
            <a:r>
              <a:rPr lang="zh-CN" altLang="en-US" sz="2800" b="1"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专题三　跨学科</a:t>
            </a:r>
            <a:endPar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DA24D249-5D20-91BC-2052-028BEBF204E7}"/>
              </a:ext>
            </a:extLst>
          </p:cNvPr>
          <p:cNvGrpSpPr/>
          <p:nvPr/>
        </p:nvGrpSpPr>
        <p:grpSpPr>
          <a:xfrm>
            <a:off x="223788" y="821515"/>
            <a:ext cx="11744425" cy="5332963"/>
            <a:chOff x="223788" y="821515"/>
            <a:chExt cx="11744425" cy="5332963"/>
          </a:xfrm>
        </p:grpSpPr>
        <p:grpSp>
          <p:nvGrpSpPr>
            <p:cNvPr id="3" name="组合 2">
              <a:extLst>
                <a:ext uri="{FF2B5EF4-FFF2-40B4-BE49-F238E27FC236}">
                  <a16:creationId xmlns:a16="http://schemas.microsoft.com/office/drawing/2014/main" id="{C3596A30-3B68-1884-36C1-687B7FDA4B17}"/>
                </a:ext>
              </a:extLst>
            </p:cNvPr>
            <p:cNvGrpSpPr/>
            <p:nvPr/>
          </p:nvGrpSpPr>
          <p:grpSpPr>
            <a:xfrm>
              <a:off x="223788" y="821515"/>
              <a:ext cx="11744425" cy="5332963"/>
              <a:chOff x="223788" y="821515"/>
              <a:chExt cx="11744425" cy="5332963"/>
            </a:xfrm>
          </p:grpSpPr>
          <p:grpSp>
            <p:nvGrpSpPr>
              <p:cNvPr id="17" name="组合 16">
                <a:extLst>
                  <a:ext uri="{FF2B5EF4-FFF2-40B4-BE49-F238E27FC236}">
                    <a16:creationId xmlns:a16="http://schemas.microsoft.com/office/drawing/2014/main" id="{C3305333-B7BC-8098-4E0A-AE9CEE8950C5}"/>
                  </a:ext>
                </a:extLst>
              </p:cNvPr>
              <p:cNvGrpSpPr/>
              <p:nvPr/>
            </p:nvGrpSpPr>
            <p:grpSpPr>
              <a:xfrm>
                <a:off x="223788" y="821515"/>
                <a:ext cx="11744425" cy="5332963"/>
                <a:chOff x="223788" y="561261"/>
                <a:chExt cx="11744425" cy="5332963"/>
              </a:xfrm>
            </p:grpSpPr>
            <p:sp>
              <p:nvSpPr>
                <p:cNvPr id="25" name="矩形 24">
                  <a:extLst>
                    <a:ext uri="{FF2B5EF4-FFF2-40B4-BE49-F238E27FC236}">
                      <a16:creationId xmlns:a16="http://schemas.microsoft.com/office/drawing/2014/main" id="{C6D72928-2564-AC34-C8A5-E6F6E001632E}"/>
                    </a:ext>
                  </a:extLst>
                </p:cNvPr>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Freeform 6">
                  <a:extLst>
                    <a:ext uri="{FF2B5EF4-FFF2-40B4-BE49-F238E27FC236}">
                      <a16:creationId xmlns:a16="http://schemas.microsoft.com/office/drawing/2014/main" id="{6282B25F-C43F-7344-259E-7613BCE184D7}"/>
                    </a:ext>
                  </a:extLst>
                </p:cNvPr>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p>
              </p:txBody>
            </p:sp>
          </p:grpSp>
          <p:pic>
            <p:nvPicPr>
              <p:cNvPr id="18" name="图片 17">
                <a:extLst>
                  <a:ext uri="{FF2B5EF4-FFF2-40B4-BE49-F238E27FC236}">
                    <a16:creationId xmlns:a16="http://schemas.microsoft.com/office/drawing/2014/main" id="{E4F9485F-51E3-32F3-0FAD-8A66BA8F4A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19" name="组合 18">
                <a:extLst>
                  <a:ext uri="{FF2B5EF4-FFF2-40B4-BE49-F238E27FC236}">
                    <a16:creationId xmlns:a16="http://schemas.microsoft.com/office/drawing/2014/main" id="{84CBA5A1-4E59-94BE-C580-F6C236A26272}"/>
                  </a:ext>
                </a:extLst>
              </p:cNvPr>
              <p:cNvGrpSpPr/>
              <p:nvPr/>
            </p:nvGrpSpPr>
            <p:grpSpPr>
              <a:xfrm>
                <a:off x="9151034" y="4639752"/>
                <a:ext cx="2704218" cy="1339283"/>
                <a:chOff x="9051182" y="4714359"/>
                <a:chExt cx="2704218" cy="1339283"/>
              </a:xfrm>
            </p:grpSpPr>
            <p:grpSp>
              <p:nvGrpSpPr>
                <p:cNvPr id="20" name="组合 19">
                  <a:extLst>
                    <a:ext uri="{FF2B5EF4-FFF2-40B4-BE49-F238E27FC236}">
                      <a16:creationId xmlns:a16="http://schemas.microsoft.com/office/drawing/2014/main" id="{D36F44E6-1488-263C-F2F7-E31264AC29CC}"/>
                    </a:ext>
                  </a:extLst>
                </p:cNvPr>
                <p:cNvGrpSpPr/>
                <p:nvPr/>
              </p:nvGrpSpPr>
              <p:grpSpPr>
                <a:xfrm>
                  <a:off x="9051182" y="4714359"/>
                  <a:ext cx="2704218" cy="1339283"/>
                  <a:chOff x="8965838" y="4823543"/>
                  <a:chExt cx="2704218" cy="1339283"/>
                </a:xfrm>
              </p:grpSpPr>
              <p:sp>
                <p:nvSpPr>
                  <p:cNvPr id="22" name="矩形: 圆角 21">
                    <a:extLst>
                      <a:ext uri="{FF2B5EF4-FFF2-40B4-BE49-F238E27FC236}">
                        <a16:creationId xmlns:a16="http://schemas.microsoft.com/office/drawing/2014/main" id="{301D4674-5E08-5CEF-6A49-34D932B57894}"/>
                      </a:ext>
                    </a:extLst>
                  </p:cNvPr>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23" name="文本框 22">
                    <a:extLst>
                      <a:ext uri="{FF2B5EF4-FFF2-40B4-BE49-F238E27FC236}">
                        <a16:creationId xmlns:a16="http://schemas.microsoft.com/office/drawing/2014/main" id="{99D251E4-C802-36DB-61CF-71D101B9561F}"/>
                      </a:ext>
                    </a:extLst>
                  </p:cNvPr>
                  <p:cNvSpPr txBox="1"/>
                  <p:nvPr/>
                </p:nvSpPr>
                <p:spPr>
                  <a:xfrm>
                    <a:off x="9812643" y="5077241"/>
                    <a:ext cx="1005403" cy="584775"/>
                  </a:xfrm>
                  <a:prstGeom prst="rect">
                    <a:avLst/>
                  </a:prstGeom>
                  <a:noFill/>
                </p:spPr>
                <p:txBody>
                  <a:bodyPr wrap="none" rtlCol="0">
                    <a:spAutoFit/>
                  </a:bodyPr>
                  <a:lstStyle/>
                  <a:p>
                    <a:pPr algn="l"/>
                    <a:r>
                      <a:rPr lang="zh-CN" altLang="en-US" sz="3200" b="1" dirty="0" smtClean="0">
                        <a:ea typeface="微软雅黑" panose="020B0503020204020204" pitchFamily="34" charset="-122"/>
                        <a:sym typeface="Times New Roman" panose="02020603050405020304" pitchFamily="18" charset="0"/>
                      </a:rPr>
                      <a:t>历史</a:t>
                    </a:r>
                    <a:endParaRPr lang="zh-CN" altLang="en-US" sz="3200" b="1" dirty="0">
                      <a:ea typeface="微软雅黑" panose="020B0503020204020204" pitchFamily="34" charset="-122"/>
                      <a:sym typeface="Times New Roman" panose="02020603050405020304" pitchFamily="18" charset="0"/>
                    </a:endParaRPr>
                  </a:p>
                </p:txBody>
              </p:sp>
              <p:sp>
                <p:nvSpPr>
                  <p:cNvPr id="24" name="文本框 23">
                    <a:extLst>
                      <a:ext uri="{FF2B5EF4-FFF2-40B4-BE49-F238E27FC236}">
                        <a16:creationId xmlns:a16="http://schemas.microsoft.com/office/drawing/2014/main" id="{E30A6D2E-16A3-4F16-C35E-D54E79636D4E}"/>
                      </a:ext>
                    </a:extLst>
                  </p:cNvPr>
                  <p:cNvSpPr txBox="1"/>
                  <p:nvPr/>
                </p:nvSpPr>
                <p:spPr>
                  <a:xfrm>
                    <a:off x="9080133" y="5595467"/>
                    <a:ext cx="2475627" cy="400110"/>
                  </a:xfrm>
                  <a:prstGeom prst="rect">
                    <a:avLst/>
                  </a:prstGeom>
                  <a:noFill/>
                </p:spPr>
                <p:txBody>
                  <a:bodyPr wrap="square" rtlCol="0">
                    <a:spAutoFit/>
                  </a:bodyPr>
                  <a:lstStyle/>
                  <a:p>
                    <a:pPr algn="ctr"/>
                    <a:r>
                      <a:rPr lang="zh-CN" altLang="en-US" sz="2000" b="1" spc="300" dirty="0">
                        <a:cs typeface="Times New Roman" panose="02020603050405020304" pitchFamily="18" charset="0"/>
                        <a:sym typeface="Times New Roman" panose="02020603050405020304" pitchFamily="18" charset="0"/>
                      </a:rPr>
                      <a:t>八年级 上册</a:t>
                    </a:r>
                  </a:p>
                </p:txBody>
              </p:sp>
            </p:grpSp>
            <p:cxnSp>
              <p:nvCxnSpPr>
                <p:cNvPr id="21" name="直接连接符 20">
                  <a:extLst>
                    <a:ext uri="{FF2B5EF4-FFF2-40B4-BE49-F238E27FC236}">
                      <a16:creationId xmlns:a16="http://schemas.microsoft.com/office/drawing/2014/main" id="{659DA7CE-0AEE-BFFE-97EE-FBAC238DF54F}"/>
                    </a:ext>
                  </a:extLst>
                </p:cNvPr>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6" name="图片 15">
              <a:extLst>
                <a:ext uri="{FF2B5EF4-FFF2-40B4-BE49-F238E27FC236}">
                  <a16:creationId xmlns:a16="http://schemas.microsoft.com/office/drawing/2014/main" id="{DA9D3E51-302D-E568-08F1-6E7CC941A6B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grpSp>
    </p:spTree>
    <p:extLst>
      <p:ext uri="{BB962C8B-B14F-4D97-AF65-F5344CB8AC3E}">
        <p14:creationId xmlns:p14="http://schemas.microsoft.com/office/powerpoint/2010/main" val="18962664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688594" y="3650551"/>
            <a:ext cx="10833100" cy="2593402"/>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．群众踊跃抗战是胜利的主要原因</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．中国共产党发挥了中流砥柱作用</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．中国战场是世界反法西斯战争的东方主战场</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．抗日民族统一战线在抗战中发挥了决定作用</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88594" y="877951"/>
            <a:ext cx="10833100" cy="1372683"/>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Arial" panose="020B0604020202020204" pitchFamily="34" charset="0"/>
                <a:ea typeface="微软雅黑" panose="020B0503020204020204" pitchFamily="34" charset="-122"/>
                <a:cs typeface="Times New Roman" panose="02020603050405020304" pitchFamily="18" charset="0"/>
              </a:rPr>
              <a:t>［跨学科</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Arial" panose="020B0604020202020204" pitchFamily="34" charset="0"/>
                <a:ea typeface="微软雅黑" panose="020B0503020204020204" pitchFamily="34" charset="-122"/>
                <a:cs typeface="Times New Roman" panose="02020603050405020304" pitchFamily="18" charset="0"/>
              </a:rPr>
              <a:t>数学］</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兴安盟中考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下列饼状图所示信息可用于佐证</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2" name="图片 1"/>
          <p:cNvPicPr>
            <a:picLocks noChangeAspect="1"/>
          </p:cNvPicPr>
          <p:nvPr/>
        </p:nvPicPr>
        <p:blipFill>
          <a:blip r:embed="rId2"/>
          <a:stretch>
            <a:fillRect/>
          </a:stretch>
        </p:blipFill>
        <p:spPr>
          <a:xfrm>
            <a:off x="4096512" y="1687382"/>
            <a:ext cx="4881372" cy="1937452"/>
          </a:xfrm>
          <a:prstGeom prst="rect">
            <a:avLst/>
          </a:prstGeom>
        </p:spPr>
      </p:pic>
      <p:sp>
        <p:nvSpPr>
          <p:cNvPr id="5" name="A_30575"/>
          <p:cNvSpPr/>
          <p:nvPr/>
        </p:nvSpPr>
        <p:spPr>
          <a:xfrm>
            <a:off x="2037334" y="1608455"/>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4125314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682623"/>
            <a:ext cx="10833100" cy="3933384"/>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Arial" panose="020B0604020202020204" pitchFamily="34" charset="0"/>
                <a:ea typeface="微软雅黑" panose="020B0503020204020204" pitchFamily="34" charset="-122"/>
                <a:cs typeface="Times New Roman" panose="02020603050405020304" pitchFamily="18" charset="0"/>
              </a:rPr>
              <a:t>［跨学科</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Arial" panose="020B0604020202020204" pitchFamily="34" charset="0"/>
                <a:ea typeface="微软雅黑" panose="020B0503020204020204" pitchFamily="34" charset="-122"/>
                <a:cs typeface="Times New Roman" panose="02020603050405020304" pitchFamily="18" charset="0"/>
              </a:rPr>
              <a:t>音乐］</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济南中考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“最后的一碗米送去做军粮、最后的一尺布用来缝军装、最后的老棉被盖在担架上、最后的亲骨肉含泪送上战场。”这首民谣体现了解放战争的</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．爆发原因</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．发展进程</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．胜利原因</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．最终结果</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64ced"/>
          <p:cNvSpPr/>
          <p:nvPr/>
        </p:nvSpPr>
        <p:spPr>
          <a:xfrm>
            <a:off x="804228" y="3681095"/>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875312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42874" y="730504"/>
            <a:ext cx="10833100" cy="5794279"/>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Arial" panose="020B0604020202020204" pitchFamily="34" charset="0"/>
                <a:ea typeface="微软雅黑" panose="020B0503020204020204" pitchFamily="34" charset="-122"/>
                <a:cs typeface="Times New Roman" panose="02020603050405020304" pitchFamily="18" charset="0"/>
              </a:rPr>
              <a:t>［跨学科</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Arial" panose="020B0604020202020204" pitchFamily="34" charset="0"/>
                <a:ea typeface="微软雅黑" panose="020B0503020204020204" pitchFamily="34" charset="-122"/>
                <a:cs typeface="Times New Roman" panose="02020603050405020304" pitchFamily="18" charset="0"/>
              </a:rPr>
              <a:t>语文、音乐］</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中国近代史是中国人民争取民族独立、人民解放的历程，八年级某班同学以“中国共产党领导民族独立与复兴的奋斗历程”为主题展开探究活动。阅读材料，完成下列要求。</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【焕然一新】</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材料一</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四十年前会上逢，南湖泛舟语从容。济南名士知多少，君与恩铭不老松。</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董必武同志于</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1961</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年写的</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怀念战友的一首</a:t>
            </a:r>
            <a:r>
              <a:rPr lang="zh-CN" altLang="zh-CN" sz="3200" b="1" dirty="0" smtClean="0">
                <a:latin typeface="Times New Roman" panose="02020603050405020304" pitchFamily="18" charset="0"/>
                <a:ea typeface="仿宋" panose="02010609060101010101" pitchFamily="49" charset="-122"/>
                <a:cs typeface="Times New Roman" panose="02020603050405020304" pitchFamily="18" charset="0"/>
              </a:rPr>
              <a:t>诗</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7882150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623665"/>
            <a:ext cx="10807700" cy="3864670"/>
          </a:xfrm>
          <a:prstGeom prst="rect">
            <a:avLst/>
          </a:prstGeom>
        </p:spPr>
        <p:txBody>
          <a:bodyPr>
            <a:spAutoFit/>
          </a:bodyPr>
          <a:lstStyle/>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【逆局重生】</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材料二</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讲起‘八一’历史长，南昌打响第一枪；工人士兵齐暴动，红军战士最光荣；朱德率领队伍走，进军湘南改红军；秋收暴动毛泽东，闹得湘东遍地红；井冈山上朱毛合，创建四军建奇功。</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中国革命</a:t>
            </a:r>
            <a:r>
              <a:rPr lang="zh-CN" altLang="zh-CN" sz="3200" b="1" dirty="0" smtClean="0">
                <a:latin typeface="Times New Roman" panose="02020603050405020304" pitchFamily="18" charset="0"/>
                <a:ea typeface="仿宋" panose="02010609060101010101" pitchFamily="49" charset="-122"/>
                <a:cs typeface="Times New Roman" panose="02020603050405020304" pitchFamily="18" charset="0"/>
              </a:rPr>
              <a:t>歌谣</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5732449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002711"/>
            <a:ext cx="10833100" cy="3233578"/>
          </a:xfrm>
          <a:prstGeom prst="rect">
            <a:avLst/>
          </a:prstGeom>
        </p:spPr>
        <p:txBody>
          <a:bodyPr>
            <a:spAutoFit/>
          </a:bodyPr>
          <a:lstStyle/>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【气壮山河】</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材料三</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红军不怕远征难，万水千山只等闲。五岭逶迤腾细浪，乌蒙磅礴走泥丸。金沙水拍云崖暖，大渡桥横铁索寒。更喜岷山千里雪，三军过后尽开颜。</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毛泽东</a:t>
            </a:r>
            <a:r>
              <a:rPr lang="zh-CN" altLang="zh-CN" sz="3200" b="1" dirty="0" smtClean="0">
                <a:latin typeface="Times New Roman" panose="02020603050405020304" pitchFamily="18" charset="0"/>
                <a:ea typeface="仿宋" panose="02010609060101010101" pitchFamily="49" charset="-122"/>
                <a:cs typeface="Times New Roman" panose="02020603050405020304" pitchFamily="18" charset="0"/>
              </a:rPr>
              <a:t>《七律</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smtClean="0">
                <a:latin typeface="Times New Roman" panose="02020603050405020304" pitchFamily="18" charset="0"/>
                <a:ea typeface="仿宋" panose="02010609060101010101" pitchFamily="49" charset="-122"/>
                <a:cs typeface="Times New Roman" panose="02020603050405020304" pitchFamily="18" charset="0"/>
              </a:rPr>
              <a:t>长征》</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7596965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0306" y="594297"/>
            <a:ext cx="10833100" cy="5794279"/>
          </a:xfrm>
          <a:prstGeom prst="rect">
            <a:avLst/>
          </a:prstGeom>
        </p:spPr>
        <p:txBody>
          <a:bodyPr>
            <a:spAutoFit/>
          </a:bodyPr>
          <a:lstStyle/>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【中流砥柱】</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材料四</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中国共产党的中流砥柱作用是中国人民抗日战争胜利的关键。中国共产党坚持全面抗战路线，制定正确战略策略，开辟广大敌后战场，成为坚持抗战的中坚力量。中国共产党人以自己的政治主张、坚定意志、模范行动，支撑起全民族救亡图存的希望，引领着夺取战争胜利的正确方向，成为夺取战争胜利的民族先锋。</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习近平纪念中国人民抗日战争暨</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世界反法西斯战争</a:t>
            </a:r>
            <a:r>
              <a:rPr lang="zh-CN" altLang="zh-CN" sz="3200" b="1" dirty="0" smtClean="0">
                <a:latin typeface="Times New Roman" panose="02020603050405020304" pitchFamily="18" charset="0"/>
                <a:ea typeface="仿宋" panose="02010609060101010101" pitchFamily="49" charset="-122"/>
                <a:cs typeface="Times New Roman" panose="02020603050405020304" pitchFamily="18" charset="0"/>
              </a:rPr>
              <a:t>胜利</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69</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周年讲话</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752367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52018" y="674117"/>
            <a:ext cx="10833100" cy="1313052"/>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材料一中的“会”指的是什么重要会议？有什么重大意义</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1987169"/>
            <a:ext cx="10833100" cy="1953227"/>
          </a:xfrm>
          <a:prstGeom prst="rect">
            <a:avLst/>
          </a:prstGeom>
        </p:spPr>
        <p:txBody>
          <a:bodyPr>
            <a:spAutoFit/>
          </a:bodyPr>
          <a:lstStyle/>
          <a:p>
            <a:pPr>
              <a:lnSpc>
                <a:spcPct val="130000"/>
              </a:lnSpc>
              <a:spcAft>
                <a:spcPts val="0"/>
              </a:spcAf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会议：中共一大。</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重大意义：标志着中国共产党的诞生，是中国历史上开天辟地的大事变。自从有了中国共产党，中国革命的面貌就焕然一新了</a:t>
            </a:r>
            <a:r>
              <a:rPr lang="zh-CN" altLang="zh-CN"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679450" y="3940396"/>
            <a:ext cx="10833100" cy="1313052"/>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材料二歌谣是在新民主主义革命时期创作的，请写出歌谣中的重大历史事件名称</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a:spLocks noChangeAspect="1"/>
          </p:cNvSpPr>
          <p:nvPr/>
        </p:nvSpPr>
        <p:spPr>
          <a:xfrm>
            <a:off x="679450" y="5237097"/>
            <a:ext cx="10833100" cy="1313052"/>
          </a:xfrm>
          <a:prstGeom prst="rect">
            <a:avLst/>
          </a:prstGeom>
        </p:spPr>
        <p:txBody>
          <a:bodyPr>
            <a:spAutoFit/>
          </a:bodyPr>
          <a:lstStyle/>
          <a:p>
            <a:pPr>
              <a:lnSpc>
                <a:spcPct val="130000"/>
              </a:lnSpc>
              <a:spcAft>
                <a:spcPts val="0"/>
              </a:spcAf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名称：南昌起义、秋收起义、井冈山革命根据地的创建、井冈山会师。</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851846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332720"/>
            <a:ext cx="10833100" cy="1953227"/>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请写出材料三毛泽东诗词中描绘的红军长征途中的两个重大军事行动。从毛主席诗词中你感受到红军的什么精神品质</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3285947"/>
            <a:ext cx="10833100" cy="2593402"/>
          </a:xfrm>
          <a:prstGeom prst="rect">
            <a:avLst/>
          </a:prstGeom>
        </p:spPr>
        <p:txBody>
          <a:bodyPr>
            <a:spAutoFit/>
          </a:bodyPr>
          <a:lstStyle/>
          <a:p>
            <a:pPr>
              <a:lnSpc>
                <a:spcPct val="130000"/>
              </a:lnSpc>
              <a:spcAft>
                <a:spcPts val="0"/>
              </a:spcAf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军事行动：四渡赤水、巧渡金沙江、强渡大渡河、飞夺泸定桥、爬雪山、过草地。</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精神品质：不怕牺牲、不怕困难、勇往直前、前仆后继、团结互助、坚定不移等。</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957658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362087"/>
            <a:ext cx="10833100" cy="1953227"/>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根据材料四并结合所学知识，请举出一例史实证明中国共产党在抗日战争中起到了中流砥柱的作用。通过以上探究，你对中国共产党的奋斗历程有什么感悟</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3315314"/>
            <a:ext cx="10833100" cy="2594300"/>
          </a:xfrm>
          <a:prstGeom prst="rect">
            <a:avLst/>
          </a:prstGeom>
        </p:spPr>
        <p:txBody>
          <a:bodyPr>
            <a:spAutoFit/>
          </a:bodyPr>
          <a:lstStyle/>
          <a:p>
            <a:pPr>
              <a:lnSpc>
                <a:spcPct val="130000"/>
              </a:lnSpc>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史实：发动百团大战等。</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感悟：中国共产党领导中国人民完成了国家独立、民族解放的历史重任。没有中国共产党，就没有新中国。中国共产党一心为国为人民。中国共产党领导国家独立、民族解放的历程是艰难曲折的等。</a:t>
            </a:r>
            <a:endParaRPr lang="zh-CN" altLang="en-US" sz="3200" dirty="0"/>
          </a:p>
        </p:txBody>
      </p:sp>
    </p:spTree>
    <p:extLst>
      <p:ext uri="{BB962C8B-B14F-4D97-AF65-F5344CB8AC3E}">
        <p14:creationId xmlns:p14="http://schemas.microsoft.com/office/powerpoint/2010/main" val="1387845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黑体" panose="02010609060101010101" pitchFamily="49" charset="-122"/>
                <a:ea typeface="黑体" panose="02010609060101010101" pitchFamily="49" charset="-122"/>
              </a:rPr>
              <a:t>谢谢观看</a:t>
            </a:r>
          </a:p>
        </p:txBody>
      </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2347983"/>
            <a:ext cx="12192000" cy="2157805"/>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18" y="3651782"/>
            <a:ext cx="11647357" cy="615553"/>
          </a:xfrm>
          <a:prstGeom prst="rect">
            <a:avLst/>
          </a:prstGeom>
          <a:noFill/>
        </p:spPr>
        <p:txBody>
          <a:bodyPr vert="horz" wrap="square">
            <a:spAutoFit/>
          </a:bodyPr>
          <a:lstStyle/>
          <a:p>
            <a:pPr algn="ctr" fontAlgn="auto">
              <a:spcBef>
                <a:spcPts val="0"/>
              </a:spcBef>
              <a:spcAft>
                <a:spcPts val="0"/>
              </a:spcAft>
              <a:defRPr/>
            </a:pPr>
            <a:r>
              <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专题三　跨学科</a:t>
            </a:r>
          </a:p>
        </p:txBody>
      </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863" y="908321"/>
            <a:ext cx="1730939" cy="616443"/>
          </a:xfrm>
          <a:prstGeom prst="rect">
            <a:avLst/>
          </a:prstGeom>
        </p:spPr>
      </p:pic>
      <p:sp>
        <p:nvSpPr>
          <p:cNvPr id="2" name="TextBox 14">
            <a:extLst>
              <a:ext uri="{FF2B5EF4-FFF2-40B4-BE49-F238E27FC236}">
                <a16:creationId xmlns:a16="http://schemas.microsoft.com/office/drawing/2014/main" id="{DDBB0582-9D5D-6CF5-F6A1-1938C2DA1945}"/>
              </a:ext>
            </a:extLst>
          </p:cNvPr>
          <p:cNvSpPr txBox="1"/>
          <p:nvPr/>
        </p:nvSpPr>
        <p:spPr>
          <a:xfrm>
            <a:off x="136158" y="2718368"/>
            <a:ext cx="11919679" cy="800219"/>
          </a:xfrm>
          <a:prstGeom prst="rect">
            <a:avLst/>
          </a:prstGeom>
          <a:noFill/>
        </p:spPr>
        <p:txBody>
          <a:bodyPr vert="horz" wrap="square">
            <a:spAutoFit/>
          </a:bodyPr>
          <a:lstStyle/>
          <a:p>
            <a:pPr algn="ctr" fontAlgn="auto">
              <a:spcBef>
                <a:spcPts val="0"/>
              </a:spcBef>
              <a:spcAft>
                <a:spcPts val="0"/>
              </a:spcAft>
              <a:defRPr/>
            </a:pP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复习专题</a:t>
            </a:r>
          </a:p>
        </p:txBody>
      </p:sp>
    </p:spTree>
    <p:extLst>
      <p:ext uri="{BB962C8B-B14F-4D97-AF65-F5344CB8AC3E}">
        <p14:creationId xmlns:p14="http://schemas.microsoft.com/office/powerpoint/2010/main" val="35292029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79450" y="2002711"/>
            <a:ext cx="10833100" cy="3293209"/>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Arial" panose="020B0604020202020204" pitchFamily="34" charset="0"/>
                <a:ea typeface="微软雅黑" panose="020B0503020204020204" pitchFamily="34" charset="-122"/>
                <a:cs typeface="Times New Roman" panose="02020603050405020304" pitchFamily="18" charset="0"/>
              </a:rPr>
              <a:t>［跨学科</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Arial" panose="020B0604020202020204" pitchFamily="34" charset="0"/>
                <a:ea typeface="微软雅黑" panose="020B0503020204020204" pitchFamily="34" charset="-122"/>
                <a:cs typeface="Times New Roman" panose="02020603050405020304" pitchFamily="18" charset="0"/>
              </a:rPr>
              <a:t>地理］</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淄博中考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某地博物馆以</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1895</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年发生在当地的一次著名战役为主题，通过文物、图片及沙盘、模型等手段，展示了北洋海军将士捍疆卫国的壮举。该博物馆可能位于</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．广州</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．北京</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．威海</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天津</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2" name="A_e0d0e"/>
          <p:cNvSpPr/>
          <p:nvPr/>
        </p:nvSpPr>
        <p:spPr>
          <a:xfrm>
            <a:off x="2028190" y="4001183"/>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432081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042449"/>
            <a:ext cx="10833100" cy="5213735"/>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Arial" panose="020B0604020202020204" pitchFamily="34" charset="0"/>
                <a:ea typeface="微软雅黑" panose="020B0503020204020204" pitchFamily="34" charset="-122"/>
                <a:cs typeface="Times New Roman" panose="02020603050405020304" pitchFamily="18" charset="0"/>
              </a:rPr>
              <a:t>［跨学科</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Arial" panose="020B0604020202020204" pitchFamily="34" charset="0"/>
                <a:ea typeface="微软雅黑" panose="020B0503020204020204" pitchFamily="34" charset="-122"/>
                <a:cs typeface="Times New Roman" panose="02020603050405020304" pitchFamily="18" charset="0"/>
              </a:rPr>
              <a:t>语文］</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北京中考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1911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年，上海的一首竹枝词写道：“武昌起义众心惊，报馆齐张革命声。争向门前探捷报，望平街上路难行</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但看某城光复矣，眉飞色舞竟忘餐。”这表现出民众</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．推动了义和团运动的发展</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．支持辛亥革命</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．反对袁世凯窃取革命果实</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．声援北伐战争</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7155b"/>
          <p:cNvSpPr/>
          <p:nvPr/>
        </p:nvSpPr>
        <p:spPr>
          <a:xfrm>
            <a:off x="4476115" y="3040921"/>
            <a:ext cx="138912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2517578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703939" y="540814"/>
            <a:ext cx="10833100" cy="2012859"/>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Arial" panose="020B0604020202020204" pitchFamily="34" charset="0"/>
                <a:ea typeface="微软雅黑" panose="020B0503020204020204" pitchFamily="34" charset="-122"/>
                <a:cs typeface="Times New Roman" panose="02020603050405020304" pitchFamily="18" charset="0"/>
              </a:rPr>
              <a:t>［跨学科</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Arial" panose="020B0604020202020204" pitchFamily="34" charset="0"/>
                <a:ea typeface="微软雅黑" panose="020B0503020204020204" pitchFamily="34" charset="-122"/>
                <a:cs typeface="Times New Roman" panose="02020603050405020304" pitchFamily="18" charset="0"/>
              </a:rPr>
              <a:t>数学］</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黔西南州中考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如图是</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1895</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1919</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年中国报刊数量统计图。根据史料实证核心素养，说法合理的是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7556097" y="3833894"/>
            <a:ext cx="3782463" cy="1372683"/>
          </a:xfrm>
          <a:prstGeom prst="rect">
            <a:avLst/>
          </a:prstGeom>
        </p:spPr>
        <p:txBody>
          <a:bodyPr wrap="square">
            <a:spAutoFit/>
          </a:bodyPr>
          <a:lstStyle/>
          <a:p>
            <a:pPr algn="ct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1895</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1919</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中国报刊数量的</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增长</a:t>
            </a:r>
            <a:r>
              <a:rPr lang="en-US" altLang="zh-CN" sz="3200" b="1" dirty="0" smtClean="0">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A_9dd0f"/>
          <p:cNvSpPr/>
          <p:nvPr/>
        </p:nvSpPr>
        <p:spPr>
          <a:xfrm>
            <a:off x="828717" y="1905302"/>
            <a:ext cx="1411351" cy="57058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pic>
        <p:nvPicPr>
          <p:cNvPr id="2" name="image77.jpeg"/>
          <p:cNvPicPr/>
          <p:nvPr/>
        </p:nvPicPr>
        <p:blipFill>
          <a:blip r:embed="rId2"/>
          <a:stretch>
            <a:fillRect/>
          </a:stretch>
        </p:blipFill>
        <p:spPr>
          <a:xfrm>
            <a:off x="7485062" y="1875345"/>
            <a:ext cx="3500582" cy="1983423"/>
          </a:xfrm>
          <a:prstGeom prst="rect">
            <a:avLst/>
          </a:prstGeom>
        </p:spPr>
      </p:pic>
      <p:sp>
        <p:nvSpPr>
          <p:cNvPr id="5" name="矩形 4"/>
          <p:cNvSpPr>
            <a:spLocks noChangeAspect="1"/>
          </p:cNvSpPr>
          <p:nvPr/>
        </p:nvSpPr>
        <p:spPr>
          <a:xfrm>
            <a:off x="703939" y="2499363"/>
            <a:ext cx="10833100" cy="3933384"/>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．这个数据是对的。戊戌变法</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中</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需要</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大力宣传新思想</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．应该是对的。因为这个图表</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出</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自</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一位学者的著作</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．这是符合史实的。新文化运动兴起后出现大量报刊</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．这个数据不对。</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1919</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年不可能增加这么多的报刊</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91405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79450" y="1042449"/>
            <a:ext cx="10833100" cy="457356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Arial" panose="020B0604020202020204" pitchFamily="34" charset="0"/>
                <a:ea typeface="微软雅黑" panose="020B0503020204020204" pitchFamily="34" charset="-122"/>
                <a:cs typeface="Times New Roman" panose="02020603050405020304" pitchFamily="18" charset="0"/>
              </a:rPr>
              <a:t>［跨学科</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Arial" panose="020B0604020202020204" pitchFamily="34" charset="0"/>
                <a:ea typeface="微软雅黑" panose="020B0503020204020204" pitchFamily="34" charset="-122"/>
                <a:cs typeface="Times New Roman" panose="02020603050405020304" pitchFamily="18" charset="0"/>
              </a:rPr>
              <a:t>美术］</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宁夏中考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如图是</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20</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30</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年代流传于闽西革命根据地的一种百姓易于接受、直观性、感染力强的宣传漫画，该宣传漫画的创作</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．标志着创建革命军队的开始</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．有利于动员广大民众参加革命</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．表明了红军长征的胜利结束</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．鼓舞了抗日义勇军的斗争士气</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2" name="image78.jpeg"/>
          <p:cNvPicPr/>
          <p:nvPr/>
        </p:nvPicPr>
        <p:blipFill>
          <a:blip r:embed="rId2"/>
          <a:stretch>
            <a:fillRect/>
          </a:stretch>
        </p:blipFill>
        <p:spPr>
          <a:xfrm>
            <a:off x="7891906" y="2934080"/>
            <a:ext cx="3668571" cy="2250567"/>
          </a:xfrm>
          <a:prstGeom prst="rect">
            <a:avLst/>
          </a:prstGeom>
        </p:spPr>
      </p:pic>
      <p:sp>
        <p:nvSpPr>
          <p:cNvPr id="4" name="A_b4cd1"/>
          <p:cNvSpPr/>
          <p:nvPr/>
        </p:nvSpPr>
        <p:spPr>
          <a:xfrm>
            <a:off x="6108065" y="2406937"/>
            <a:ext cx="1389125"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734794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682623"/>
            <a:ext cx="10833100" cy="3933384"/>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Arial" panose="020B0604020202020204" pitchFamily="34" charset="0"/>
                <a:ea typeface="微软雅黑" panose="020B0503020204020204" pitchFamily="34" charset="-122"/>
                <a:cs typeface="Times New Roman" panose="02020603050405020304" pitchFamily="18" charset="0"/>
              </a:rPr>
              <a:t>［跨学科</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Arial" panose="020B0604020202020204" pitchFamily="34" charset="0"/>
                <a:ea typeface="微软雅黑" panose="020B0503020204020204" pitchFamily="34" charset="-122"/>
                <a:cs typeface="Times New Roman" panose="02020603050405020304" pitchFamily="18" charset="0"/>
              </a:rPr>
              <a:t>音乐］</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广东中考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“红军草，红军草，风吹叶儿轻轻摇；黄花开像五角星，叶儿闪闪亮，花儿放金光，远远望着就像红军笑。”与这首</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20</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30</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年代云南彝族地区的歌谣相关的历史事件是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．井冈山胜利会师</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．百团大战的胜利</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．二万五千里长征</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．中共七大的召开</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644ab"/>
          <p:cNvSpPr/>
          <p:nvPr/>
        </p:nvSpPr>
        <p:spPr>
          <a:xfrm>
            <a:off x="4884103" y="3681095"/>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1217757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79450" y="1362536"/>
            <a:ext cx="10833100" cy="457356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Arial" panose="020B0604020202020204" pitchFamily="34" charset="0"/>
                <a:ea typeface="微软雅黑" panose="020B0503020204020204" pitchFamily="34" charset="-122"/>
                <a:cs typeface="Times New Roman" panose="02020603050405020304" pitchFamily="18" charset="0"/>
              </a:rPr>
              <a:t>［跨学科</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Arial" panose="020B0604020202020204" pitchFamily="34" charset="0"/>
                <a:ea typeface="微软雅黑" panose="020B0503020204020204" pitchFamily="34" charset="-122"/>
                <a:cs typeface="Times New Roman" panose="02020603050405020304" pitchFamily="18" charset="0"/>
              </a:rPr>
              <a:t>美术］</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江西中考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如图是</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1934</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年创作的漫画《枕戈待旦——蓄志复国仇，岂分男女性》。对其解读正确的是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．辛亥革命，推翻清朝统治</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．护国战争，反对复辟帝制</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．团结抗日，抵御外来侵略</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．避免内战，争取国内和平</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2" name="image79.jpeg"/>
          <p:cNvPicPr/>
          <p:nvPr/>
        </p:nvPicPr>
        <p:blipFill>
          <a:blip r:embed="rId2"/>
          <a:stretch>
            <a:fillRect/>
          </a:stretch>
        </p:blipFill>
        <p:spPr>
          <a:xfrm>
            <a:off x="8290496" y="2997390"/>
            <a:ext cx="2405949" cy="1940370"/>
          </a:xfrm>
          <a:prstGeom prst="rect">
            <a:avLst/>
          </a:prstGeom>
        </p:spPr>
      </p:pic>
      <p:sp>
        <p:nvSpPr>
          <p:cNvPr id="4" name="A_51d41"/>
          <p:cNvSpPr/>
          <p:nvPr/>
        </p:nvSpPr>
        <p:spPr>
          <a:xfrm>
            <a:off x="1620203" y="2727024"/>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870665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79450" y="1682623"/>
            <a:ext cx="10833100" cy="3933384"/>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Arial" panose="020B0604020202020204" pitchFamily="34" charset="0"/>
                <a:ea typeface="微软雅黑" panose="020B0503020204020204" pitchFamily="34" charset="-122"/>
                <a:cs typeface="Times New Roman" panose="02020603050405020304" pitchFamily="18" charset="0"/>
              </a:rPr>
              <a:t>［跨学科</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Arial" panose="020B0604020202020204" pitchFamily="34" charset="0"/>
                <a:ea typeface="微软雅黑" panose="020B0503020204020204" pitchFamily="34" charset="-122"/>
                <a:cs typeface="Times New Roman" panose="02020603050405020304" pitchFamily="18" charset="0"/>
              </a:rPr>
              <a:t>音乐］</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青海中考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歌曲是一代人的历史记忆。“保卫黄河，保卫华北，保卫全中国！”“把我们的血肉，筑成我们新的长城！”在当时的时代背景下，歌曲旨在</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．自强求富</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．变法图强</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．打倒军阀</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．抗日救亡</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2" name="A_4a080"/>
          <p:cNvSpPr/>
          <p:nvPr/>
        </p:nvSpPr>
        <p:spPr>
          <a:xfrm>
            <a:off x="804228" y="3681095"/>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605235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theme/theme1.xml><?xml version="1.0" encoding="utf-8"?>
<a:theme xmlns:a="http://schemas.openxmlformats.org/drawingml/2006/main" name="全频道课时作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1" id="{1322F630-4F12-4E26-BD02-036FBB6EF8F8}" vid="{8C330616-4E2F-4A09-BEB7-D9FE632A3D7D}"/>
    </a:ext>
  </a:extLst>
</a:theme>
</file>

<file path=docProps/app.xml><?xml version="1.0" encoding="utf-8"?>
<Properties xmlns="http://schemas.openxmlformats.org/officeDocument/2006/extended-properties" xmlns:vt="http://schemas.openxmlformats.org/officeDocument/2006/docPropsVTypes">
  <Template>777777</Template>
  <TotalTime>19</TotalTime>
  <Words>1308</Words>
  <Application>Microsoft Office PowerPoint</Application>
  <PresentationFormat>宽屏</PresentationFormat>
  <Paragraphs>77</Paragraphs>
  <Slides>19</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19</vt:i4>
      </vt:variant>
    </vt:vector>
  </HeadingPairs>
  <TitlesOfParts>
    <vt:vector size="30" baseType="lpstr">
      <vt:lpstr>等线</vt:lpstr>
      <vt:lpstr>等线 Light</vt:lpstr>
      <vt:lpstr>仿宋</vt:lpstr>
      <vt:lpstr>黑体</vt:lpstr>
      <vt:lpstr>楷体</vt:lpstr>
      <vt:lpstr>宋体</vt:lpstr>
      <vt:lpstr>微软雅黑</vt:lpstr>
      <vt:lpstr>Arial</vt:lpstr>
      <vt:lpstr>Calibri</vt:lpstr>
      <vt:lpstr>Times New Roman</vt:lpstr>
      <vt:lpstr>全频道课时作业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c:creator>
  <cp:lastModifiedBy>Administrator</cp:lastModifiedBy>
  <cp:revision>4</cp:revision>
  <dcterms:created xsi:type="dcterms:W3CDTF">2025-08-30T05:53:39Z</dcterms:created>
  <dcterms:modified xsi:type="dcterms:W3CDTF">2025-08-30T13:48:43Z</dcterms:modified>
</cp:coreProperties>
</file>