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85" r:id="rId6"/>
    <p:sldId id="886" r:id="rId7"/>
    <p:sldId id="887" r:id="rId8"/>
    <p:sldId id="875" r:id="rId9"/>
    <p:sldId id="876" r:id="rId10"/>
    <p:sldId id="877" r:id="rId11"/>
    <p:sldId id="878" r:id="rId12"/>
    <p:sldId id="259" r:id="rId13"/>
    <p:sldId id="888" r:id="rId14"/>
    <p:sldId id="879" r:id="rId15"/>
    <p:sldId id="880" r:id="rId16"/>
    <p:sldId id="889" r:id="rId17"/>
    <p:sldId id="881" r:id="rId18"/>
    <p:sldId id="882" r:id="rId19"/>
    <p:sldId id="883" r:id="rId20"/>
    <p:sldId id="884" r:id="rId21"/>
    <p:sldId id="890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帝制复辟与军阀割据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孙中山在《中国之观状及国民党改组问题》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中道：“这十三年来，政治上、社会上种种黑暗腐败比前清更甚，人民困苦日甚一日。”你认为造成辛亥革命后十三年来中国政治、社会黑暗腐败的主要原因是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．北洋军阀的割据混战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．日本提出“二十一条”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．袁世凯当选临时大总统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．孙中山继续革命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cd2a"/>
          <p:cNvSpPr/>
          <p:nvPr/>
        </p:nvSpPr>
        <p:spPr>
          <a:xfrm>
            <a:off x="8148003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世凯死后，北洋军阀分裂。以冯国璋和曹锟为首的直系军阀，控制着直隶、江苏、江西、湖北等省；以段祺瑞为首的皖系军阀，控制着安徽、浙江、山东、福建、陕西等省；奉系军阀张作霖盘踞东北。掌握着北京政府的军阀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．直系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．皖系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．奉系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．滇系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6050"/>
          <p:cNvSpPr/>
          <p:nvPr/>
        </p:nvSpPr>
        <p:spPr>
          <a:xfrm>
            <a:off x="10187940" y="4001183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年，北京街头出现了一副对联，上联是“袁世凯千古”，下联是“中国人民万岁”。围观者说，上下联对不起来，作者说：“袁世凯就是对不起中国人民。”这是因为袁世凯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．向慈禧告密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．建立了北洋政府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．制造了“宋教仁案”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．企图恢复帝制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60598"/>
          <p:cNvSpPr/>
          <p:nvPr/>
        </p:nvSpPr>
        <p:spPr>
          <a:xfrm>
            <a:off x="1620203" y="36810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历史学者翦伯赞提出：“护国军本身的力量虽然不强大，但既然举起讨袁的旗帜，配合上全国人民和各派力量集成的反袁潮流，对袁世凯便成为重大的威胁。”翦伯赞认为，护国运动成功的原因是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．反对袁世凯称帝的各派军事力量强大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．全国人民维护共和，反对复辟君主制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．北洋军阀分裂，为争夺地盘相互攻击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．帝国主义列强不支持袁世凯复辟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帝制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f2b2"/>
          <p:cNvSpPr/>
          <p:nvPr/>
        </p:nvSpPr>
        <p:spPr>
          <a:xfrm>
            <a:off x="4488815" y="298346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7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徐中约在《中国近代史》中说：“民国时期较以前经历更多的痛苦与失序，它重现了传统上紧随王朝衰亡而来的失序与混乱。”材料中的“痛苦、失序、混乱”主要指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．中华民国的建立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．义和团运动的展开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．北洋军阀割据混战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．辛亥革命风起云涌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ed83"/>
          <p:cNvSpPr/>
          <p:nvPr/>
        </p:nvSpPr>
        <p:spPr>
          <a:xfrm>
            <a:off x="10187940" y="3367199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北洋军阀统治时期是中国近代历史上最黑暗最反动的时期。阅读材料，完成下列要求。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【卑劣的手段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暗杀】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日，宋教仁被刺于上海沪宁火车站，全国震惊。时为临时大总统的袁世凯说：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何方狂徒，胆敢毁我共和元勋？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下令通缉凶手。后来，参与行刺的应桂馨到北京，要求幕后指使者兑现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毁宋酬勋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，后者拒不接见，应桂馨离京去津，途中被刺身亡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材料一中宋教仁被刺后引发了哪一运动？“幕后指使者”究竟是谁？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1c0d"/>
          <p:cNvSpPr/>
          <p:nvPr/>
        </p:nvSpPr>
        <p:spPr>
          <a:xfrm>
            <a:off x="669290" y="4007374"/>
            <a:ext cx="866787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运动：二次革命。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幕后指使者：袁世凯。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5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5442" y="649066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【卖国的独裁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称帝】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年日本向袁世凯政府提供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二十一条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摘录内容：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一、日本继承德国在山东的一切权利，并增加通商的权利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二、日本在南满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享有多种经济、军事特权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五、中国警队及工厂由中日合办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六、中国政府聘日本人担任政治、财政、军事顾问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根据材料二并结合所学知识回答，“二十一条”的目的是什么？针对日本提出的“二十一条”，袁世凯政府的态度怎样？袁世凯为称帝还做了什么准备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目的：灭亡中国。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态度：接受了大部分内容。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准备：在思想领域掀起尊孔复古的逆流。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【正义的回击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万户涕泪，一人冠冕，其心尚有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二字存耶？既忘共和，即称民贼。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誓死戮此民贼，以拯吾民。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孙中山《讨袁檄文》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［史料实证］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孙中山由此发起了什么运动？讨伐的对象是谁？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26a8"/>
          <p:cNvSpPr/>
          <p:nvPr/>
        </p:nvSpPr>
        <p:spPr>
          <a:xfrm>
            <a:off x="669290" y="5262960"/>
            <a:ext cx="744391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运动：护国运动。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对象：袁世凯。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0" y="3241011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帝制复辟与军阀割据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384863" y="1807953"/>
            <a:ext cx="11431000" cy="150810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资产阶级民主革命与中华民国的建立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1124534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【历史的教训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沉思】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军阀割据混战造成的一些后果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92908290"/>
              </p:ext>
            </p:extLst>
          </p:nvPr>
        </p:nvGraphicFramePr>
        <p:xfrm>
          <a:off x="688594" y="3137393"/>
          <a:ext cx="10833100" cy="2584450"/>
        </p:xfrm>
        <a:graphic>
          <a:graphicData uri="http://schemas.openxmlformats.org/drawingml/2006/table">
            <a:tbl>
              <a:tblPr firstRow="1" firstCol="1" bandRow="1"/>
              <a:tblGrid>
                <a:gridCol w="1742315">
                  <a:extLst>
                    <a:ext uri="{9D8B030D-6E8A-4147-A177-3AD203B41FA5}">
                      <a16:colId xmlns:a16="http://schemas.microsoft.com/office/drawing/2014/main" val="2119856234"/>
                    </a:ext>
                  </a:extLst>
                </a:gridCol>
                <a:gridCol w="3474381">
                  <a:extLst>
                    <a:ext uri="{9D8B030D-6E8A-4147-A177-3AD203B41FA5}">
                      <a16:colId xmlns:a16="http://schemas.microsoft.com/office/drawing/2014/main" val="2706227128"/>
                    </a:ext>
                  </a:extLst>
                </a:gridCol>
                <a:gridCol w="5616404">
                  <a:extLst>
                    <a:ext uri="{9D8B030D-6E8A-4147-A177-3AD203B41FA5}">
                      <a16:colId xmlns:a16="http://schemas.microsoft.com/office/drawing/2014/main" val="176462591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农户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减少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多万户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2091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耕地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减少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多万亩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07465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荒地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增加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多万亩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27480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陆军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1914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1919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增加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万多人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68920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军费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1916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增加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5000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多万元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2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17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军阀割据对中国社会产生了什么样的影响？并写出至少两个不同派系军阀代表人物各一个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95227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影响：北洋军阀的割据混战使社会经济遭受到严重破坏，人民生命财产受到摧残和掠夺。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代表人物：直系：冯国璋、曹锟；皖系：段祺瑞；奉系：张作霖。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845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帝制复辟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年，袁世凯在祭孔告令中说：“孔子之道，亘古常新，与天无极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国纪民彝，赖以不坠。”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辛亥革命以来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“纲常沦丧，人欲横流，几成为土匪禽兽之国。”袁世凯此说意在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．扭转社会不良风俗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．恢复儒家伦理纲常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．极力污蔑辛亥革命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．为复辟帝制作准备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b4a2d"/>
          <p:cNvSpPr/>
          <p:nvPr/>
        </p:nvSpPr>
        <p:spPr>
          <a:xfrm>
            <a:off x="1212215" y="399499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如图所示的纪念币顶部写有“中华帝国”字样。底部写有“洪宪纪元”字样。据此可知，它见证了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．辛亥革命的胜利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．袁世凯称帝的丑剧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．民国政治民主化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．军阀割据的局面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2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8232775" y="3489896"/>
            <a:ext cx="1962490" cy="1868488"/>
          </a:xfrm>
          <a:prstGeom prst="rect">
            <a:avLst/>
          </a:prstGeom>
        </p:spPr>
      </p:pic>
      <p:sp>
        <p:nvSpPr>
          <p:cNvPr id="4" name="A_c9130"/>
          <p:cNvSpPr/>
          <p:nvPr/>
        </p:nvSpPr>
        <p:spPr>
          <a:xfrm>
            <a:off x="8555990" y="2413127"/>
            <a:ext cx="1389125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为了实现皇帝梦，袁世凯接受日本旨在灭亡中国的“二十一条”的大部分内容，以换取日本的支持。“二十一条”对中国产生的影响是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．损害了国家主权和民族利益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．阻止了其他列强侵占中国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．导致了军阀割据的混乱局面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．维护北洋军阀政府的权益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a052"/>
          <p:cNvSpPr/>
          <p:nvPr/>
        </p:nvSpPr>
        <p:spPr>
          <a:xfrm>
            <a:off x="4476115" y="272702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28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2874" y="192041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护国战争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美术］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如图漫画反映了袁世凯复辟帝制梦碎，直接导致其梦碎的革命运动是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．武昌起义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．二次革命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．北伐战争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．护国战争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3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7247318" y="3537204"/>
            <a:ext cx="4350038" cy="1885315"/>
          </a:xfrm>
          <a:prstGeom prst="rect">
            <a:avLst/>
          </a:prstGeom>
        </p:spPr>
      </p:pic>
      <p:sp>
        <p:nvSpPr>
          <p:cNvPr id="4" name="A_c9148"/>
          <p:cNvSpPr/>
          <p:nvPr/>
        </p:nvSpPr>
        <p:spPr>
          <a:xfrm>
            <a:off x="6071489" y="328490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年护国战争爆发。袁世凯纠集重兵围剿护国军，但是他的复辟行径不得人心，连其北洋嫡系部属也阳奉阴违。北洋军队人心涣散，节节败退。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月，袁世凯被迫宣布取消帝制。据此可知，袁世凯复辟帝制失败的根本原因是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．护国运动迅速发展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．帝国主义放弃支持袁世凯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．北洋军阀内部分化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．复辟不得人心，违背历史发展潮流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7545"/>
          <p:cNvSpPr/>
          <p:nvPr/>
        </p:nvSpPr>
        <p:spPr>
          <a:xfrm>
            <a:off x="804228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7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92150" y="4890248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．广州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．昆明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．上海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6750" y="1819926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同学们围绕“考察近代历史遗迹”制订了以下计划表，他们参观的历史文化名城是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96685603"/>
              </p:ext>
            </p:extLst>
          </p:nvPr>
        </p:nvGraphicFramePr>
        <p:xfrm>
          <a:off x="692150" y="3250883"/>
          <a:ext cx="10807700" cy="1521460"/>
        </p:xfrm>
        <a:graphic>
          <a:graphicData uri="http://schemas.openxmlformats.org/drawingml/2006/table">
            <a:tbl>
              <a:tblPr firstRow="1" firstCol="1" bandRow="1"/>
              <a:tblGrid>
                <a:gridCol w="2410639">
                  <a:extLst>
                    <a:ext uri="{9D8B030D-6E8A-4147-A177-3AD203B41FA5}">
                      <a16:colId xmlns:a16="http://schemas.microsoft.com/office/drawing/2014/main" val="24194222"/>
                    </a:ext>
                  </a:extLst>
                </a:gridCol>
                <a:gridCol w="8397061">
                  <a:extLst>
                    <a:ext uri="{9D8B030D-6E8A-4147-A177-3AD203B41FA5}">
                      <a16:colId xmlns:a16="http://schemas.microsoft.com/office/drawing/2014/main" val="399560322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相关史事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年底，唐继尧、蔡锷、李烈钧在云南宣告独立，组织护国军北上讨袁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09080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参观地点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护国桥、护国路、护国纪念碑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319583"/>
                  </a:ext>
                </a:extLst>
              </a:tr>
            </a:tbl>
          </a:graphicData>
        </a:graphic>
      </p:graphicFrame>
      <p:sp>
        <p:nvSpPr>
          <p:cNvPr id="5" name="A_fb5c8"/>
          <p:cNvSpPr/>
          <p:nvPr/>
        </p:nvSpPr>
        <p:spPr>
          <a:xfrm>
            <a:off x="5687378" y="255043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军阀割据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张鸣在《重说中国近代史》中说：“袁世凯的失败使得中国在经历大变革之后失去了政治中心，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他的去世使中国陷入了一种因权威缺失而导致的混乱。”这种“混乱”是指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．军阀割据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．人民起义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．政治腐败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．列强入侵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e162"/>
          <p:cNvSpPr/>
          <p:nvPr/>
        </p:nvSpPr>
        <p:spPr>
          <a:xfrm>
            <a:off x="1212215" y="399499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0" id="{84452598-D998-4A14-8AEC-9BA9A1BD154E}" vid="{EC6DD2E9-863C-4317-A0E9-D5CC73D624B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33333</Template>
  <TotalTime>8</TotalTime>
  <Words>1450</Words>
  <Application>Microsoft Office PowerPoint</Application>
  <PresentationFormat>宽屏</PresentationFormat>
  <Paragraphs>111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2025-08-30T03:15:06Z</dcterms:created>
  <dcterms:modified xsi:type="dcterms:W3CDTF">2025-08-30T13:25:26Z</dcterms:modified>
</cp:coreProperties>
</file>