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259" r:id="rId10"/>
    <p:sldId id="879" r:id="rId11"/>
    <p:sldId id="880" r:id="rId12"/>
    <p:sldId id="881" r:id="rId13"/>
    <p:sldId id="882" r:id="rId14"/>
    <p:sldId id="883" r:id="rId15"/>
    <p:sldId id="884" r:id="rId16"/>
    <p:sldId id="885" r:id="rId17"/>
    <p:sldId id="886" r:id="rId18"/>
    <p:sldId id="887" r:id="rId19"/>
    <p:sldId id="873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237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252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专题四　开放性试题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A24D249-5D20-91BC-2052-028BEBF204E7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3596A30-3B68-1884-36C1-687B7FDA4B1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821515"/>
              <a:chExt cx="11744425" cy="5332963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C3305333-B7BC-8098-4E0A-AE9CEE8950C5}"/>
                  </a:ext>
                </a:extLst>
              </p:cNvPr>
              <p:cNvGrpSpPr/>
              <p:nvPr/>
            </p:nvGrpSpPr>
            <p:grpSpPr>
              <a:xfrm>
                <a:off x="223788" y="821515"/>
                <a:ext cx="11744425" cy="5332963"/>
                <a:chOff x="223788" y="561261"/>
                <a:chExt cx="11744425" cy="5332963"/>
              </a:xfrm>
            </p:grpSpPr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C6D72928-2564-AC34-C8A5-E6F6E001632E}"/>
                    </a:ext>
                  </a:extLst>
                </p:cNvPr>
                <p:cNvSpPr/>
                <p:nvPr/>
              </p:nvSpPr>
              <p:spPr>
                <a:xfrm>
                  <a:off x="223788" y="561261"/>
                  <a:ext cx="11744425" cy="5332963"/>
                </a:xfrm>
                <a:prstGeom prst="rect">
                  <a:avLst/>
                </a:prstGeom>
                <a:solidFill>
                  <a:srgbClr val="FFFCC5"/>
                </a:solidFill>
                <a:ln>
                  <a:solidFill>
                    <a:srgbClr val="FF01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6" name="Freeform 6">
                  <a:extLst>
                    <a:ext uri="{FF2B5EF4-FFF2-40B4-BE49-F238E27FC236}">
                      <a16:creationId xmlns:a16="http://schemas.microsoft.com/office/drawing/2014/main" id="{6282B25F-C43F-7344-259E-7613BCE184D7}"/>
                    </a:ext>
                  </a:extLst>
                </p:cNvPr>
                <p:cNvSpPr/>
                <p:nvPr/>
              </p:nvSpPr>
              <p:spPr bwMode="auto">
                <a:xfrm>
                  <a:off x="225393" y="561261"/>
                  <a:ext cx="9490509" cy="5332963"/>
                </a:xfrm>
                <a:custGeom>
                  <a:avLst/>
                  <a:gdLst>
                    <a:gd name="T0" fmla="*/ 0 w 4756"/>
                    <a:gd name="T1" fmla="*/ 0 h 2239"/>
                    <a:gd name="T2" fmla="*/ 3897 w 4756"/>
                    <a:gd name="T3" fmla="*/ 0 h 2239"/>
                    <a:gd name="T4" fmla="*/ 4756 w 4756"/>
                    <a:gd name="T5" fmla="*/ 1121 h 2239"/>
                    <a:gd name="T6" fmla="*/ 3897 w 4756"/>
                    <a:gd name="T7" fmla="*/ 2239 h 2239"/>
                    <a:gd name="T8" fmla="*/ 0 w 4756"/>
                    <a:gd name="T9" fmla="*/ 2239 h 2239"/>
                    <a:gd name="T10" fmla="*/ 0 w 4756"/>
                    <a:gd name="T11" fmla="*/ 0 h 2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56" h="2239">
                      <a:moveTo>
                        <a:pt x="0" y="0"/>
                      </a:moveTo>
                      <a:lnTo>
                        <a:pt x="3897" y="0"/>
                      </a:lnTo>
                      <a:lnTo>
                        <a:pt x="4756" y="1121"/>
                      </a:lnTo>
                      <a:lnTo>
                        <a:pt x="3897" y="2239"/>
                      </a:lnTo>
                      <a:lnTo>
                        <a:pt x="0" y="22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endParaRPr lang="zh-CN" altLang="en-US" dirty="0"/>
                </a:p>
              </p:txBody>
            </p:sp>
          </p:grpSp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E4F9485F-51E3-32F3-0FAD-8A66BA8F4A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38843" y="1514759"/>
                <a:ext cx="5602377" cy="3753593"/>
              </a:xfrm>
              <a:prstGeom prst="rect">
                <a:avLst/>
              </a:prstGeom>
            </p:spPr>
          </p:pic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84CBA5A1-4E59-94BE-C580-F6C236A26272}"/>
                  </a:ext>
                </a:extLst>
              </p:cNvPr>
              <p:cNvGrpSpPr/>
              <p:nvPr/>
            </p:nvGrpSpPr>
            <p:grpSpPr>
              <a:xfrm>
                <a:off x="9151034" y="4639752"/>
                <a:ext cx="2704218" cy="1339283"/>
                <a:chOff x="9051182" y="4714359"/>
                <a:chExt cx="2704218" cy="1339283"/>
              </a:xfrm>
            </p:grpSpPr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D36F44E6-1488-263C-F2F7-E31264AC29CC}"/>
                    </a:ext>
                  </a:extLst>
                </p:cNvPr>
                <p:cNvGrpSpPr/>
                <p:nvPr/>
              </p:nvGrpSpPr>
              <p:grpSpPr>
                <a:xfrm>
                  <a:off x="9051182" y="4714359"/>
                  <a:ext cx="2704218" cy="1339283"/>
                  <a:chOff x="8965838" y="4823543"/>
                  <a:chExt cx="2704218" cy="1339283"/>
                </a:xfrm>
              </p:grpSpPr>
              <p:sp>
                <p:nvSpPr>
                  <p:cNvPr id="22" name="矩形: 圆角 21">
                    <a:extLst>
                      <a:ext uri="{FF2B5EF4-FFF2-40B4-BE49-F238E27FC236}">
                        <a16:creationId xmlns:a16="http://schemas.microsoft.com/office/drawing/2014/main" id="{301D4674-5E08-5CEF-6A49-34D932B57894}"/>
                      </a:ext>
                    </a:extLst>
                  </p:cNvPr>
                  <p:cNvSpPr/>
                  <p:nvPr/>
                </p:nvSpPr>
                <p:spPr>
                  <a:xfrm>
                    <a:off x="8965838" y="4823543"/>
                    <a:ext cx="2704218" cy="1339283"/>
                  </a:xfrm>
                  <a:prstGeom prst="roundRect">
                    <a:avLst/>
                  </a:prstGeom>
                  <a:noFill/>
                  <a:ln w="28575">
                    <a:noFill/>
                  </a:ln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840">
                      <a:latin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3" name="文本框 22">
                    <a:extLst>
                      <a:ext uri="{FF2B5EF4-FFF2-40B4-BE49-F238E27FC236}">
                        <a16:creationId xmlns:a16="http://schemas.microsoft.com/office/drawing/2014/main" id="{99D251E4-C802-36DB-61CF-71D101B9561F}"/>
                      </a:ext>
                    </a:extLst>
                  </p:cNvPr>
                  <p:cNvSpPr txBox="1"/>
                  <p:nvPr/>
                </p:nvSpPr>
                <p:spPr>
                  <a:xfrm>
                    <a:off x="9812643" y="5077241"/>
                    <a:ext cx="1005403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zh-CN" altLang="en-US" sz="3200" b="1" dirty="0" smtClean="0">
                        <a:ea typeface="微软雅黑" panose="020B0503020204020204" pitchFamily="34" charset="-122"/>
                        <a:sym typeface="Times New Roman" panose="02020603050405020304" pitchFamily="18" charset="0"/>
                      </a:rPr>
                      <a:t>历史</a:t>
                    </a:r>
                    <a:endParaRPr lang="zh-CN" altLang="en-US" sz="3200" b="1" dirty="0">
                      <a:ea typeface="微软雅黑" panose="020B0503020204020204" pitchFamily="34" charset="-122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4" name="文本框 23">
                    <a:extLst>
                      <a:ext uri="{FF2B5EF4-FFF2-40B4-BE49-F238E27FC236}">
                        <a16:creationId xmlns:a16="http://schemas.microsoft.com/office/drawing/2014/main" id="{E30A6D2E-16A3-4F16-C35E-D54E79636D4E}"/>
                      </a:ext>
                    </a:extLst>
                  </p:cNvPr>
                  <p:cNvSpPr txBox="1"/>
                  <p:nvPr/>
                </p:nvSpPr>
                <p:spPr>
                  <a:xfrm>
                    <a:off x="9080133" y="5595467"/>
                    <a:ext cx="2475627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000" b="1" spc="300" dirty="0">
                        <a:cs typeface="Times New Roman" panose="02020603050405020304" pitchFamily="18" charset="0"/>
                        <a:sym typeface="Times New Roman" panose="02020603050405020304" pitchFamily="18" charset="0"/>
                      </a:rPr>
                      <a:t>八年级 上册</a:t>
                    </a:r>
                  </a:p>
                </p:txBody>
              </p:sp>
            </p:grp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659DA7CE-0AEE-BFFE-97EE-FBAC238DF54F}"/>
                    </a:ext>
                  </a:extLst>
                </p:cNvPr>
                <p:cNvCxnSpPr/>
                <p:nvPr/>
              </p:nvCxnSpPr>
              <p:spPr>
                <a:xfrm>
                  <a:off x="9288057" y="5485237"/>
                  <a:ext cx="2254217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DA9D3E51-302D-E568-08F1-6E7CC941A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17992" y="1043545"/>
              <a:ext cx="1730939" cy="6164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743458" y="639902"/>
            <a:ext cx="10833100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通辽中考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阅读材料，回答问题。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大事年表</a:t>
            </a:r>
            <a:endParaRPr lang="zh-CN" altLang="en-US" sz="3200" dirty="0"/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782242791"/>
              </p:ext>
            </p:extLst>
          </p:nvPr>
        </p:nvGraphicFramePr>
        <p:xfrm>
          <a:off x="679450" y="2652761"/>
          <a:ext cx="10833100" cy="3618230"/>
        </p:xfrm>
        <a:graphic>
          <a:graphicData uri="http://schemas.openxmlformats.org/drawingml/2006/table">
            <a:tbl>
              <a:tblPr firstRow="1" firstCol="1" bandRow="1"/>
              <a:tblGrid>
                <a:gridCol w="3491797">
                  <a:extLst>
                    <a:ext uri="{9D8B030D-6E8A-4147-A177-3AD203B41FA5}">
                      <a16:colId xmlns:a16="http://schemas.microsoft.com/office/drawing/2014/main" val="3272866706"/>
                    </a:ext>
                  </a:extLst>
                </a:gridCol>
                <a:gridCol w="7341303">
                  <a:extLst>
                    <a:ext uri="{9D8B030D-6E8A-4147-A177-3AD203B41FA5}">
                      <a16:colId xmlns:a16="http://schemas.microsoft.com/office/drawing/2014/main" val="229239938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时间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事件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5142681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1923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月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中国共产党第三次全国代表大会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6905397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1924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月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中国国民党第一次全国代表大会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4330891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1926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北伐战争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6030110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1927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月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四一二反革命政变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9906624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1927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月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南京国民政府成立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6060481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1927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月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汪精卫召开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分共会议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56111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5314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298800839"/>
              </p:ext>
            </p:extLst>
          </p:nvPr>
        </p:nvGraphicFramePr>
        <p:xfrm>
          <a:off x="679450" y="1049655"/>
          <a:ext cx="10833100" cy="5139690"/>
        </p:xfrm>
        <a:graphic>
          <a:graphicData uri="http://schemas.openxmlformats.org/drawingml/2006/table">
            <a:tbl>
              <a:tblPr firstRow="1" firstCol="1" bandRow="1"/>
              <a:tblGrid>
                <a:gridCol w="3491797">
                  <a:extLst>
                    <a:ext uri="{9D8B030D-6E8A-4147-A177-3AD203B41FA5}">
                      <a16:colId xmlns:a16="http://schemas.microsoft.com/office/drawing/2014/main" val="3272866706"/>
                    </a:ext>
                  </a:extLst>
                </a:gridCol>
                <a:gridCol w="7341303">
                  <a:extLst>
                    <a:ext uri="{9D8B030D-6E8A-4147-A177-3AD203B41FA5}">
                      <a16:colId xmlns:a16="http://schemas.microsoft.com/office/drawing/2014/main" val="229239938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时间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事件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5142681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1927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月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南昌起义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857112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1927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月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八七会议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6221123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1927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月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秋收起义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0868276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1927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月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开始创建井冈山革命根据地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9839014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1928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月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毛泽东与朱德井冈山会师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6810253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1930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全国各地创建了十几块革命根据地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8749264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1930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月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到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1931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年秋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红军粉碎了敌人对中央革命根据地进行的三次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围剿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9731065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1931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月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中华苏维埃共和国临时中央政府成立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1016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5312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78866" y="904955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选择材料中相互关联的事件，结合所学自定一个你想论述的观点，加以阐述或说明。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要求：观点正确，史论结合，条理清楚，表述完整</a:t>
            </a:r>
            <a:r>
              <a:rPr lang="en-US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8821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716026" y="708854"/>
            <a:ext cx="10833100" cy="57385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观点：南昌起义是中国共产党武装斗争的开端与转折点。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论述：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1927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年，国民党反动派在蒋介石的领导下发动了四一二反革命政变，对共产党员和革命群众进行了残酷镇压。这一事件标志着第一次国共合作的破裂，使得大革命遭受重创。然而，面对严峻形势，中国共产党并未屈服，而是在同年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日发动了南昌起义，打响了武装反抗国民党反动派的第一枪。南昌起义虽然失败了，但它具有深远的历史意义。首先，它展示了中国共产党人坚定的革命信念和英勇的斗争精神；其次，它为后来的中国革命积累了宝贵的经验教训；最后，它为创建人民军队奠定了基础。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综上所述：南昌起义后，中国共产党开始走上了独立领导武装斗争的道路，最终取得了新民主主义革命的胜利。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7324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557721"/>
            <a:ext cx="10833100" cy="60380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人民是历史的创造者，群众是真正的英雄。阅读材料，完成下列探究活动。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0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人民群众英勇参军筑成抗击日本侵略的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血肉长城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。从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九一八事变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起，日本侵略者对中国进行了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之久的武装侵略战争，给中国人民带来了深重劫难。为反抗日本侵略、保家卫国，在中国共产党倡导建立的抗日民族统一战线旗帜下，中国工人、农民、知识分子和其他爱国人士积极投入抗日洪流，各族各界热血青年踊跃参军、参战。中国人民以自己的血肉之躯筑成了捍卫祖国的钢铁长城，以巨大民族牺牲支撑起了世界反法西斯战争的东方主战场。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5969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53881"/>
            <a:ext cx="1534394" cy="6728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</a:t>
            </a:r>
            <a:r>
              <a:rPr lang="zh-CN" altLang="zh-CN" sz="3200" b="1" dirty="0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3200" b="1" dirty="0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85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2113260" y="1826958"/>
            <a:ext cx="2408703" cy="2150682"/>
          </a:xfrm>
          <a:prstGeom prst="rect">
            <a:avLst/>
          </a:prstGeom>
        </p:spPr>
      </p:pic>
      <p:pic>
        <p:nvPicPr>
          <p:cNvPr id="4" name="image86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7254665" y="1826958"/>
            <a:ext cx="3096254" cy="2150682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469138" y="3977640"/>
            <a:ext cx="11317478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宣传《中国土地法大纲》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淮海战役中支前的民工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523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52808"/>
            <a:ext cx="10833100" cy="67287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根据材料一，概括抗日战争胜利的原因有哪些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2325685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原因：人民群众踊跃参军，为抗战提供源源不断的兵源；抗日民族统一战线的建立，社会各阶层积极投身于抗战等</a:t>
            </a:r>
            <a:r>
              <a:rPr lang="zh-CN" altLang="zh-CN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9450" y="3638737"/>
            <a:ext cx="10833100" cy="67287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材料二中两幅图片反映的历史事件之间有什么关系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79450" y="4311614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关系：土地改革调动了广大人民的积极性，人民积极参军支前。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3361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0306" y="996490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有一种情怀叫人民，有一种力量叫群众。请你结合所学历史知识，以“人民的力量”为主题，写一篇不少于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字的历史小论文。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题目自拟，观点明确，重点突出，史论结合，条理清晰，富有文采</a:t>
            </a:r>
            <a:r>
              <a:rPr lang="en-US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8155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22361"/>
            <a:ext cx="10833100" cy="57942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题目：人民的力量是战争胜利的源泉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阐述：人民是战争胜利之本。在解放战争时期，共产党在解放区颁布《中国土地法大纲》，进行土地改革。广大农民分得了土地、房屋、粮食和衣物。解放区土地改革，使农村阶级关系和土地占有情况发生根本性变化，激发了农民革命和生产的积极性。翻身农民踊跃参军参战，为人民解放战争的胜利提供了重要的人力、物力保障。例如，淮海战役的胜利，是人民用小推车推出来的。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综上可知，人民的力量是战争胜利的源泉。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19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2347983"/>
            <a:ext cx="12192000" cy="2157805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18" y="3651782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专题四　开放性试题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136158" y="2718368"/>
            <a:ext cx="11919679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复习专题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984991"/>
            <a:ext cx="10807700" cy="51420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武威中考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近代以来，为挽救民族危亡，中国人民进行了可歌可泣的斗争。阅读材料，完成下列要求。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中国近代既是救亡图存的时代，也是思想启蒙的时代，这使救亡与启蒙成为中国近代的历史使命，他们提出的救亡纲领和启蒙方案既是拯救中国的纲领，又是启蒙思想的有机组成部分。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摘编自</a:t>
            </a:r>
            <a:r>
              <a:rPr lang="zh-CN" altLang="zh-CN" sz="3200" b="1" dirty="0" smtClean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《论中国近代的救亡纲领、</a:t>
            </a:r>
            <a:endParaRPr lang="zh-CN" altLang="zh-CN" sz="32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 smtClean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启蒙方案与教育哲学》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88594" y="740934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结合材料从下面的史事中任选两例，以“救亡图存·思想启蒙”为题，写一篇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字左右的小短文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要求：史论结合，逻辑严谨，表述成文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2962526"/>
            <a:ext cx="10833100" cy="131394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戊戌变法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辛亥革命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新文化运动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五四运动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中共一大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抗日战争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517578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题目：救亡图存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思想启蒙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论述：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1840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年鸦片战争以后，中华民族遭受了前所未有的劫难。为了拯救民族危亡，中国人提出各种救国方案。康有为、梁启超等人掀起了戊戌变法运动，试图通过变法实现救亡图存目的，变法运动推动了新思想的传播，起到了思想启蒙的作用；以孙中山为首的革命党人领导了辛亥革命，推翻了清王朝的统治，建立起共和政体，传播了民主共和理念，推动了中华民族的思想解放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1405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长沙中考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阅读材料，完成下列要求。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某校学生在学习北洋军阀统治时期这段历史时，形成了两种观点。观点一：北洋军阀统治时期是一个黑暗的时期；观点二：北洋军阀统治时期是一个走向光明的时期。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请就其中的一个观点，选择下表中相关史实并结合所学知识加以论述。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要求：观点明确、史论结合、逻辑清晰、行文流畅，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字左右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479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577556" y="722443"/>
            <a:ext cx="5128327" cy="673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北洋军阀统治时期大事年表</a:t>
            </a:r>
            <a:endParaRPr lang="zh-CN" altLang="en-US" sz="3200" dirty="0"/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916727307"/>
              </p:ext>
            </p:extLst>
          </p:nvPr>
        </p:nvGraphicFramePr>
        <p:xfrm>
          <a:off x="725169" y="1384258"/>
          <a:ext cx="10833100" cy="5094448"/>
        </p:xfrm>
        <a:graphic>
          <a:graphicData uri="http://schemas.openxmlformats.org/drawingml/2006/table">
            <a:tbl>
              <a:tblPr firstRow="1" firstCol="1" bandRow="1"/>
              <a:tblGrid>
                <a:gridCol w="2136902">
                  <a:extLst>
                    <a:ext uri="{9D8B030D-6E8A-4147-A177-3AD203B41FA5}">
                      <a16:colId xmlns:a16="http://schemas.microsoft.com/office/drawing/2014/main" val="682252377"/>
                    </a:ext>
                  </a:extLst>
                </a:gridCol>
                <a:gridCol w="8696198">
                  <a:extLst>
                    <a:ext uri="{9D8B030D-6E8A-4147-A177-3AD203B41FA5}">
                      <a16:colId xmlns:a16="http://schemas.microsoft.com/office/drawing/2014/main" val="1171454285"/>
                    </a:ext>
                  </a:extLst>
                </a:gridCol>
              </a:tblGrid>
              <a:tr h="191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时间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603" marR="13603" marT="13603" marB="1360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事件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841" marR="24841" marT="13603" marB="1360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4917456"/>
                  </a:ext>
                </a:extLst>
              </a:tr>
              <a:tr h="191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1912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603" marR="13603" marT="13603" marB="1360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袁世凯窃取辛亥革命胜利果实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841" marR="24841" marT="13603" marB="1360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3952559"/>
                  </a:ext>
                </a:extLst>
              </a:tr>
              <a:tr h="191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1913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603" marR="13603" marT="13603" marB="1360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二次革命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841" marR="24841" marT="13603" marB="1360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1855946"/>
                  </a:ext>
                </a:extLst>
              </a:tr>
              <a:tr h="3773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1914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603" marR="13603" marT="13603" marB="1360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袁世凯解散国会、废除《中华民国临时约法》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841" marR="24841" marT="13603" marB="1360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2732546"/>
                  </a:ext>
                </a:extLst>
              </a:tr>
              <a:tr h="3773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1915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603" marR="13603" marT="13603" marB="1360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袁世凯接受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二十一条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；护国运动开始；新文化运动开始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841" marR="24841" marT="13603" marB="1360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9005616"/>
                  </a:ext>
                </a:extLst>
              </a:tr>
              <a:tr h="3773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1916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603" marR="13603" marT="13603" marB="1360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袁世凯复辟帝制失败；军阀混战、割据纷争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841" marR="24841" marT="13603" marB="1360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9334520"/>
                  </a:ext>
                </a:extLst>
              </a:tr>
              <a:tr h="191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1917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603" marR="13603" marT="13603" marB="1360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护法运动开始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841" marR="24841" marT="13603" marB="1360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2541354"/>
                  </a:ext>
                </a:extLst>
              </a:tr>
              <a:tr h="5636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1919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603" marR="13603" marT="13603" marB="1360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巴黎和会中国外交失败，引发五四运动；李大钊发表《我的马克思主义观》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841" marR="24841" marT="13603" marB="1360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2084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7757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067802897"/>
              </p:ext>
            </p:extLst>
          </p:nvPr>
        </p:nvGraphicFramePr>
        <p:xfrm>
          <a:off x="679450" y="1443830"/>
          <a:ext cx="10833100" cy="3604202"/>
        </p:xfrm>
        <a:graphic>
          <a:graphicData uri="http://schemas.openxmlformats.org/drawingml/2006/table">
            <a:tbl>
              <a:tblPr firstRow="1" firstCol="1" bandRow="1"/>
              <a:tblGrid>
                <a:gridCol w="2557526">
                  <a:extLst>
                    <a:ext uri="{9D8B030D-6E8A-4147-A177-3AD203B41FA5}">
                      <a16:colId xmlns:a16="http://schemas.microsoft.com/office/drawing/2014/main" val="682252377"/>
                    </a:ext>
                  </a:extLst>
                </a:gridCol>
                <a:gridCol w="8275574">
                  <a:extLst>
                    <a:ext uri="{9D8B030D-6E8A-4147-A177-3AD203B41FA5}">
                      <a16:colId xmlns:a16="http://schemas.microsoft.com/office/drawing/2014/main" val="1171454285"/>
                    </a:ext>
                  </a:extLst>
                </a:gridCol>
              </a:tblGrid>
              <a:tr h="191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时间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603" marR="13603" marT="13603" marB="1360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事件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841" marR="24841" marT="13603" marB="1360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4917456"/>
                  </a:ext>
                </a:extLst>
              </a:tr>
              <a:tr h="3773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1912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1919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603" marR="13603" marT="13603" marB="1360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民族工业发展出现了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短暂的春天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841" marR="24841" marT="13603" marB="1360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577273"/>
                  </a:ext>
                </a:extLst>
              </a:tr>
              <a:tr h="191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1921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603" marR="13603" marT="13603" marB="1360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中国共产党成立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841" marR="24841" marT="13603" marB="1360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4091687"/>
                  </a:ext>
                </a:extLst>
              </a:tr>
              <a:tr h="3773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1924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603" marR="13603" marT="13603" marB="1360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第一次国共合作实现；黄埔军校建立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841" marR="24841" marT="13603" marB="1360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7289104"/>
                  </a:ext>
                </a:extLst>
              </a:tr>
              <a:tr h="191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1926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603" marR="13603" marT="13603" marB="1360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北伐战争开始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841" marR="24841" marT="13603" marB="1360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7650727"/>
                  </a:ext>
                </a:extLst>
              </a:tr>
              <a:tr h="3773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1927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603" marR="13603" marT="13603" marB="1360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蒋介石发动反革命政变，建立南京国民政府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841" marR="24841" marT="13603" marB="1360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5882844"/>
                  </a:ext>
                </a:extLst>
              </a:tr>
              <a:tr h="3773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1928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603" marR="13603" marT="13603" marB="1360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东北易帜，南京国民政府在名义上统一全国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841" marR="24841" marT="13603" marB="1360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51587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0665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观点：北洋军阀统治时期是一个黑暗的时期。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论述：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1912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年，袁世凯窃取辛亥革命胜利果实。对内专制独裁、破坏民主共和，镇压二次革命、解散国会、废除《中华民国临时约法》；对外出卖国家主权和民族利益，接受日本灭亡中国的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二十一条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。袁世凯死后，中国陷入军阀割据的局面，使得国家动乱、民不聊生。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综上所述，北洋军阀统治时期专制独裁、军阀混战、对外妥协，是一个黑暗的时期。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1322F630-4F12-4E26-BD02-036FBB6EF8F8}" vid="{8C330616-4E2F-4A09-BEB7-D9FE632A3D7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777777</Template>
  <TotalTime>21</TotalTime>
  <Words>1309</Words>
  <Application>Microsoft Office PowerPoint</Application>
  <PresentationFormat>宽屏</PresentationFormat>
  <Paragraphs>100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等线</vt:lpstr>
      <vt:lpstr>等线 Light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</dc:creator>
  <cp:lastModifiedBy>Administrator</cp:lastModifiedBy>
  <cp:revision>5</cp:revision>
  <dcterms:created xsi:type="dcterms:W3CDTF">2025-08-30T05:53:53Z</dcterms:created>
  <dcterms:modified xsi:type="dcterms:W3CDTF">2025-08-30T13:49:45Z</dcterms:modified>
</cp:coreProperties>
</file>