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874" r:id="rId5"/>
    <p:sldId id="875" r:id="rId6"/>
    <p:sldId id="876" r:id="rId7"/>
    <p:sldId id="877" r:id="rId8"/>
    <p:sldId id="878" r:id="rId9"/>
    <p:sldId id="885" r:id="rId10"/>
    <p:sldId id="886" r:id="rId11"/>
    <p:sldId id="887" r:id="rId12"/>
    <p:sldId id="888" r:id="rId13"/>
    <p:sldId id="889" r:id="rId14"/>
    <p:sldId id="259" r:id="rId15"/>
    <p:sldId id="879" r:id="rId16"/>
    <p:sldId id="880" r:id="rId17"/>
    <p:sldId id="881" r:id="rId18"/>
    <p:sldId id="882" r:id="rId19"/>
    <p:sldId id="883" r:id="rId20"/>
    <p:sldId id="884" r:id="rId21"/>
    <p:sldId id="890" r:id="rId22"/>
    <p:sldId id="891" r:id="rId23"/>
    <p:sldId id="892" r:id="rId24"/>
    <p:sldId id="893" r:id="rId25"/>
    <p:sldId id="894" r:id="rId26"/>
    <p:sldId id="895" r:id="rId27"/>
    <p:sldId id="896" r:id="rId28"/>
    <p:sldId id="897" r:id="rId29"/>
    <p:sldId id="873"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235" autoAdjust="0"/>
    <p:restoredTop sz="94660"/>
  </p:normalViewPr>
  <p:slideViewPr>
    <p:cSldViewPr snapToGrid="0" showGuides="1">
      <p:cViewPr varScale="1">
        <p:scale>
          <a:sx n="68" d="100"/>
          <a:sy n="68" d="100"/>
        </p:scale>
        <p:origin x="108" y="72"/>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081796-2ADD-468A-966D-400FB997E246}"/>
              </a:ext>
            </a:extLst>
          </p:cNvPr>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a:extLst>
              <a:ext uri="{FF2B5EF4-FFF2-40B4-BE49-F238E27FC236}">
                <a16:creationId xmlns:a16="http://schemas.microsoft.com/office/drawing/2014/main" id="{C086C6C3-9226-451C-B6B7-F11D8D152346}"/>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a:extLst>
              <a:ext uri="{FF2B5EF4-FFF2-40B4-BE49-F238E27FC236}">
                <a16:creationId xmlns:a16="http://schemas.microsoft.com/office/drawing/2014/main" id="{05E05198-E4EE-4794-BC6C-759C3B90959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5" name="页脚占位符 4">
            <a:extLst>
              <a:ext uri="{FF2B5EF4-FFF2-40B4-BE49-F238E27FC236}">
                <a16:creationId xmlns:a16="http://schemas.microsoft.com/office/drawing/2014/main" id="{91DE9DE4-97F9-45D4-9EEF-023522C35D2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49F59F7-B9E1-4CBF-9240-E30A8F6CA75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1530355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46F72E5-D41D-46BE-A609-2E6D136F116E}"/>
              </a:ext>
            </a:extLst>
          </p:cNvPr>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a:extLst>
              <a:ext uri="{FF2B5EF4-FFF2-40B4-BE49-F238E27FC236}">
                <a16:creationId xmlns:a16="http://schemas.microsoft.com/office/drawing/2014/main" id="{A6F5C2A4-0B29-430C-9025-323D4CC50B10}"/>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a:extLst>
              <a:ext uri="{FF2B5EF4-FFF2-40B4-BE49-F238E27FC236}">
                <a16:creationId xmlns:a16="http://schemas.microsoft.com/office/drawing/2014/main" id="{263F275D-8621-498F-9B5C-CBF02A9886E9}"/>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5" name="页脚占位符 4">
            <a:extLst>
              <a:ext uri="{FF2B5EF4-FFF2-40B4-BE49-F238E27FC236}">
                <a16:creationId xmlns:a16="http://schemas.microsoft.com/office/drawing/2014/main" id="{A3C3B24D-FB56-4873-98E2-D2227A5111D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63D195C-8F2E-4C46-9CBE-1411EF87CB8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200922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0768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8160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0BA53C-FC17-4995-BD73-2AFA61E542E7}"/>
              </a:ext>
            </a:extLst>
          </p:cNvPr>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a:extLst>
              <a:ext uri="{FF2B5EF4-FFF2-40B4-BE49-F238E27FC236}">
                <a16:creationId xmlns:a16="http://schemas.microsoft.com/office/drawing/2014/main" id="{A35BA311-1EB8-4BDA-AF93-4530A4860D3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a:extLst>
              <a:ext uri="{FF2B5EF4-FFF2-40B4-BE49-F238E27FC236}">
                <a16:creationId xmlns:a16="http://schemas.microsoft.com/office/drawing/2014/main" id="{5B1B67F5-4541-44F4-800E-051204D1BE16}"/>
              </a:ext>
            </a:extLst>
          </p:cNvPr>
          <p:cNvSpPr>
            <a:spLocks noGrp="1"/>
          </p:cNvSpPr>
          <p:nvPr>
            <p:ph sz="half" idx="2"/>
          </p:nvPr>
        </p:nvSpPr>
        <p:spPr>
          <a:xfrm>
            <a:off x="839788" y="2505075"/>
            <a:ext cx="5157787" cy="3684588"/>
          </a:xfrm>
          <a:prstGeom prst="rect">
            <a:avLst/>
          </a:prstGeo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a:extLst>
              <a:ext uri="{FF2B5EF4-FFF2-40B4-BE49-F238E27FC236}">
                <a16:creationId xmlns:a16="http://schemas.microsoft.com/office/drawing/2014/main" id="{3DA8DE82-9895-4A2B-9960-0DE9C761842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a:extLst>
              <a:ext uri="{FF2B5EF4-FFF2-40B4-BE49-F238E27FC236}">
                <a16:creationId xmlns:a16="http://schemas.microsoft.com/office/drawing/2014/main" id="{96FBDE9F-5AAC-4332-AED0-53E7057CDF6E}"/>
              </a:ext>
            </a:extLst>
          </p:cNvPr>
          <p:cNvSpPr>
            <a:spLocks noGrp="1"/>
          </p:cNvSpPr>
          <p:nvPr>
            <p:ph sz="quarter" idx="4"/>
          </p:nvPr>
        </p:nvSpPr>
        <p:spPr>
          <a:xfrm>
            <a:off x="6172200" y="2505075"/>
            <a:ext cx="5183188" cy="3684588"/>
          </a:xfrm>
          <a:prstGeom prst="rect">
            <a:avLst/>
          </a:prstGeo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a:extLst>
              <a:ext uri="{FF2B5EF4-FFF2-40B4-BE49-F238E27FC236}">
                <a16:creationId xmlns:a16="http://schemas.microsoft.com/office/drawing/2014/main" id="{C4F3089D-01BE-4AA1-A816-E4877F9E6E7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8" name="页脚占位符 7">
            <a:extLst>
              <a:ext uri="{FF2B5EF4-FFF2-40B4-BE49-F238E27FC236}">
                <a16:creationId xmlns:a16="http://schemas.microsoft.com/office/drawing/2014/main" id="{43BCAACE-047A-4355-B938-08742B51019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43479820-B1AC-460E-9967-B255D2652AA0}"/>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72687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5ED157-A2CD-4BEC-BB74-7EDEE1085681}"/>
              </a:ext>
            </a:extLst>
          </p:cNvPr>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a:extLst>
              <a:ext uri="{FF2B5EF4-FFF2-40B4-BE49-F238E27FC236}">
                <a16:creationId xmlns:a16="http://schemas.microsoft.com/office/drawing/2014/main" id="{E0A9982B-26B0-456E-9D8B-E37B4356B4C5}"/>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4" name="页脚占位符 3">
            <a:extLst>
              <a:ext uri="{FF2B5EF4-FFF2-40B4-BE49-F238E27FC236}">
                <a16:creationId xmlns:a16="http://schemas.microsoft.com/office/drawing/2014/main" id="{688E86F2-0AB4-4B74-811D-2777FB0C3B0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479B1C76-8890-4C12-AA76-F2BBF77F7A4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983898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8149BF3-3D67-4551-B370-202ACFC3460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3" name="页脚占位符 2">
            <a:extLst>
              <a:ext uri="{FF2B5EF4-FFF2-40B4-BE49-F238E27FC236}">
                <a16:creationId xmlns:a16="http://schemas.microsoft.com/office/drawing/2014/main" id="{8405ED6C-D44A-4ED2-9D79-FC0558A2A85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A4AB21DE-078D-4382-BCC1-B2C66959459E}"/>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762411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1491A1-9352-406A-BE02-F6331A18D73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a:extLst>
              <a:ext uri="{FF2B5EF4-FFF2-40B4-BE49-F238E27FC236}">
                <a16:creationId xmlns:a16="http://schemas.microsoft.com/office/drawing/2014/main" id="{9973C501-1AEC-4880-A928-C6FFF13B4BE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a:extLst>
              <a:ext uri="{FF2B5EF4-FFF2-40B4-BE49-F238E27FC236}">
                <a16:creationId xmlns:a16="http://schemas.microsoft.com/office/drawing/2014/main" id="{BDF44802-4845-4D92-8982-1D35BFE88C4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a:extLst>
              <a:ext uri="{FF2B5EF4-FFF2-40B4-BE49-F238E27FC236}">
                <a16:creationId xmlns:a16="http://schemas.microsoft.com/office/drawing/2014/main" id="{4175CC68-98F0-4CED-85EC-646DBDCF84F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6" name="页脚占位符 5">
            <a:extLst>
              <a:ext uri="{FF2B5EF4-FFF2-40B4-BE49-F238E27FC236}">
                <a16:creationId xmlns:a16="http://schemas.microsoft.com/office/drawing/2014/main" id="{CA296DB8-BEBF-48E8-86CC-22E05C86E73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EA9ED5EB-C466-4284-8B35-7BF081F15341}"/>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156337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21F442-66D8-442C-9735-564A5CE66CF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a:extLst>
              <a:ext uri="{FF2B5EF4-FFF2-40B4-BE49-F238E27FC236}">
                <a16:creationId xmlns:a16="http://schemas.microsoft.com/office/drawing/2014/main" id="{0D4657C5-F83F-444F-A1C9-C686AB59C4D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a:extLst>
              <a:ext uri="{FF2B5EF4-FFF2-40B4-BE49-F238E27FC236}">
                <a16:creationId xmlns:a16="http://schemas.microsoft.com/office/drawing/2014/main" id="{D479F67F-774A-42D6-9A35-5415C2ECFAE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a:extLst>
              <a:ext uri="{FF2B5EF4-FFF2-40B4-BE49-F238E27FC236}">
                <a16:creationId xmlns:a16="http://schemas.microsoft.com/office/drawing/2014/main" id="{E3B6D6A0-62B3-42F9-B1EE-7D3EF0FAF4E0}"/>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6" name="页脚占位符 5">
            <a:extLst>
              <a:ext uri="{FF2B5EF4-FFF2-40B4-BE49-F238E27FC236}">
                <a16:creationId xmlns:a16="http://schemas.microsoft.com/office/drawing/2014/main" id="{CA4B6D7A-D603-45DA-8650-E06CC449CDF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86B663EC-6385-4AF6-8BF7-463DDE4C4A0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301030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12121"/>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01591"/>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hlinkClick r:id="rId14" action="ppaction://hlinksldjump"/>
            <a:extLst>
              <a:ext uri="{FF2B5EF4-FFF2-40B4-BE49-F238E27FC236}">
                <a16:creationId xmlns:a16="http://schemas.microsoft.com/office/drawing/2014/main" id="{C41FBD50-8289-4C28-BA64-A90AF4043852}"/>
              </a:ext>
            </a:extLst>
          </p:cNvPr>
          <p:cNvSpPr txBox="1"/>
          <p:nvPr userDrawn="1"/>
        </p:nvSpPr>
        <p:spPr>
          <a:xfrm>
            <a:off x="10587745" y="182462"/>
            <a:ext cx="1287470" cy="369332"/>
          </a:xfrm>
          <a:prstGeom prst="rect">
            <a:avLst/>
          </a:prstGeom>
          <a:solidFill>
            <a:schemeClr val="bg1"/>
          </a:solidFill>
          <a:ln>
            <a:noFill/>
          </a:ln>
        </p:spPr>
        <p:txBody>
          <a:bodyPr wrap="square" rtlCol="0">
            <a:spAutoFit/>
          </a:bodyPr>
          <a:lstStyle/>
          <a:p>
            <a:pPr algn="ctr"/>
            <a:r>
              <a:rPr lang="zh-CN" altLang="en-US" sz="1800" b="1" baseline="0" dirty="0">
                <a:solidFill>
                  <a:srgbClr val="C00000"/>
                </a:solidFill>
              </a:rPr>
              <a:t>返回目录</a:t>
            </a:r>
          </a:p>
        </p:txBody>
      </p:sp>
      <p:sp>
        <p:nvSpPr>
          <p:cNvPr id="2" name="TextBox 7">
            <a:extLst>
              <a:ext uri="{FF2B5EF4-FFF2-40B4-BE49-F238E27FC236}">
                <a16:creationId xmlns:a16="http://schemas.microsoft.com/office/drawing/2014/main" id="{BF45EFFB-D4E6-A532-CFAE-5A1CC503CB65}"/>
              </a:ext>
            </a:extLst>
          </p:cNvPr>
          <p:cNvSpPr txBox="1"/>
          <p:nvPr userDrawn="1"/>
        </p:nvSpPr>
        <p:spPr>
          <a:xfrm>
            <a:off x="839819" y="79639"/>
            <a:ext cx="9384836" cy="523220"/>
          </a:xfrm>
          <a:prstGeom prst="rect">
            <a:avLst/>
          </a:prstGeom>
          <a:noFill/>
        </p:spPr>
        <p:txBody>
          <a:bodyPr wrap="square" rtlCol="0">
            <a:spAutoFit/>
          </a:bodyPr>
          <a:lstStyle/>
          <a:p>
            <a:r>
              <a:rPr lang="zh-CN" altLang="en-US" sz="2800" b="1"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第</a:t>
            </a:r>
            <a:r>
              <a:rPr lang="en-US" altLang="zh-CN" sz="2800" b="1"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21</a:t>
            </a:r>
            <a:r>
              <a:rPr lang="zh-CN" altLang="en-US" sz="2800" b="1"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课　人民解放战争的胜利</a:t>
            </a:r>
            <a:endPar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DA24D249-5D20-91BC-2052-028BEBF204E7}"/>
              </a:ext>
            </a:extLst>
          </p:cNvPr>
          <p:cNvGrpSpPr/>
          <p:nvPr/>
        </p:nvGrpSpPr>
        <p:grpSpPr>
          <a:xfrm>
            <a:off x="223788" y="821515"/>
            <a:ext cx="11744425" cy="5332963"/>
            <a:chOff x="223788" y="821515"/>
            <a:chExt cx="11744425" cy="5332963"/>
          </a:xfrm>
        </p:grpSpPr>
        <p:grpSp>
          <p:nvGrpSpPr>
            <p:cNvPr id="3" name="组合 2">
              <a:extLst>
                <a:ext uri="{FF2B5EF4-FFF2-40B4-BE49-F238E27FC236}">
                  <a16:creationId xmlns:a16="http://schemas.microsoft.com/office/drawing/2014/main" id="{C3596A30-3B68-1884-36C1-687B7FDA4B17}"/>
                </a:ext>
              </a:extLst>
            </p:cNvPr>
            <p:cNvGrpSpPr/>
            <p:nvPr/>
          </p:nvGrpSpPr>
          <p:grpSpPr>
            <a:xfrm>
              <a:off x="223788" y="821515"/>
              <a:ext cx="11744425" cy="5332963"/>
              <a:chOff x="223788" y="821515"/>
              <a:chExt cx="11744425" cy="5332963"/>
            </a:xfrm>
          </p:grpSpPr>
          <p:grpSp>
            <p:nvGrpSpPr>
              <p:cNvPr id="17" name="组合 16">
                <a:extLst>
                  <a:ext uri="{FF2B5EF4-FFF2-40B4-BE49-F238E27FC236}">
                    <a16:creationId xmlns:a16="http://schemas.microsoft.com/office/drawing/2014/main" id="{C3305333-B7BC-8098-4E0A-AE9CEE8950C5}"/>
                  </a:ext>
                </a:extLst>
              </p:cNvPr>
              <p:cNvGrpSpPr/>
              <p:nvPr/>
            </p:nvGrpSpPr>
            <p:grpSpPr>
              <a:xfrm>
                <a:off x="223788" y="821515"/>
                <a:ext cx="11744425" cy="5332963"/>
                <a:chOff x="223788" y="561261"/>
                <a:chExt cx="11744425" cy="5332963"/>
              </a:xfrm>
            </p:grpSpPr>
            <p:sp>
              <p:nvSpPr>
                <p:cNvPr id="25" name="矩形 24">
                  <a:extLst>
                    <a:ext uri="{FF2B5EF4-FFF2-40B4-BE49-F238E27FC236}">
                      <a16:creationId xmlns:a16="http://schemas.microsoft.com/office/drawing/2014/main" id="{C6D72928-2564-AC34-C8A5-E6F6E001632E}"/>
                    </a:ext>
                  </a:extLst>
                </p:cNvPr>
                <p:cNvSpPr/>
                <p:nvPr/>
              </p:nvSpPr>
              <p:spPr>
                <a:xfrm>
                  <a:off x="223788" y="561261"/>
                  <a:ext cx="11744425" cy="5332963"/>
                </a:xfrm>
                <a:prstGeom prst="rect">
                  <a:avLst/>
                </a:prstGeom>
                <a:solidFill>
                  <a:srgbClr val="FFFCC5"/>
                </a:solidFill>
                <a:ln>
                  <a:solidFill>
                    <a:srgbClr val="FF0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Freeform 6">
                  <a:extLst>
                    <a:ext uri="{FF2B5EF4-FFF2-40B4-BE49-F238E27FC236}">
                      <a16:creationId xmlns:a16="http://schemas.microsoft.com/office/drawing/2014/main" id="{6282B25F-C43F-7344-259E-7613BCE184D7}"/>
                    </a:ext>
                  </a:extLst>
                </p:cNvPr>
                <p:cNvSpPr/>
                <p:nvPr/>
              </p:nvSpPr>
              <p:spPr bwMode="auto">
                <a:xfrm>
                  <a:off x="225393" y="561261"/>
                  <a:ext cx="9490509" cy="5332963"/>
                </a:xfrm>
                <a:custGeom>
                  <a:avLst/>
                  <a:gdLst>
                    <a:gd name="T0" fmla="*/ 0 w 4756"/>
                    <a:gd name="T1" fmla="*/ 0 h 2239"/>
                    <a:gd name="T2" fmla="*/ 3897 w 4756"/>
                    <a:gd name="T3" fmla="*/ 0 h 2239"/>
                    <a:gd name="T4" fmla="*/ 4756 w 4756"/>
                    <a:gd name="T5" fmla="*/ 1121 h 2239"/>
                    <a:gd name="T6" fmla="*/ 3897 w 4756"/>
                    <a:gd name="T7" fmla="*/ 2239 h 2239"/>
                    <a:gd name="T8" fmla="*/ 0 w 4756"/>
                    <a:gd name="T9" fmla="*/ 2239 h 2239"/>
                    <a:gd name="T10" fmla="*/ 0 w 4756"/>
                    <a:gd name="T11" fmla="*/ 0 h 2239"/>
                  </a:gdLst>
                  <a:ahLst/>
                  <a:cxnLst>
                    <a:cxn ang="0">
                      <a:pos x="T0" y="T1"/>
                    </a:cxn>
                    <a:cxn ang="0">
                      <a:pos x="T2" y="T3"/>
                    </a:cxn>
                    <a:cxn ang="0">
                      <a:pos x="T4" y="T5"/>
                    </a:cxn>
                    <a:cxn ang="0">
                      <a:pos x="T6" y="T7"/>
                    </a:cxn>
                    <a:cxn ang="0">
                      <a:pos x="T8" y="T9"/>
                    </a:cxn>
                    <a:cxn ang="0">
                      <a:pos x="T10" y="T11"/>
                    </a:cxn>
                  </a:cxnLst>
                  <a:rect l="0" t="0" r="r" b="b"/>
                  <a:pathLst>
                    <a:path w="4756" h="2239">
                      <a:moveTo>
                        <a:pt x="0" y="0"/>
                      </a:moveTo>
                      <a:lnTo>
                        <a:pt x="3897" y="0"/>
                      </a:lnTo>
                      <a:lnTo>
                        <a:pt x="4756" y="1121"/>
                      </a:lnTo>
                      <a:lnTo>
                        <a:pt x="3897" y="2239"/>
                      </a:lnTo>
                      <a:lnTo>
                        <a:pt x="0" y="2239"/>
                      </a:lnTo>
                      <a:lnTo>
                        <a:pt x="0" y="0"/>
                      </a:lnTo>
                      <a:close/>
                    </a:path>
                  </a:pathLst>
                </a:custGeom>
                <a:solidFill>
                  <a:srgbClr val="E60012"/>
                </a:solidFill>
                <a:ln w="0">
                  <a:noFill/>
                  <a:prstDash val="solid"/>
                  <a:round/>
                </a:ln>
              </p:spPr>
              <p:txBody>
                <a:bodyPr vert="horz" wrap="square" lIns="128580" tIns="64290" rIns="128580" bIns="64290" numCol="1" anchor="t" anchorCtr="0" compatLnSpc="1"/>
                <a:lstStyle/>
                <a:p>
                  <a:endParaRPr lang="zh-CN" altLang="en-US" dirty="0"/>
                </a:p>
              </p:txBody>
            </p:sp>
          </p:grpSp>
          <p:pic>
            <p:nvPicPr>
              <p:cNvPr id="18" name="图片 17">
                <a:extLst>
                  <a:ext uri="{FF2B5EF4-FFF2-40B4-BE49-F238E27FC236}">
                    <a16:creationId xmlns:a16="http://schemas.microsoft.com/office/drawing/2014/main" id="{E4F9485F-51E3-32F3-0FAD-8A66BA8F4A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8843" y="1514759"/>
                <a:ext cx="5602377" cy="3753593"/>
              </a:xfrm>
              <a:prstGeom prst="rect">
                <a:avLst/>
              </a:prstGeom>
            </p:spPr>
          </p:pic>
          <p:grpSp>
            <p:nvGrpSpPr>
              <p:cNvPr id="19" name="组合 18">
                <a:extLst>
                  <a:ext uri="{FF2B5EF4-FFF2-40B4-BE49-F238E27FC236}">
                    <a16:creationId xmlns:a16="http://schemas.microsoft.com/office/drawing/2014/main" id="{84CBA5A1-4E59-94BE-C580-F6C236A26272}"/>
                  </a:ext>
                </a:extLst>
              </p:cNvPr>
              <p:cNvGrpSpPr/>
              <p:nvPr/>
            </p:nvGrpSpPr>
            <p:grpSpPr>
              <a:xfrm>
                <a:off x="9151034" y="4639752"/>
                <a:ext cx="2704218" cy="1339283"/>
                <a:chOff x="9051182" y="4714359"/>
                <a:chExt cx="2704218" cy="1339283"/>
              </a:xfrm>
            </p:grpSpPr>
            <p:grpSp>
              <p:nvGrpSpPr>
                <p:cNvPr id="20" name="组合 19">
                  <a:extLst>
                    <a:ext uri="{FF2B5EF4-FFF2-40B4-BE49-F238E27FC236}">
                      <a16:creationId xmlns:a16="http://schemas.microsoft.com/office/drawing/2014/main" id="{D36F44E6-1488-263C-F2F7-E31264AC29CC}"/>
                    </a:ext>
                  </a:extLst>
                </p:cNvPr>
                <p:cNvGrpSpPr/>
                <p:nvPr/>
              </p:nvGrpSpPr>
              <p:grpSpPr>
                <a:xfrm>
                  <a:off x="9051182" y="4714359"/>
                  <a:ext cx="2704218" cy="1339283"/>
                  <a:chOff x="8965838" y="4823543"/>
                  <a:chExt cx="2704218" cy="1339283"/>
                </a:xfrm>
              </p:grpSpPr>
              <p:sp>
                <p:nvSpPr>
                  <p:cNvPr id="22" name="矩形: 圆角 21">
                    <a:extLst>
                      <a:ext uri="{FF2B5EF4-FFF2-40B4-BE49-F238E27FC236}">
                        <a16:creationId xmlns:a16="http://schemas.microsoft.com/office/drawing/2014/main" id="{301D4674-5E08-5CEF-6A49-34D932B57894}"/>
                      </a:ext>
                    </a:extLst>
                  </p:cNvPr>
                  <p:cNvSpPr/>
                  <p:nvPr/>
                </p:nvSpPr>
                <p:spPr>
                  <a:xfrm>
                    <a:off x="8965838" y="4823543"/>
                    <a:ext cx="2704218" cy="1339283"/>
                  </a:xfrm>
                  <a:prstGeom prst="roundRect">
                    <a:avLst/>
                  </a:prstGeom>
                  <a:noFill/>
                  <a:ln w="285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40">
                      <a:latin typeface="Times New Roman" panose="02020603050405020304" pitchFamily="18" charset="0"/>
                      <a:sym typeface="Times New Roman" panose="02020603050405020304" pitchFamily="18" charset="0"/>
                    </a:endParaRPr>
                  </a:p>
                </p:txBody>
              </p:sp>
              <p:sp>
                <p:nvSpPr>
                  <p:cNvPr id="23" name="文本框 22">
                    <a:extLst>
                      <a:ext uri="{FF2B5EF4-FFF2-40B4-BE49-F238E27FC236}">
                        <a16:creationId xmlns:a16="http://schemas.microsoft.com/office/drawing/2014/main" id="{99D251E4-C802-36DB-61CF-71D101B9561F}"/>
                      </a:ext>
                    </a:extLst>
                  </p:cNvPr>
                  <p:cNvSpPr txBox="1"/>
                  <p:nvPr/>
                </p:nvSpPr>
                <p:spPr>
                  <a:xfrm>
                    <a:off x="9812643" y="5077241"/>
                    <a:ext cx="1005403" cy="584775"/>
                  </a:xfrm>
                  <a:prstGeom prst="rect">
                    <a:avLst/>
                  </a:prstGeom>
                  <a:noFill/>
                </p:spPr>
                <p:txBody>
                  <a:bodyPr wrap="none" rtlCol="0">
                    <a:spAutoFit/>
                  </a:bodyPr>
                  <a:lstStyle/>
                  <a:p>
                    <a:pPr algn="l"/>
                    <a:r>
                      <a:rPr lang="zh-CN" altLang="en-US" sz="3200" b="1" dirty="0" smtClean="0">
                        <a:ea typeface="微软雅黑" panose="020B0503020204020204" pitchFamily="34" charset="-122"/>
                        <a:sym typeface="Times New Roman" panose="02020603050405020304" pitchFamily="18" charset="0"/>
                      </a:rPr>
                      <a:t>历史</a:t>
                    </a:r>
                    <a:endParaRPr lang="zh-CN" altLang="en-US" sz="3200" b="1" dirty="0">
                      <a:ea typeface="微软雅黑" panose="020B0503020204020204" pitchFamily="34" charset="-122"/>
                      <a:sym typeface="Times New Roman" panose="02020603050405020304" pitchFamily="18" charset="0"/>
                    </a:endParaRPr>
                  </a:p>
                </p:txBody>
              </p:sp>
              <p:sp>
                <p:nvSpPr>
                  <p:cNvPr id="24" name="文本框 23">
                    <a:extLst>
                      <a:ext uri="{FF2B5EF4-FFF2-40B4-BE49-F238E27FC236}">
                        <a16:creationId xmlns:a16="http://schemas.microsoft.com/office/drawing/2014/main" id="{E30A6D2E-16A3-4F16-C35E-D54E79636D4E}"/>
                      </a:ext>
                    </a:extLst>
                  </p:cNvPr>
                  <p:cNvSpPr txBox="1"/>
                  <p:nvPr/>
                </p:nvSpPr>
                <p:spPr>
                  <a:xfrm>
                    <a:off x="9080133" y="5595467"/>
                    <a:ext cx="2475627" cy="400110"/>
                  </a:xfrm>
                  <a:prstGeom prst="rect">
                    <a:avLst/>
                  </a:prstGeom>
                  <a:noFill/>
                </p:spPr>
                <p:txBody>
                  <a:bodyPr wrap="square" rtlCol="0">
                    <a:spAutoFit/>
                  </a:bodyPr>
                  <a:lstStyle/>
                  <a:p>
                    <a:pPr algn="ctr"/>
                    <a:r>
                      <a:rPr lang="zh-CN" altLang="en-US" sz="2000" b="1" spc="300" dirty="0">
                        <a:cs typeface="Times New Roman" panose="02020603050405020304" pitchFamily="18" charset="0"/>
                        <a:sym typeface="Times New Roman" panose="02020603050405020304" pitchFamily="18" charset="0"/>
                      </a:rPr>
                      <a:t>八年级 上册</a:t>
                    </a:r>
                  </a:p>
                </p:txBody>
              </p:sp>
            </p:grpSp>
            <p:cxnSp>
              <p:nvCxnSpPr>
                <p:cNvPr id="21" name="直接连接符 20">
                  <a:extLst>
                    <a:ext uri="{FF2B5EF4-FFF2-40B4-BE49-F238E27FC236}">
                      <a16:creationId xmlns:a16="http://schemas.microsoft.com/office/drawing/2014/main" id="{659DA7CE-0AEE-BFFE-97EE-FBAC238DF54F}"/>
                    </a:ext>
                  </a:extLst>
                </p:cNvPr>
                <p:cNvCxnSpPr/>
                <p:nvPr/>
              </p:nvCxnSpPr>
              <p:spPr>
                <a:xfrm>
                  <a:off x="9288057" y="5485237"/>
                  <a:ext cx="22542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16" name="图片 15">
              <a:extLst>
                <a:ext uri="{FF2B5EF4-FFF2-40B4-BE49-F238E27FC236}">
                  <a16:creationId xmlns:a16="http://schemas.microsoft.com/office/drawing/2014/main" id="{DA9D3E51-302D-E568-08F1-6E7CC941A6B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17992" y="1043545"/>
              <a:ext cx="1730939" cy="616443"/>
            </a:xfrm>
            <a:prstGeom prst="rect">
              <a:avLst/>
            </a:prstGeom>
          </p:spPr>
        </p:pic>
      </p:grpSp>
    </p:spTree>
    <p:extLst>
      <p:ext uri="{BB962C8B-B14F-4D97-AF65-F5344CB8AC3E}">
        <p14:creationId xmlns:p14="http://schemas.microsoft.com/office/powerpoint/2010/main" val="18962664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623665"/>
            <a:ext cx="10807700" cy="3933384"/>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江西中考</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基于各主要的解放区相继连成一片，为了从根本上打倒国民党反动政府，人民解放军就必须攻击敌人坚固设防的大城市，必须同敌人的强大机动兵团作战。于是发起</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．湘江战役</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．淞沪会战</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．百团大战</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．三大</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战役</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dfbe3"/>
          <p:cNvSpPr/>
          <p:nvPr/>
        </p:nvSpPr>
        <p:spPr>
          <a:xfrm>
            <a:off x="1224915" y="3622137"/>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3842059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322799"/>
            <a:ext cx="10833100" cy="2653034"/>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1949</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月，中国人民解放军百万雄师横渡长江，解放南京，结束了国民党在大陆的统治。此战役是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．辽沈战役</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．淮海战役</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．平津战役</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．渡江战役</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bbc82"/>
          <p:cNvSpPr/>
          <p:nvPr/>
        </p:nvSpPr>
        <p:spPr>
          <a:xfrm>
            <a:off x="8555990" y="3053303"/>
            <a:ext cx="1411350" cy="57058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4146723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722361"/>
            <a:ext cx="10833100" cy="5853910"/>
          </a:xfrm>
          <a:prstGeom prst="rect">
            <a:avLst/>
          </a:prstGeom>
        </p:spPr>
        <p:txBody>
          <a:bodyPr>
            <a:spAutoFit/>
          </a:bodyPr>
          <a:lstStyle/>
          <a:p>
            <a:pPr>
              <a:lnSpc>
                <a:spcPct val="130000"/>
              </a:lnSpc>
              <a:spcAft>
                <a:spcPts val="0"/>
              </a:spcAf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知识点三</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中共七届二中全会和新民主主义革命胜利的意义</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中共七届二中全会指出，党必须一步一步地学会管理城市和建设城市，并号召全党同志必须用全力学习工业生产的技术和管理方法，学习和生产有密切联系的商业工作、银行工作和其他工作。这表明</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．国民党反动统治的覆灭</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．党的工作重心将由乡村转向城市</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．人民解放战争在全国取得胜利</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．党的工作重心将由城市转向乡村</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7e41d"/>
          <p:cNvSpPr/>
          <p:nvPr/>
        </p:nvSpPr>
        <p:spPr>
          <a:xfrm>
            <a:off x="5292090" y="3354817"/>
            <a:ext cx="1389126"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Tree>
    <p:extLst>
      <p:ext uri="{BB962C8B-B14F-4D97-AF65-F5344CB8AC3E}">
        <p14:creationId xmlns:p14="http://schemas.microsoft.com/office/powerpoint/2010/main" val="2663553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88594" y="740554"/>
            <a:ext cx="10833100" cy="5641609"/>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新民主主义革命的胜利，是我们党在百年奋斗中实现的第一个伟大历史成就，为实现中华民族的伟大复兴奠定了基础。</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28</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年的革命斗争，党领导中国人民取得了新民主主义革命的胜利，获得了丰富的历史经验。回看历史，总结经验，对于全面建设社会主义现代化国家具有指导作用。新民主主义革命胜利的意义有</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标志着我国进入社会主义社会</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从根本上改变了中国社会的发展方向</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③</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实现了我国最为广泛而深刻的社会变革</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④</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结束了我国半殖民地半封建社会的历史</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Calibri" panose="020F0502020204030204" pitchFamily="34" charset="0"/>
                <a:ea typeface="宋体" panose="02010600030101010101" pitchFamily="2" charset="-122"/>
                <a:cs typeface="宋体" panose="02010600030101010101" pitchFamily="2" charset="-122"/>
              </a:rPr>
              <a:t>①②</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Calibri" panose="020F0502020204030204" pitchFamily="34" charset="0"/>
                <a:ea typeface="宋体" panose="02010600030101010101" pitchFamily="2" charset="-122"/>
                <a:cs typeface="宋体" panose="02010600030101010101" pitchFamily="2" charset="-122"/>
              </a:rPr>
              <a:t>①③</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Calibri" panose="020F0502020204030204" pitchFamily="34" charset="0"/>
                <a:ea typeface="宋体" panose="02010600030101010101" pitchFamily="2" charset="-122"/>
                <a:cs typeface="宋体" panose="02010600030101010101" pitchFamily="2" charset="-122"/>
              </a:rPr>
              <a:t>②④</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Calibri" panose="020F0502020204030204" pitchFamily="34" charset="0"/>
                <a:ea typeface="宋体" panose="02010600030101010101" pitchFamily="2" charset="-122"/>
                <a:cs typeface="宋体" panose="02010600030101010101" pitchFamily="2" charset="-122"/>
              </a:rPr>
              <a:t>③④</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55df1"/>
          <p:cNvSpPr/>
          <p:nvPr/>
        </p:nvSpPr>
        <p:spPr>
          <a:xfrm>
            <a:off x="9012809" y="3056018"/>
            <a:ext cx="1298639"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3965539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92150" y="1274582"/>
            <a:ext cx="10807700" cy="4562837"/>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新疆中考</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伴随着</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260</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万名翻身农民参军参战，上千万名农民投入支援前线的行动，不仅决定战争最终胜利的大局，使之成为名副其实的“人民解放战争”，而且从根本上瓦解了帝国主义、封建主义和官僚资本主义在中国统治的经济基础。材料叙述的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．重庆谈判的</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结果</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．人民解放战争的背景</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．渡江战役的</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过程</a:t>
            </a:r>
            <a:r>
              <a:rPr lang="en-US" altLang="zh-CN" sz="3200" dirty="0" smtClean="0">
                <a:latin typeface="Calibri" panose="020F0502020204030204" pitchFamily="34"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．解放区土地改革的影响</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2" name="image3.jpeg">
            <a:extLst>
              <a:ext uri="{FF2B5EF4-FFF2-40B4-BE49-F238E27FC236}">
                <a16:creationId xmlns:a16="http://schemas.microsoft.com/office/drawing/2014/main" id="{3E4493F7-F526-57F4-72C3-D608EDBEC557}"/>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277132" y="720353"/>
            <a:ext cx="2525445" cy="459172"/>
          </a:xfrm>
          <a:prstGeom prst="rect">
            <a:avLst/>
          </a:prstGeom>
        </p:spPr>
      </p:pic>
      <p:sp>
        <p:nvSpPr>
          <p:cNvPr id="4" name="A_ac48c"/>
          <p:cNvSpPr/>
          <p:nvPr/>
        </p:nvSpPr>
        <p:spPr>
          <a:xfrm>
            <a:off x="4080828" y="3907038"/>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605235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042449"/>
            <a:ext cx="10833100" cy="5213735"/>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兴安盟中考</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“我军这一战略行动，恰似一把利剑插进蒋介石反动统治的心脏，它同东北、华北、西北、华东等战略区的反攻和进攻相配合，形成了对敌人的全国规模的巨大攻势。”材料中所说的“战略行动”</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．揭开了人民解放军战略进攻的序幕</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．解放了东北全境</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．基本消灭了国民党军队的主要力量</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．解放了华北全境</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5b661"/>
          <p:cNvSpPr/>
          <p:nvPr/>
        </p:nvSpPr>
        <p:spPr>
          <a:xfrm>
            <a:off x="7332028" y="3040921"/>
            <a:ext cx="1366520"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 </a:t>
            </a:r>
            <a:endParaRPr lang="zh-CN" altLang="en-US"/>
          </a:p>
        </p:txBody>
      </p:sp>
    </p:spTree>
    <p:extLst>
      <p:ext uri="{BB962C8B-B14F-4D97-AF65-F5344CB8AC3E}">
        <p14:creationId xmlns:p14="http://schemas.microsoft.com/office/powerpoint/2010/main" val="4125314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042449"/>
            <a:ext cx="10833100" cy="5213735"/>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《人民日报》是中国共产党中央委员会的机关报，是了解中国历史的重要资料，</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1949</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月的某两期《人民日报》先后刊出如下消息：庆祝淮海战役胜利结束；庆祝北平和平解放。从中我们能够获得的准确信息是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．解放军开始转入战略进攻</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．国民党主力基本被消灭</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．渡江战役取得胜利</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．南京国民政府已经覆灭</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7dfcb"/>
          <p:cNvSpPr/>
          <p:nvPr/>
        </p:nvSpPr>
        <p:spPr>
          <a:xfrm>
            <a:off x="7740015" y="3040921"/>
            <a:ext cx="1389125"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Tree>
    <p:extLst>
      <p:ext uri="{BB962C8B-B14F-4D97-AF65-F5344CB8AC3E}">
        <p14:creationId xmlns:p14="http://schemas.microsoft.com/office/powerpoint/2010/main" val="875312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716026" y="4105879"/>
            <a:ext cx="10833100" cy="2593402"/>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．揭开了解放军战略进攻的序幕</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．粉碎了国民党军队的全面进攻</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．加速了解放战争在全国的胜利</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．宣告了国民党反动统治的覆灭</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716026" y="627889"/>
            <a:ext cx="10833100" cy="1372683"/>
          </a:xfrm>
          <a:prstGeom prst="rect">
            <a:avLst/>
          </a:prstGeom>
        </p:spPr>
        <p:txBody>
          <a:bodyPr>
            <a:spAutoFit/>
          </a:bodyPr>
          <a:lstStyle/>
          <a:p>
            <a:pPr>
              <a:lnSpc>
                <a:spcPct val="130000"/>
              </a:lnSpc>
            </a:pPr>
            <a:r>
              <a:rPr lang="en-US" altLang="zh-CN" sz="3200" b="1" dirty="0">
                <a:solidFill>
                  <a:srgbClr val="000000"/>
                </a:solidFill>
                <a:latin typeface="Times New Roman" panose="02020603050405020304" pitchFamily="18" charset="0"/>
                <a:ea typeface="宋体" panose="02010600030101010101" pitchFamily="2" charset="-122"/>
              </a:rPr>
              <a:t>15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赤峰中考</a:t>
            </a:r>
            <a:r>
              <a:rPr lang="en-US" altLang="zh-CN" sz="3200" b="1" dirty="0">
                <a:latin typeface="Times New Roman" panose="02020603050405020304" pitchFamily="18" charset="0"/>
                <a:ea typeface="楷体" panose="02010609060101010101" pitchFamily="49" charset="-122"/>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如表是解放战争时期三大战役情况简表。据此可知，三大战役</a:t>
            </a:r>
            <a:r>
              <a:rPr lang="en-US" altLang="zh-CN" sz="3200" b="1">
                <a:latin typeface="Times New Roman" panose="02020603050405020304" pitchFamily="18" charset="0"/>
                <a:ea typeface="宋体" panose="02010600030101010101" pitchFamily="2" charset="-122"/>
              </a:rPr>
              <a:t>(</a:t>
            </a:r>
            <a:r>
              <a:rPr lang="en-US" altLang="zh-CN" sz="3200" b="1">
                <a:solidFill>
                  <a:srgbClr val="FF0000"/>
                </a:solidFill>
                <a:latin typeface="Times New Roman" panose="02020603050405020304" pitchFamily="18" charset="0"/>
                <a:ea typeface="宋体" panose="02010600030101010101" pitchFamily="2" charset="-122"/>
              </a:rPr>
              <a:t>   </a:t>
            </a:r>
            <a:r>
              <a:rPr lang="en-US" altLang="zh-CN" sz="3200" b="1" smtClean="0">
                <a:solidFill>
                  <a:srgbClr val="FF0000"/>
                </a:solidFill>
                <a:latin typeface="Times New Roman" panose="02020603050405020304" pitchFamily="18" charset="0"/>
                <a:ea typeface="宋体" panose="02010600030101010101" pitchFamily="2" charset="-122"/>
              </a:rPr>
              <a:t>     </a:t>
            </a:r>
            <a:r>
              <a:rPr lang="en-US" altLang="zh-CN" sz="3200" b="1" dirty="0">
                <a:latin typeface="Times New Roman" panose="02020603050405020304" pitchFamily="18" charset="0"/>
                <a:ea typeface="宋体" panose="02010600030101010101" pitchFamily="2" charset="-122"/>
              </a:rPr>
              <a:t>)</a:t>
            </a:r>
            <a:endParaRPr lang="zh-CN" altLang="en-US" sz="3200" dirty="0"/>
          </a:p>
        </p:txBody>
      </p:sp>
      <p:sp>
        <p:nvSpPr>
          <p:cNvPr id="5" name="A_abfd4"/>
          <p:cNvSpPr/>
          <p:nvPr/>
        </p:nvSpPr>
        <p:spPr>
          <a:xfrm>
            <a:off x="4104704" y="1358393"/>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rPr>
              <a:t>   </a:t>
            </a:r>
            <a:r>
              <a:rPr lang="en-US" altLang="zh-CN" sz="3200" b="1">
                <a:solidFill>
                  <a:srgbClr val="FF0000"/>
                </a:solidFill>
                <a:latin typeface="Times New Roman" panose="02020603050405020304" pitchFamily="18" charset="0"/>
                <a:ea typeface="宋体" panose="02010600030101010101" pitchFamily="2" charset="-122"/>
              </a:rPr>
              <a:t>C </a:t>
            </a:r>
            <a:endParaRPr lang="zh-CN" altLang="en-US"/>
          </a:p>
        </p:txBody>
      </p:sp>
      <p:graphicFrame>
        <p:nvGraphicFramePr>
          <p:cNvPr id="3" name="表格 2"/>
          <p:cNvGraphicFramePr>
            <a:graphicFrameLocks noGrp="1" noChangeAspect="1"/>
          </p:cNvGraphicFramePr>
          <p:nvPr>
            <p:extLst>
              <p:ext uri="{D42A27DB-BD31-4B8C-83A1-F6EECF244321}">
                <p14:modId xmlns:p14="http://schemas.microsoft.com/office/powerpoint/2010/main" val="68103008"/>
              </p:ext>
            </p:extLst>
          </p:nvPr>
        </p:nvGraphicFramePr>
        <p:xfrm>
          <a:off x="716026" y="1853181"/>
          <a:ext cx="10833099" cy="2402840"/>
        </p:xfrm>
        <a:graphic>
          <a:graphicData uri="http://schemas.openxmlformats.org/drawingml/2006/table">
            <a:tbl>
              <a:tblPr firstRow="1" firstCol="1" bandRow="1"/>
              <a:tblGrid>
                <a:gridCol w="4297232">
                  <a:extLst>
                    <a:ext uri="{9D8B030D-6E8A-4147-A177-3AD203B41FA5}">
                      <a16:colId xmlns:a16="http://schemas.microsoft.com/office/drawing/2014/main" val="3952387162"/>
                    </a:ext>
                  </a:extLst>
                </a:gridCol>
                <a:gridCol w="2238635">
                  <a:extLst>
                    <a:ext uri="{9D8B030D-6E8A-4147-A177-3AD203B41FA5}">
                      <a16:colId xmlns:a16="http://schemas.microsoft.com/office/drawing/2014/main" val="1522110432"/>
                    </a:ext>
                  </a:extLst>
                </a:gridCol>
                <a:gridCol w="4297232">
                  <a:extLst>
                    <a:ext uri="{9D8B030D-6E8A-4147-A177-3AD203B41FA5}">
                      <a16:colId xmlns:a16="http://schemas.microsoft.com/office/drawing/2014/main" val="1287825169"/>
                    </a:ext>
                  </a:extLst>
                </a:gridCol>
              </a:tblGrid>
              <a:tr h="205105">
                <a:tc>
                  <a:txBody>
                    <a:bodyPr/>
                    <a:lstStyle/>
                    <a:p>
                      <a:pPr algn="ctr">
                        <a:spcAft>
                          <a:spcPts val="0"/>
                        </a:spcAft>
                      </a:pPr>
                      <a:r>
                        <a:rPr lang="zh-CN" sz="3000" b="1">
                          <a:effectLst/>
                          <a:latin typeface="Times New Roman" panose="02020603050405020304" pitchFamily="18" charset="0"/>
                          <a:ea typeface="楷体" panose="02010609060101010101" pitchFamily="49" charset="-122"/>
                          <a:cs typeface="Times New Roman" panose="02020603050405020304" pitchFamily="18" charset="0"/>
                        </a:rPr>
                        <a:t>时间</a:t>
                      </a:r>
                      <a:endParaRPr lang="zh-CN" sz="30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3000" b="1">
                          <a:effectLst/>
                          <a:latin typeface="Times New Roman" panose="02020603050405020304" pitchFamily="18" charset="0"/>
                          <a:ea typeface="楷体" panose="02010609060101010101" pitchFamily="49" charset="-122"/>
                          <a:cs typeface="Times New Roman" panose="02020603050405020304" pitchFamily="18" charset="0"/>
                        </a:rPr>
                        <a:t>战役</a:t>
                      </a:r>
                      <a:endParaRPr lang="zh-CN" sz="30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3000" b="1">
                          <a:effectLst/>
                          <a:latin typeface="Times New Roman" panose="02020603050405020304" pitchFamily="18" charset="0"/>
                          <a:ea typeface="楷体" panose="02010609060101010101" pitchFamily="49" charset="-122"/>
                          <a:cs typeface="Times New Roman" panose="02020603050405020304" pitchFamily="18" charset="0"/>
                        </a:rPr>
                        <a:t>结果</a:t>
                      </a:r>
                      <a:endParaRPr lang="zh-CN" sz="30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46649858"/>
                  </a:ext>
                </a:extLst>
              </a:tr>
              <a:tr h="405130">
                <a:tc>
                  <a:txBody>
                    <a:bodyPr/>
                    <a:lstStyle/>
                    <a:p>
                      <a:pPr algn="ctr">
                        <a:spcAft>
                          <a:spcPts val="0"/>
                        </a:spcAft>
                      </a:pPr>
                      <a:r>
                        <a:rPr lang="en-US" sz="3000" b="1">
                          <a:effectLst/>
                          <a:latin typeface="Times New Roman" panose="02020603050405020304" pitchFamily="18" charset="0"/>
                          <a:ea typeface="宋体" panose="02010600030101010101" pitchFamily="2" charset="-122"/>
                          <a:cs typeface="Times New Roman" panose="02020603050405020304" pitchFamily="18" charset="0"/>
                        </a:rPr>
                        <a:t>1948</a:t>
                      </a:r>
                      <a:r>
                        <a:rPr lang="zh-CN" sz="3000" b="1">
                          <a:effectLst/>
                          <a:latin typeface="Times New Roman" panose="02020603050405020304" pitchFamily="18" charset="0"/>
                          <a:ea typeface="楷体" panose="02010609060101010101" pitchFamily="49" charset="-122"/>
                          <a:cs typeface="Times New Roman" panose="02020603050405020304" pitchFamily="18" charset="0"/>
                        </a:rPr>
                        <a:t>年</a:t>
                      </a:r>
                      <a:r>
                        <a:rPr lang="en-US" sz="3000" b="1">
                          <a:effectLst/>
                          <a:latin typeface="Times New Roman" panose="02020603050405020304" pitchFamily="18" charset="0"/>
                          <a:ea typeface="宋体" panose="02010600030101010101" pitchFamily="2" charset="-122"/>
                          <a:cs typeface="Times New Roman" panose="02020603050405020304" pitchFamily="18" charset="0"/>
                        </a:rPr>
                        <a:t>9</a:t>
                      </a:r>
                      <a:r>
                        <a:rPr lang="zh-CN" sz="3000" b="1">
                          <a:effectLst/>
                          <a:latin typeface="Times New Roman" panose="02020603050405020304" pitchFamily="18" charset="0"/>
                          <a:ea typeface="宋体" panose="02010600030101010101" pitchFamily="2" charset="-122"/>
                          <a:cs typeface="Times New Roman" panose="02020603050405020304" pitchFamily="18" charset="0"/>
                        </a:rPr>
                        <a:t>—</a:t>
                      </a:r>
                      <a:r>
                        <a:rPr lang="en-US" sz="3000" b="1">
                          <a:effectLst/>
                          <a:latin typeface="Times New Roman" panose="02020603050405020304" pitchFamily="18" charset="0"/>
                          <a:ea typeface="宋体" panose="02010600030101010101" pitchFamily="2" charset="-122"/>
                          <a:cs typeface="Times New Roman" panose="02020603050405020304" pitchFamily="18" charset="0"/>
                        </a:rPr>
                        <a:t>11</a:t>
                      </a:r>
                      <a:r>
                        <a:rPr lang="zh-CN" sz="3000" b="1">
                          <a:effectLst/>
                          <a:latin typeface="Times New Roman" panose="02020603050405020304" pitchFamily="18" charset="0"/>
                          <a:ea typeface="楷体" panose="02010609060101010101" pitchFamily="49" charset="-122"/>
                          <a:cs typeface="Times New Roman" panose="02020603050405020304" pitchFamily="18" charset="0"/>
                        </a:rPr>
                        <a:t>月</a:t>
                      </a:r>
                      <a:endParaRPr lang="zh-CN" sz="30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3000" b="1">
                          <a:effectLst/>
                          <a:latin typeface="Times New Roman" panose="02020603050405020304" pitchFamily="18" charset="0"/>
                          <a:ea typeface="楷体" panose="02010609060101010101" pitchFamily="49" charset="-122"/>
                          <a:cs typeface="Times New Roman" panose="02020603050405020304" pitchFamily="18" charset="0"/>
                        </a:rPr>
                        <a:t>辽沈战役</a:t>
                      </a:r>
                      <a:endParaRPr lang="zh-CN" sz="30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zh-CN" sz="3000" b="1">
                          <a:effectLst/>
                          <a:latin typeface="Times New Roman" panose="02020603050405020304" pitchFamily="18" charset="0"/>
                          <a:ea typeface="楷体" panose="02010609060101010101" pitchFamily="49" charset="-122"/>
                          <a:cs typeface="Times New Roman" panose="02020603050405020304" pitchFamily="18" charset="0"/>
                        </a:rPr>
                        <a:t>解放东北全境</a:t>
                      </a:r>
                      <a:endParaRPr lang="zh-CN" sz="30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41316794"/>
                  </a:ext>
                </a:extLst>
              </a:tr>
              <a:tr h="605155">
                <a:tc>
                  <a:txBody>
                    <a:bodyPr/>
                    <a:lstStyle/>
                    <a:p>
                      <a:pPr algn="ctr">
                        <a:spcAft>
                          <a:spcPts val="0"/>
                        </a:spcAft>
                      </a:pPr>
                      <a:r>
                        <a:rPr lang="en-US" sz="3000" b="1" dirty="0">
                          <a:effectLst/>
                          <a:latin typeface="Times New Roman" panose="02020603050405020304" pitchFamily="18" charset="0"/>
                          <a:ea typeface="宋体" panose="02010600030101010101" pitchFamily="2" charset="-122"/>
                          <a:cs typeface="Times New Roman" panose="02020603050405020304" pitchFamily="18" charset="0"/>
                        </a:rPr>
                        <a:t>1948</a:t>
                      </a:r>
                      <a:r>
                        <a:rPr lang="zh-CN" sz="3000" b="1" dirty="0">
                          <a:effectLst/>
                          <a:latin typeface="Times New Roman" panose="02020603050405020304" pitchFamily="18" charset="0"/>
                          <a:ea typeface="楷体" panose="02010609060101010101" pitchFamily="49" charset="-122"/>
                          <a:cs typeface="Times New Roman" panose="02020603050405020304" pitchFamily="18" charset="0"/>
                        </a:rPr>
                        <a:t>年</a:t>
                      </a:r>
                      <a:r>
                        <a:rPr lang="en-US" sz="3000" b="1" dirty="0">
                          <a:effectLst/>
                          <a:latin typeface="Times New Roman" panose="02020603050405020304" pitchFamily="18" charset="0"/>
                          <a:ea typeface="宋体" panose="02010600030101010101" pitchFamily="2" charset="-122"/>
                          <a:cs typeface="Times New Roman" panose="02020603050405020304" pitchFamily="18" charset="0"/>
                        </a:rPr>
                        <a:t>11</a:t>
                      </a:r>
                      <a:r>
                        <a:rPr lang="zh-CN" sz="3000" b="1" dirty="0">
                          <a:effectLst/>
                          <a:latin typeface="Times New Roman" panose="02020603050405020304" pitchFamily="18" charset="0"/>
                          <a:ea typeface="楷体" panose="02010609060101010101" pitchFamily="49" charset="-122"/>
                          <a:cs typeface="Times New Roman" panose="02020603050405020304" pitchFamily="18" charset="0"/>
                        </a:rPr>
                        <a:t>月</a:t>
                      </a:r>
                      <a:r>
                        <a:rPr lang="zh-CN" sz="3000" b="1" dirty="0" smtClean="0">
                          <a:effectLst/>
                          <a:latin typeface="Times New Roman" panose="02020603050405020304" pitchFamily="18" charset="0"/>
                          <a:ea typeface="宋体" panose="02010600030101010101" pitchFamily="2" charset="-122"/>
                          <a:cs typeface="Times New Roman" panose="02020603050405020304" pitchFamily="18" charset="0"/>
                        </a:rPr>
                        <a:t>—</a:t>
                      </a:r>
                      <a:r>
                        <a:rPr lang="en-US" sz="3000" b="1" dirty="0" smtClean="0">
                          <a:effectLst/>
                          <a:latin typeface="Times New Roman" panose="02020603050405020304" pitchFamily="18" charset="0"/>
                          <a:ea typeface="宋体" panose="02010600030101010101" pitchFamily="2" charset="-122"/>
                          <a:cs typeface="Times New Roman" panose="02020603050405020304" pitchFamily="18" charset="0"/>
                        </a:rPr>
                        <a:t>1949</a:t>
                      </a:r>
                      <a:r>
                        <a:rPr lang="zh-CN" sz="3000" b="1" dirty="0">
                          <a:effectLst/>
                          <a:latin typeface="Times New Roman" panose="02020603050405020304" pitchFamily="18" charset="0"/>
                          <a:ea typeface="楷体" panose="02010609060101010101" pitchFamily="49" charset="-122"/>
                          <a:cs typeface="Times New Roman" panose="02020603050405020304" pitchFamily="18" charset="0"/>
                        </a:rPr>
                        <a:t>年</a:t>
                      </a:r>
                      <a:r>
                        <a:rPr lang="en-US" sz="30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sz="3000" b="1" dirty="0">
                          <a:effectLst/>
                          <a:latin typeface="Times New Roman" panose="02020603050405020304" pitchFamily="18" charset="0"/>
                          <a:ea typeface="楷体" panose="02010609060101010101" pitchFamily="49" charset="-122"/>
                          <a:cs typeface="Times New Roman" panose="02020603050405020304" pitchFamily="18" charset="0"/>
                        </a:rPr>
                        <a:t>月</a:t>
                      </a:r>
                      <a:endParaRPr lang="zh-CN" sz="30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3000" b="1">
                          <a:effectLst/>
                          <a:latin typeface="Times New Roman" panose="02020603050405020304" pitchFamily="18" charset="0"/>
                          <a:ea typeface="楷体" panose="02010609060101010101" pitchFamily="49" charset="-122"/>
                          <a:cs typeface="Times New Roman" panose="02020603050405020304" pitchFamily="18" charset="0"/>
                        </a:rPr>
                        <a:t>淮海战役</a:t>
                      </a:r>
                      <a:endParaRPr lang="zh-CN" sz="30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zh-CN" sz="3000" b="1">
                          <a:effectLst/>
                          <a:latin typeface="Times New Roman" panose="02020603050405020304" pitchFamily="18" charset="0"/>
                          <a:ea typeface="楷体" panose="02010609060101010101" pitchFamily="49" charset="-122"/>
                          <a:cs typeface="Times New Roman" panose="02020603050405020304" pitchFamily="18" charset="0"/>
                        </a:rPr>
                        <a:t>解放了长江中下游以北的广大地区</a:t>
                      </a:r>
                      <a:endParaRPr lang="zh-CN" sz="30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946725"/>
                  </a:ext>
                </a:extLst>
              </a:tr>
              <a:tr h="405130">
                <a:tc>
                  <a:txBody>
                    <a:bodyPr/>
                    <a:lstStyle/>
                    <a:p>
                      <a:pPr algn="ctr">
                        <a:spcAft>
                          <a:spcPts val="0"/>
                        </a:spcAft>
                      </a:pPr>
                      <a:r>
                        <a:rPr lang="en-US" sz="3000" b="1" dirty="0">
                          <a:effectLst/>
                          <a:latin typeface="Times New Roman" panose="02020603050405020304" pitchFamily="18" charset="0"/>
                          <a:ea typeface="宋体" panose="02010600030101010101" pitchFamily="2" charset="-122"/>
                          <a:cs typeface="Times New Roman" panose="02020603050405020304" pitchFamily="18" charset="0"/>
                        </a:rPr>
                        <a:t>1948</a:t>
                      </a:r>
                      <a:r>
                        <a:rPr lang="zh-CN" sz="3000" b="1" dirty="0">
                          <a:effectLst/>
                          <a:latin typeface="Times New Roman" panose="02020603050405020304" pitchFamily="18" charset="0"/>
                          <a:ea typeface="楷体" panose="02010609060101010101" pitchFamily="49" charset="-122"/>
                          <a:cs typeface="Times New Roman" panose="02020603050405020304" pitchFamily="18" charset="0"/>
                        </a:rPr>
                        <a:t>年</a:t>
                      </a:r>
                      <a:r>
                        <a:rPr lang="en-US" sz="3000" b="1" dirty="0">
                          <a:effectLst/>
                          <a:latin typeface="Times New Roman" panose="02020603050405020304" pitchFamily="18" charset="0"/>
                          <a:ea typeface="宋体" panose="02010600030101010101" pitchFamily="2" charset="-122"/>
                          <a:cs typeface="Times New Roman" panose="02020603050405020304" pitchFamily="18" charset="0"/>
                        </a:rPr>
                        <a:t>11</a:t>
                      </a:r>
                      <a:r>
                        <a:rPr lang="zh-CN" sz="3000" b="1" dirty="0">
                          <a:effectLst/>
                          <a:latin typeface="Times New Roman" panose="02020603050405020304" pitchFamily="18" charset="0"/>
                          <a:ea typeface="楷体" panose="02010609060101010101" pitchFamily="49" charset="-122"/>
                          <a:cs typeface="Times New Roman" panose="02020603050405020304" pitchFamily="18" charset="0"/>
                        </a:rPr>
                        <a:t>月</a:t>
                      </a:r>
                      <a:r>
                        <a:rPr lang="zh-CN" sz="3000" b="1" dirty="0" smtClean="0">
                          <a:effectLst/>
                          <a:latin typeface="Times New Roman" panose="02020603050405020304" pitchFamily="18" charset="0"/>
                          <a:ea typeface="宋体" panose="02010600030101010101" pitchFamily="2" charset="-122"/>
                          <a:cs typeface="Times New Roman" panose="02020603050405020304" pitchFamily="18" charset="0"/>
                        </a:rPr>
                        <a:t>—</a:t>
                      </a:r>
                      <a:r>
                        <a:rPr lang="en-US" sz="3000" b="1" dirty="0" smtClean="0">
                          <a:effectLst/>
                          <a:latin typeface="Times New Roman" panose="02020603050405020304" pitchFamily="18" charset="0"/>
                          <a:ea typeface="宋体" panose="02010600030101010101" pitchFamily="2" charset="-122"/>
                          <a:cs typeface="Times New Roman" panose="02020603050405020304" pitchFamily="18" charset="0"/>
                        </a:rPr>
                        <a:t>1949</a:t>
                      </a:r>
                      <a:r>
                        <a:rPr lang="zh-CN" sz="3000" b="1" dirty="0">
                          <a:effectLst/>
                          <a:latin typeface="Times New Roman" panose="02020603050405020304" pitchFamily="18" charset="0"/>
                          <a:ea typeface="楷体" panose="02010609060101010101" pitchFamily="49" charset="-122"/>
                          <a:cs typeface="Times New Roman" panose="02020603050405020304" pitchFamily="18" charset="0"/>
                        </a:rPr>
                        <a:t>年</a:t>
                      </a:r>
                      <a:r>
                        <a:rPr lang="en-US" sz="30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sz="3000" b="1" dirty="0">
                          <a:effectLst/>
                          <a:latin typeface="Times New Roman" panose="02020603050405020304" pitchFamily="18" charset="0"/>
                          <a:ea typeface="楷体" panose="02010609060101010101" pitchFamily="49" charset="-122"/>
                          <a:cs typeface="Times New Roman" panose="02020603050405020304" pitchFamily="18" charset="0"/>
                        </a:rPr>
                        <a:t>月</a:t>
                      </a:r>
                      <a:endParaRPr lang="zh-CN" sz="30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3000" b="1">
                          <a:effectLst/>
                          <a:latin typeface="Times New Roman" panose="02020603050405020304" pitchFamily="18" charset="0"/>
                          <a:ea typeface="楷体" panose="02010609060101010101" pitchFamily="49" charset="-122"/>
                          <a:cs typeface="Times New Roman" panose="02020603050405020304" pitchFamily="18" charset="0"/>
                        </a:rPr>
                        <a:t>平津战役</a:t>
                      </a:r>
                      <a:endParaRPr lang="zh-CN" sz="30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zh-CN" sz="3000" b="1" dirty="0">
                          <a:effectLst/>
                          <a:latin typeface="Times New Roman" panose="02020603050405020304" pitchFamily="18" charset="0"/>
                          <a:ea typeface="楷体" panose="02010609060101010101" pitchFamily="49" charset="-122"/>
                          <a:cs typeface="Times New Roman" panose="02020603050405020304" pitchFamily="18" charset="0"/>
                        </a:rPr>
                        <a:t>使华北全境基本解放</a:t>
                      </a:r>
                      <a:endParaRPr lang="zh-CN" sz="30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14874824"/>
                  </a:ext>
                </a:extLst>
              </a:tr>
            </a:tbl>
          </a:graphicData>
        </a:graphic>
      </p:graphicFrame>
    </p:spTree>
    <p:extLst>
      <p:ext uri="{BB962C8B-B14F-4D97-AF65-F5344CB8AC3E}">
        <p14:creationId xmlns:p14="http://schemas.microsoft.com/office/powerpoint/2010/main" val="2478821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722361"/>
            <a:ext cx="10833100" cy="585391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浙江中考</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抗战胜利后，中国面临“两种命运”的抉择。中国共产党以人民为中心，坚定地实行耕者有其田，使人民看清是谁代表着他们的利益，应该跟着谁走。刘少奇指出，这是争取战争胜利最基本的一环，有决定意义的一环。这里，有决定意义的“一环”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．中国共产党提出民主革命纲领</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．中国共产党工作重心由乡村转向城市</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．中国共产党领导土地改革，废除封建土地所有制</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．解放区军民自卫反击，粉碎国民党军的全面进攻</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57a87"/>
          <p:cNvSpPr/>
          <p:nvPr/>
        </p:nvSpPr>
        <p:spPr>
          <a:xfrm>
            <a:off x="5292090" y="3354817"/>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3357324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652808"/>
            <a:ext cx="10833100" cy="3933384"/>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阅读材料，完成下列要求。</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材料一</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钟山风雨起苍黄，百万雄师过大江。虎踞龙盘今胜昔，天翻地覆慨而慷。宜将剩勇追穷寇，不可沽名学霸王。天若有情天亦老，人间正道是沧桑。</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毛泽东</a:t>
            </a:r>
            <a:r>
              <a:rPr lang="zh-CN" altLang="zh-CN" sz="3200" b="1" dirty="0" smtClean="0">
                <a:latin typeface="Times New Roman" panose="02020603050405020304" pitchFamily="18" charset="0"/>
                <a:ea typeface="仿宋" panose="02010609060101010101" pitchFamily="49" charset="-122"/>
                <a:cs typeface="Times New Roman" panose="02020603050405020304" pitchFamily="18" charset="0"/>
              </a:rPr>
              <a:t>《七律</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smtClean="0">
                <a:latin typeface="Times New Roman" panose="02020603050405020304" pitchFamily="18" charset="0"/>
                <a:ea typeface="仿宋" panose="02010609060101010101" pitchFamily="49" charset="-122"/>
                <a:cs typeface="Times New Roman" panose="02020603050405020304" pitchFamily="18" charset="0"/>
              </a:rPr>
              <a:t>人民解放军</a:t>
            </a:r>
            <a:endParaRPr lang="zh-CN" altLang="zh-CN" sz="3200" dirty="0" smtClean="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zh-CN" altLang="zh-CN" sz="3200" b="1" dirty="0" smtClean="0">
                <a:latin typeface="Times New Roman" panose="02020603050405020304" pitchFamily="18" charset="0"/>
                <a:ea typeface="仿宋" panose="02010609060101010101" pitchFamily="49" charset="-122"/>
                <a:cs typeface="Times New Roman" panose="02020603050405020304" pitchFamily="18" charset="0"/>
              </a:rPr>
              <a:t>占领南京》</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7759696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852F51E-0B0D-4410-9F52-935F9483CDBE}"/>
              </a:ext>
            </a:extLst>
          </p:cNvPr>
          <p:cNvSpPr/>
          <p:nvPr/>
        </p:nvSpPr>
        <p:spPr>
          <a:xfrm>
            <a:off x="0" y="1698759"/>
            <a:ext cx="12192000" cy="2157805"/>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5" name="TextBox 14">
            <a:extLst>
              <a:ext uri="{FF2B5EF4-FFF2-40B4-BE49-F238E27FC236}">
                <a16:creationId xmlns:a16="http://schemas.microsoft.com/office/drawing/2014/main" id="{785D1E4F-546B-4C6F-B152-DF81FC3BF4A8}"/>
              </a:ext>
            </a:extLst>
          </p:cNvPr>
          <p:cNvSpPr txBox="1"/>
          <p:nvPr/>
        </p:nvSpPr>
        <p:spPr>
          <a:xfrm>
            <a:off x="272318" y="3002558"/>
            <a:ext cx="11647357" cy="615553"/>
          </a:xfrm>
          <a:prstGeom prst="rect">
            <a:avLst/>
          </a:prstGeom>
          <a:noFill/>
        </p:spPr>
        <p:txBody>
          <a:bodyPr vert="horz" wrap="square">
            <a:spAutoFit/>
          </a:bodyPr>
          <a:lstStyle/>
          <a:p>
            <a:pPr algn="ctr" fontAlgn="auto">
              <a:spcBef>
                <a:spcPts val="0"/>
              </a:spcBef>
              <a:spcAft>
                <a:spcPts val="0"/>
              </a:spcAft>
              <a:defRPr/>
            </a:pPr>
            <a:r>
              <a:rPr lang="zh-CN" altLang="en-US"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第</a:t>
            </a:r>
            <a:r>
              <a:rPr lang="en-US" altLang="zh-CN"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21</a:t>
            </a:r>
            <a:r>
              <a:rPr lang="zh-CN" altLang="en-US"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课　人民解放战争的胜利</a:t>
            </a:r>
          </a:p>
        </p:txBody>
      </p:sp>
      <p:grpSp>
        <p:nvGrpSpPr>
          <p:cNvPr id="6" name="组合 5">
            <a:extLst>
              <a:ext uri="{FF2B5EF4-FFF2-40B4-BE49-F238E27FC236}">
                <a16:creationId xmlns:a16="http://schemas.microsoft.com/office/drawing/2014/main" id="{96EE5104-B659-4620-9FB8-F7D86929E5D3}"/>
              </a:ext>
            </a:extLst>
          </p:cNvPr>
          <p:cNvGrpSpPr/>
          <p:nvPr/>
        </p:nvGrpSpPr>
        <p:grpSpPr>
          <a:xfrm>
            <a:off x="4697757" y="4286461"/>
            <a:ext cx="3044397" cy="640508"/>
            <a:chOff x="1145233" y="1930184"/>
            <a:chExt cx="3044397" cy="640508"/>
          </a:xfrm>
        </p:grpSpPr>
        <p:sp>
          <p:nvSpPr>
            <p:cNvPr id="7" name="矩形 6">
              <a:extLst>
                <a:ext uri="{FF2B5EF4-FFF2-40B4-BE49-F238E27FC236}">
                  <a16:creationId xmlns:a16="http://schemas.microsoft.com/office/drawing/2014/main" id="{4181739E-A672-4427-A7B0-5A9B5144356C}"/>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8" name="TextBox 18">
              <a:hlinkClick r:id="rId2" action="ppaction://hlinksldjump"/>
              <a:extLst>
                <a:ext uri="{FF2B5EF4-FFF2-40B4-BE49-F238E27FC236}">
                  <a16:creationId xmlns:a16="http://schemas.microsoft.com/office/drawing/2014/main" id="{6B7C65E2-F7B3-47E5-A852-E87ECEF3AAD9}"/>
                </a:ext>
              </a:extLst>
            </p:cNvPr>
            <p:cNvSpPr txBox="1"/>
            <p:nvPr/>
          </p:nvSpPr>
          <p:spPr>
            <a:xfrm>
              <a:off x="1865313" y="1986394"/>
              <a:ext cx="2324317"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基础过关</a:t>
              </a:r>
            </a:p>
          </p:txBody>
        </p:sp>
        <p:sp>
          <p:nvSpPr>
            <p:cNvPr id="9" name="TextBox 10">
              <a:extLst>
                <a:ext uri="{FF2B5EF4-FFF2-40B4-BE49-F238E27FC236}">
                  <a16:creationId xmlns:a16="http://schemas.microsoft.com/office/drawing/2014/main" id="{DFECE70A-7BCE-486C-B288-3F1FEA8EED16}"/>
                </a:ext>
              </a:extLst>
            </p:cNvPr>
            <p:cNvSpPr txBox="1"/>
            <p:nvPr/>
          </p:nvSpPr>
          <p:spPr>
            <a:xfrm>
              <a:off x="1145233" y="1930184"/>
              <a:ext cx="550151"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01</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grpSp>
        <p:nvGrpSpPr>
          <p:cNvPr id="10" name="组合 9">
            <a:extLst>
              <a:ext uri="{FF2B5EF4-FFF2-40B4-BE49-F238E27FC236}">
                <a16:creationId xmlns:a16="http://schemas.microsoft.com/office/drawing/2014/main" id="{661930A9-57A4-4281-8FD7-DD9BD9030090}"/>
              </a:ext>
            </a:extLst>
          </p:cNvPr>
          <p:cNvGrpSpPr/>
          <p:nvPr/>
        </p:nvGrpSpPr>
        <p:grpSpPr>
          <a:xfrm>
            <a:off x="4697757" y="5239578"/>
            <a:ext cx="4476446" cy="640508"/>
            <a:chOff x="1145233" y="1930184"/>
            <a:chExt cx="4476446" cy="640508"/>
          </a:xfrm>
        </p:grpSpPr>
        <p:sp>
          <p:nvSpPr>
            <p:cNvPr id="11" name="矩形 10">
              <a:extLst>
                <a:ext uri="{FF2B5EF4-FFF2-40B4-BE49-F238E27FC236}">
                  <a16:creationId xmlns:a16="http://schemas.microsoft.com/office/drawing/2014/main" id="{9117B8EF-60CE-4A31-B455-DC67E8F6ABC0}"/>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2" name="TextBox 18">
              <a:hlinkClick r:id="rId3" action="ppaction://hlinksldjump"/>
              <a:extLst>
                <a:ext uri="{FF2B5EF4-FFF2-40B4-BE49-F238E27FC236}">
                  <a16:creationId xmlns:a16="http://schemas.microsoft.com/office/drawing/2014/main" id="{430AE51E-66D2-45D2-B077-EDBC955C33F1}"/>
                </a:ext>
              </a:extLst>
            </p:cNvPr>
            <p:cNvSpPr txBox="1"/>
            <p:nvPr/>
          </p:nvSpPr>
          <p:spPr>
            <a:xfrm>
              <a:off x="1865313" y="1986394"/>
              <a:ext cx="3756366"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能力提升</a:t>
              </a:r>
            </a:p>
          </p:txBody>
        </p:sp>
        <p:sp>
          <p:nvSpPr>
            <p:cNvPr id="13" name="TextBox 10">
              <a:extLst>
                <a:ext uri="{FF2B5EF4-FFF2-40B4-BE49-F238E27FC236}">
                  <a16:creationId xmlns:a16="http://schemas.microsoft.com/office/drawing/2014/main" id="{D4A69202-68AE-4148-B0D7-CBAE5B697CA8}"/>
                </a:ext>
              </a:extLst>
            </p:cNvPr>
            <p:cNvSpPr txBox="1"/>
            <p:nvPr/>
          </p:nvSpPr>
          <p:spPr>
            <a:xfrm>
              <a:off x="1145233" y="1930184"/>
              <a:ext cx="543739"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02</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4863" y="908321"/>
            <a:ext cx="1730939" cy="616443"/>
          </a:xfrm>
          <a:prstGeom prst="rect">
            <a:avLst/>
          </a:prstGeom>
        </p:spPr>
      </p:pic>
      <p:sp>
        <p:nvSpPr>
          <p:cNvPr id="2" name="TextBox 14">
            <a:extLst>
              <a:ext uri="{FF2B5EF4-FFF2-40B4-BE49-F238E27FC236}">
                <a16:creationId xmlns:a16="http://schemas.microsoft.com/office/drawing/2014/main" id="{DDBB0582-9D5D-6CF5-F6A1-1938C2DA1945}"/>
              </a:ext>
            </a:extLst>
          </p:cNvPr>
          <p:cNvSpPr txBox="1"/>
          <p:nvPr/>
        </p:nvSpPr>
        <p:spPr>
          <a:xfrm>
            <a:off x="136158" y="2069144"/>
            <a:ext cx="11919679" cy="800219"/>
          </a:xfrm>
          <a:prstGeom prst="rect">
            <a:avLst/>
          </a:prstGeom>
          <a:noFill/>
        </p:spPr>
        <p:txBody>
          <a:bodyPr vert="horz" wrap="square">
            <a:spAutoFit/>
          </a:bodyPr>
          <a:lstStyle/>
          <a:p>
            <a:pPr algn="ctr" fontAlgn="auto">
              <a:spcBef>
                <a:spcPts val="0"/>
              </a:spcBef>
              <a:spcAft>
                <a:spcPts val="0"/>
              </a:spcAft>
              <a:defRPr/>
            </a:pPr>
            <a:r>
              <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第七单元　人民解放战争</a:t>
            </a:r>
          </a:p>
        </p:txBody>
      </p:sp>
    </p:spTree>
    <p:extLst>
      <p:ext uri="{BB962C8B-B14F-4D97-AF65-F5344CB8AC3E}">
        <p14:creationId xmlns:p14="http://schemas.microsoft.com/office/powerpoint/2010/main" val="35292029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002711"/>
            <a:ext cx="10833100" cy="3293209"/>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“百万雄师过大江”有什么作用？</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en-US" sz="32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请写出解放战争中中国人民解放军与国民党军队主力决战的三大战役名称。</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en-US" sz="32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A_0951e"/>
          <p:cNvSpPr/>
          <p:nvPr/>
        </p:nvSpPr>
        <p:spPr>
          <a:xfrm>
            <a:off x="669290" y="4635167"/>
            <a:ext cx="9075865"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latin typeface="Arial" panose="020B0604020202020204" pitchFamily="34" charset="0"/>
                <a:ea typeface="黑体" panose="02010609060101010101" pitchFamily="49" charset="-122"/>
                <a:cs typeface="Times New Roman" panose="02020603050405020304" pitchFamily="18" charset="0"/>
              </a:rPr>
              <a:t>三大战役：辽沈战役、淮海战役、平津战役。</a:t>
            </a:r>
            <a:endParaRPr lang="zh-CN" altLang="en-US"/>
          </a:p>
        </p:txBody>
      </p:sp>
      <p:sp>
        <p:nvSpPr>
          <p:cNvPr id="3" name="A_54f79"/>
          <p:cNvSpPr/>
          <p:nvPr/>
        </p:nvSpPr>
        <p:spPr>
          <a:xfrm>
            <a:off x="669290" y="2733215"/>
            <a:ext cx="7128002"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latin typeface="Arial" panose="020B0604020202020204" pitchFamily="34" charset="0"/>
                <a:ea typeface="黑体" panose="02010609060101010101" pitchFamily="49" charset="-122"/>
                <a:cs typeface="Times New Roman" panose="02020603050405020304" pitchFamily="18" charset="0"/>
              </a:rPr>
              <a:t>作用：宣告国民党反动统治覆灭。</a:t>
            </a:r>
            <a:endParaRPr lang="zh-CN" altLang="en-US"/>
          </a:p>
        </p:txBody>
      </p:sp>
    </p:spTree>
    <p:extLst>
      <p:ext uri="{BB962C8B-B14F-4D97-AF65-F5344CB8AC3E}">
        <p14:creationId xmlns:p14="http://schemas.microsoft.com/office/powerpoint/2010/main" val="207523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943002"/>
            <a:ext cx="10807700" cy="3225996"/>
          </a:xfrm>
          <a:prstGeom prst="rect">
            <a:avLst/>
          </a:prstGeom>
        </p:spPr>
        <p:txBody>
          <a:bodyPr>
            <a:spAutoFit/>
          </a:bodyPr>
          <a:lstStyle/>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材料二</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有一位海外学者说，第二次世界大战结束以后，当时南京国民政府库存的黄金、白银、美钞的价值空前未有，并且拥有</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400</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多万美式装备的军队，配有飞机千架，舰艇如云，但为时不过</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年就被</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小米加步枪</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的中国共产党打得落花流水</a:t>
            </a:r>
            <a:r>
              <a:rPr lang="zh-CN" altLang="zh-CN" sz="32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63588791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049577"/>
            <a:ext cx="10833100" cy="1943994"/>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阅读材料二指出，内战爆发前国共两党之间的力量对比呈现什么态势？在这一态势下，国民党军队为什么被打得“落花流水”</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2993571"/>
            <a:ext cx="10833100" cy="2593402"/>
          </a:xfrm>
          <a:prstGeom prst="rect">
            <a:avLst/>
          </a:prstGeom>
        </p:spPr>
        <p:txBody>
          <a:bodyPr>
            <a:spAutoFit/>
          </a:bodyPr>
          <a:lstStyle/>
          <a:p>
            <a:pPr>
              <a:lnSpc>
                <a:spcPct val="130000"/>
              </a:lnSpc>
              <a:spcAft>
                <a:spcPts val="0"/>
              </a:spcAf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态势：国共两党之间力量对比悬殊。</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原因：中国共产党的正确领导；解放区土地改革，激发了农民的积极性；获得人民群众的大力支持；军队作战方针明确，人民解放军英勇作战；国民党政治腐败。</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780921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623665"/>
            <a:ext cx="10807700" cy="386467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土地是人类生存和生产的第一源泉，恰当的土地政策能够有效促进生产力的发展。阅读材料，完成下列要求。</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材料一</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农民问题乃国民革命的中心问题。农民不起来参加并拥护国民革命，国民革命不会成功；农民问题不在现在的革命中得到相当的解决，农民不会拥护这个革命。</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毛泽东</a:t>
            </a:r>
            <a:r>
              <a:rPr lang="zh-CN" altLang="zh-CN" sz="3200" b="1" dirty="0" smtClean="0">
                <a:latin typeface="Times New Roman" panose="02020603050405020304" pitchFamily="18" charset="0"/>
                <a:ea typeface="仿宋" panose="02010609060101010101" pitchFamily="49" charset="-122"/>
                <a:cs typeface="Times New Roman" panose="02020603050405020304" pitchFamily="18" charset="0"/>
              </a:rPr>
              <a:t>《国民革命与农民运动》</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87483613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322799"/>
            <a:ext cx="10833100" cy="1313052"/>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材料一中毛泽东认为国民革命的中心问题是什么？列举土地革命时期中国共产党解决这一中心问题的具体举措</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3635851"/>
            <a:ext cx="10833100" cy="1313052"/>
          </a:xfrm>
          <a:prstGeom prst="rect">
            <a:avLst/>
          </a:prstGeom>
        </p:spPr>
        <p:txBody>
          <a:bodyPr>
            <a:spAutoFit/>
          </a:bodyPr>
          <a:lstStyle/>
          <a:p>
            <a:pPr>
              <a:lnSpc>
                <a:spcPct val="130000"/>
              </a:lnSpc>
              <a:spcAft>
                <a:spcPts val="0"/>
              </a:spcAf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中心问题：农民问题。</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具体举措：进行土地革命</a:t>
            </a:r>
            <a:r>
              <a:rPr lang="en-US" altLang="zh-CN" sz="32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或打土豪，分田地</a:t>
            </a:r>
            <a:r>
              <a:rPr lang="en-US" altLang="zh-CN" sz="32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512182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274582"/>
            <a:ext cx="10807700" cy="4562837"/>
          </a:xfrm>
          <a:prstGeom prst="rect">
            <a:avLst/>
          </a:prstGeom>
        </p:spPr>
        <p:txBody>
          <a:bodyPr>
            <a:spAutoFit/>
          </a:bodyPr>
          <a:lstStyle/>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材料二</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1940</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年</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12</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月</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25</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日，中共中央发出《关于时局与政策的指示》，进一步阐明抗战期间的土地政策，对减租减息政策作了原则的规定：一方面规定地主实行减租减息，另一方面又规定农民交租交息，土地所有权和财产所有权仍属地主。</a:t>
            </a:r>
            <a:r>
              <a:rPr lang="en-US" altLang="zh-CN" sz="3200" b="1" dirty="0">
                <a:latin typeface="宋体" panose="02010600030101010101" pitchFamily="2" charset="-122"/>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材料一、二中，中国共产党的土地政策发生了怎样的变化？分析其变化的原因</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28243580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322799"/>
            <a:ext cx="10833100" cy="2593402"/>
          </a:xfrm>
          <a:prstGeom prst="rect">
            <a:avLst/>
          </a:prstGeom>
        </p:spPr>
        <p:txBody>
          <a:bodyPr>
            <a:spAutoFit/>
          </a:bodyPr>
          <a:lstStyle/>
          <a:p>
            <a:pPr>
              <a:lnSpc>
                <a:spcPct val="130000"/>
              </a:lnSpc>
              <a:spcAft>
                <a:spcPts val="0"/>
              </a:spcAf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变化：由开展土地革命到实行地主减租减息、农民交租交息。</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原因：抗日战争爆发以后，中日民族矛盾成为中国社会的主要矛盾，这么做是为了团结一切可以团结的力量，争取抗日战争的胜利。</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76036092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955244"/>
            <a:ext cx="10807700" cy="5201511"/>
          </a:xfrm>
          <a:prstGeom prst="rect">
            <a:avLst/>
          </a:prstGeom>
        </p:spPr>
        <p:txBody>
          <a:bodyPr>
            <a:spAutoFit/>
          </a:bodyPr>
          <a:lstStyle/>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材料三</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中国的土地制度极不合理。就一般情况来说，占乡村人口不到百分之十的地主富农，占有约百分之七十至八十的土地，残酷地剥削农民。而占乡村人口百分之九十以上的雇农、贫农、中农及其他人民，却总共只有约百分之二十至三十的土地，终年劳动，不得温饱。</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《中国共产党中央委员会关于</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公布中国土地法大纲的决议》</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en-US" altLang="zh-CN" sz="3200" b="1" dirty="0">
                <a:latin typeface="Times New Roman" panose="02020603050405020304" pitchFamily="18" charset="0"/>
                <a:ea typeface="仿宋" panose="02010609060101010101" pitchFamily="49"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1947</a:t>
            </a: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年</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月</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日</a:t>
            </a:r>
            <a:r>
              <a:rPr lang="en-US" altLang="zh-CN" sz="3200" b="1" dirty="0" smtClean="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32449233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682175"/>
            <a:ext cx="10833100" cy="1313052"/>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材料三中，面对“中国土地制度极不合理”的现象，中国共产党采取了怎样的对策？简述其产生的影响</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2995227"/>
            <a:ext cx="10833100" cy="2594300"/>
          </a:xfrm>
          <a:prstGeom prst="rect">
            <a:avLst/>
          </a:prstGeom>
        </p:spPr>
        <p:txBody>
          <a:bodyPr>
            <a:spAutoFit/>
          </a:bodyPr>
          <a:lstStyle/>
          <a:p>
            <a:pPr>
              <a:lnSpc>
                <a:spcPct val="130000"/>
              </a:lnSpc>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对策：实行耕者有其田的土地政策。</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影响：解放区的土地改革，使农村阶级关系和土地占有状况发生根本性变化，激发了农民革命和生产的积极性。翻身农民踊跃参军参战，为人民解放战争的胜利提供了重要的人力、物力保障。</a:t>
            </a:r>
            <a:endParaRPr lang="zh-CN" altLang="en-US" sz="3200" dirty="0"/>
          </a:p>
        </p:txBody>
      </p:sp>
    </p:spTree>
    <p:extLst>
      <p:ext uri="{BB962C8B-B14F-4D97-AF65-F5344CB8AC3E}">
        <p14:creationId xmlns:p14="http://schemas.microsoft.com/office/powerpoint/2010/main" val="2363444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8055" y="984739"/>
            <a:ext cx="4555890" cy="3570240"/>
          </a:xfrm>
          <a:prstGeom prst="rect">
            <a:avLst/>
          </a:prstGeom>
        </p:spPr>
      </p:pic>
      <p:sp>
        <p:nvSpPr>
          <p:cNvPr id="4" name="文本框 3"/>
          <p:cNvSpPr txBox="1"/>
          <p:nvPr/>
        </p:nvSpPr>
        <p:spPr>
          <a:xfrm>
            <a:off x="4823857" y="4783016"/>
            <a:ext cx="2544286" cy="800219"/>
          </a:xfrm>
          <a:prstGeom prst="rect">
            <a:avLst/>
          </a:prstGeom>
          <a:noFill/>
        </p:spPr>
        <p:txBody>
          <a:bodyPr wrap="none" rtlCol="0">
            <a:spAutoFit/>
          </a:bodyPr>
          <a:lstStyle/>
          <a:p>
            <a:r>
              <a:rPr lang="zh-CN" altLang="en-US" sz="4600" dirty="0">
                <a:latin typeface="黑体" panose="02010609060101010101" pitchFamily="49" charset="-122"/>
                <a:ea typeface="黑体" panose="02010609060101010101" pitchFamily="49" charset="-122"/>
              </a:rPr>
              <a:t>谢谢观看</a:t>
            </a:r>
          </a:p>
        </p:txBody>
      </p:sp>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61162" y="1155972"/>
            <a:ext cx="10833100" cy="5363391"/>
          </a:xfrm>
          <a:prstGeom prst="rect">
            <a:avLst/>
          </a:prstGeom>
        </p:spPr>
        <p:txBody>
          <a:bodyPr>
            <a:spAutoFit/>
          </a:bodyPr>
          <a:lstStyle/>
          <a:p>
            <a:pPr>
              <a:lnSpc>
                <a:spcPct val="120000"/>
              </a:lnSpc>
              <a:spcAft>
                <a:spcPts val="0"/>
              </a:spcAf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知识点一</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解放区土地改革</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2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广州中考</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1947</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年，邓颖超同志参加了在西柏坡召开的全国土地会议。会后，她深入河北农村搞土改蹲点，开展调查研究。下列与邓颖超同志开展调研工作直接相关的文件是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2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．《中国土地法大纲》</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2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．《中华人民共和国土地改革法》</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2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．《中国人民政治协商会议共同纲领》</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2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．《中共中央关于经济体制改革的决定》</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2" name="image2.jpeg">
            <a:extLst>
              <a:ext uri="{FF2B5EF4-FFF2-40B4-BE49-F238E27FC236}">
                <a16:creationId xmlns:a16="http://schemas.microsoft.com/office/drawing/2014/main" id="{7E5E5E85-DB5E-0958-6743-EEA5EF1D3D54}"/>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335482" y="642245"/>
            <a:ext cx="2353285" cy="513727"/>
          </a:xfrm>
          <a:prstGeom prst="rect">
            <a:avLst/>
          </a:prstGeom>
        </p:spPr>
      </p:pic>
      <p:sp>
        <p:nvSpPr>
          <p:cNvPr id="5" name="A_44319"/>
          <p:cNvSpPr/>
          <p:nvPr/>
        </p:nvSpPr>
        <p:spPr>
          <a:xfrm>
            <a:off x="785940" y="3593356"/>
            <a:ext cx="1366520" cy="526694"/>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 </a:t>
            </a:r>
            <a:endParaRPr lang="zh-CN" altLang="en-US"/>
          </a:p>
        </p:txBody>
      </p:sp>
    </p:spTree>
    <p:extLst>
      <p:ext uri="{BB962C8B-B14F-4D97-AF65-F5344CB8AC3E}">
        <p14:creationId xmlns:p14="http://schemas.microsoft.com/office/powerpoint/2010/main" val="432081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002711"/>
            <a:ext cx="10833100" cy="3293209"/>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潍坊中考</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1947</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年，《人民翻身兴家立业》《儿童劳军》《参军图》等年画，深受解放区人民喜爱。这主要是因为解放区</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．实行减租减息</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．开展土地改革</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．完成民主建设</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．转入战略反攻</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b40e2"/>
          <p:cNvSpPr/>
          <p:nvPr/>
        </p:nvSpPr>
        <p:spPr>
          <a:xfrm>
            <a:off x="1620203" y="3367199"/>
            <a:ext cx="1389126"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Tree>
    <p:extLst>
      <p:ext uri="{BB962C8B-B14F-4D97-AF65-F5344CB8AC3E}">
        <p14:creationId xmlns:p14="http://schemas.microsoft.com/office/powerpoint/2010/main" val="2517578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682623"/>
            <a:ext cx="10833100" cy="3933384"/>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1947</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年，中国共产党召开全国土地会议，颁布《中国土地法大纲》，进行土地改革。解放区的土地改革</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．粉碎了国民党军的全面进攻</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．书写了工人运动史上光辉的一页</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．保存了党和红军的基干力量，使中国革命转危为安</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．为人民解放战争的胜利提供了重要的人力、物力保障</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2df73"/>
          <p:cNvSpPr/>
          <p:nvPr/>
        </p:nvSpPr>
        <p:spPr>
          <a:xfrm>
            <a:off x="8963978" y="2413127"/>
            <a:ext cx="1411351" cy="57058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591405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362536"/>
            <a:ext cx="10833100" cy="457356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1947</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年，东北解放区各村的墙壁上到处都写上了大标语：“翻身不忘恩，好汉去当兵！”“保田保家，保卫胜利果实！”解放战争期间，中国共产党实行的土地政策是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．凡天下田，天下人同耕</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．“打土豪，分田地”，开展土地革命</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．地主减租减息，农民交租交息</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．没收地主土地，实行耕者有其田</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50466"/>
          <p:cNvSpPr/>
          <p:nvPr/>
        </p:nvSpPr>
        <p:spPr>
          <a:xfrm>
            <a:off x="10187940" y="2727024"/>
            <a:ext cx="1411350"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734794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362536"/>
            <a:ext cx="10833100" cy="4573560"/>
          </a:xfrm>
          <a:prstGeom prst="rect">
            <a:avLst/>
          </a:prstGeom>
        </p:spPr>
        <p:txBody>
          <a:bodyPr>
            <a:spAutoFit/>
          </a:bodyPr>
          <a:lstStyle/>
          <a:p>
            <a:pPr>
              <a:lnSpc>
                <a:spcPct val="130000"/>
              </a:lnSpc>
              <a:spcAft>
                <a:spcPts val="0"/>
              </a:spcAf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知识点二</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三大战役和南京解放</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内江中考</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1947</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8</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日，刘伯承、邓小平发出命令：“勇往直前，不要后方，不向后看！这是一次路途诸多险阻的进军，是一次全靠意志和勇敢才能取胜的进军。”这一军事行动是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．北伐战争</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．红军长征</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．百团大战</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．千里跃进大别山</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3d876"/>
          <p:cNvSpPr/>
          <p:nvPr/>
        </p:nvSpPr>
        <p:spPr>
          <a:xfrm>
            <a:off x="2436178" y="3994992"/>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1217757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943002"/>
            <a:ext cx="10807700" cy="3293209"/>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1948</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年，东北野战军首先攻占锦州，一举切断了敌人向关内的退路。随后攻占长春、沈阳，解放东北全境。这段材料描述的是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．孟良崮战役</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．淮海战役</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．辽沈战役</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平津战役</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ba242"/>
          <p:cNvSpPr/>
          <p:nvPr/>
        </p:nvSpPr>
        <p:spPr>
          <a:xfrm>
            <a:off x="2448878" y="3307490"/>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870665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002711"/>
            <a:ext cx="10833100" cy="3293209"/>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人民解放战争时期，充分发挥了人民战争的威力，解放了长江中下游以北的广大地区，陈毅称它的胜利是“人民群众用小车推出来的”的战役是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．辽沈战役</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．淮海战役</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．平津战役</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．渡江战役</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d522d"/>
          <p:cNvSpPr/>
          <p:nvPr/>
        </p:nvSpPr>
        <p:spPr>
          <a:xfrm>
            <a:off x="6108065" y="3367199"/>
            <a:ext cx="1389125"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Tree>
    <p:extLst>
      <p:ext uri="{BB962C8B-B14F-4D97-AF65-F5344CB8AC3E}">
        <p14:creationId xmlns:p14="http://schemas.microsoft.com/office/powerpoint/2010/main" val="1070789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theme/theme1.xml><?xml version="1.0" encoding="utf-8"?>
<a:theme xmlns:a="http://schemas.openxmlformats.org/drawingml/2006/main" name="全频道课时作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1" id="{1322F630-4F12-4E26-BD02-036FBB6EF8F8}" vid="{8C330616-4E2F-4A09-BEB7-D9FE632A3D7D}"/>
    </a:ext>
  </a:extLst>
</a:theme>
</file>

<file path=docProps/app.xml><?xml version="1.0" encoding="utf-8"?>
<Properties xmlns="http://schemas.openxmlformats.org/officeDocument/2006/extended-properties" xmlns:vt="http://schemas.openxmlformats.org/officeDocument/2006/docPropsVTypes">
  <Template>777777</Template>
  <TotalTime>7</TotalTime>
  <Words>2027</Words>
  <Application>Microsoft Office PowerPoint</Application>
  <PresentationFormat>宽屏</PresentationFormat>
  <Paragraphs>134</Paragraphs>
  <Slides>29</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29</vt:i4>
      </vt:variant>
    </vt:vector>
  </HeadingPairs>
  <TitlesOfParts>
    <vt:vector size="40" baseType="lpstr">
      <vt:lpstr>等线</vt:lpstr>
      <vt:lpstr>等线 Light</vt:lpstr>
      <vt:lpstr>仿宋</vt:lpstr>
      <vt:lpstr>黑体</vt:lpstr>
      <vt:lpstr>楷体</vt:lpstr>
      <vt:lpstr>宋体</vt:lpstr>
      <vt:lpstr>微软雅黑</vt:lpstr>
      <vt:lpstr>Arial</vt:lpstr>
      <vt:lpstr>Calibri</vt:lpstr>
      <vt:lpstr>Times New Roman</vt:lpstr>
      <vt:lpstr>全频道课时作业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c:creator>
  <cp:lastModifiedBy>Administrator</cp:lastModifiedBy>
  <cp:revision>4</cp:revision>
  <dcterms:created xsi:type="dcterms:W3CDTF">2025-08-30T05:47:42Z</dcterms:created>
  <dcterms:modified xsi:type="dcterms:W3CDTF">2025-08-30T13:44:33Z</dcterms:modified>
</cp:coreProperties>
</file>