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85" r:id="rId10"/>
    <p:sldId id="886" r:id="rId11"/>
    <p:sldId id="887" r:id="rId12"/>
    <p:sldId id="888" r:id="rId13"/>
    <p:sldId id="889" r:id="rId14"/>
    <p:sldId id="259" r:id="rId15"/>
    <p:sldId id="879" r:id="rId16"/>
    <p:sldId id="880" r:id="rId17"/>
    <p:sldId id="881" r:id="rId18"/>
    <p:sldId id="882" r:id="rId19"/>
    <p:sldId id="883" r:id="rId20"/>
    <p:sldId id="884" r:id="rId21"/>
    <p:sldId id="890" r:id="rId22"/>
    <p:sldId id="891" r:id="rId23"/>
    <p:sldId id="892" r:id="rId24"/>
    <p:sldId id="893" r:id="rId25"/>
    <p:sldId id="894" r:id="rId26"/>
    <p:sldId id="895" r:id="rId27"/>
    <p:sldId id="896" r:id="rId28"/>
    <p:sldId id="897" r:id="rId29"/>
    <p:sldId id="87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85" autoAdjust="0"/>
    <p:restoredTop sz="94660"/>
  </p:normalViewPr>
  <p:slideViewPr>
    <p:cSldViewPr snapToGrid="0" showGuides="1">
      <p:cViewPr varScale="1">
        <p:scale>
          <a:sx n="68" d="100"/>
          <a:sy n="68" d="100"/>
        </p:scale>
        <p:origin x="22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　洋务运动和边疆危机　</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世纪六七十年代，中国西北和东南地区同时出现严重的边疆危机，清朝内部为此出现了海防与塞防之争，当时塞防所针对的对手是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．英国与俄国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．俄国与美国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．俄国与法国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．英国与</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法国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c526"/>
          <p:cNvSpPr/>
          <p:nvPr/>
        </p:nvSpPr>
        <p:spPr>
          <a:xfrm>
            <a:off x="3672840" y="3307490"/>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528832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1875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年清政府命左宗棠为钦差大臣，督办新疆军务，</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1884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年清政府根据左宗棠的建议，在新疆地区建立行省，取“故土新归”之意，改称西域为“新疆”。新疆建省</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．标志着新疆地区正式成为我国一部分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．标志着新疆正式建立行政机构，归中央管辖</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．巩固了西北边防，维护了国家统一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．促进了我国民族矛盾完全化解</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4e1e"/>
          <p:cNvSpPr/>
          <p:nvPr/>
        </p:nvSpPr>
        <p:spPr>
          <a:xfrm>
            <a:off x="9371965" y="2727024"/>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08475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中法战争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《人民日报》曾评价：在某战役中，冯子材以近</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岁高龄挺身而出，置个人安危于不顾，驰赴沙场，精忠报国，其展现出的民族气节与爱国主义精神令人称颂。该战争是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．鸦片战争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．甲午中日战争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．中法战争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．八国联军侵华战争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97e4"/>
          <p:cNvSpPr/>
          <p:nvPr/>
        </p:nvSpPr>
        <p:spPr>
          <a:xfrm>
            <a:off x="804228" y="3994992"/>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457409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光绪十一年九月，清廷颁发一条懿旨：“台湾为南洋门户，关系紧要，自应因时变通，以资控制。着将福建巡抚改为台湾巡抚，常川驻扎。福建巡抚事即着闽浙总督兼管。所有一切改设事宜，该督详细筹议，奏明办理。”下列与此事件直接相关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．清军渡海远征，收复台湾，设府加强管理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．日本吞并琉球，致清廷意识到海疆重要性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．中法战争后，清廷在台湾建省，加强管辖</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．甲午战败后，清廷被迫割台湾，引发抗议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5d07"/>
          <p:cNvSpPr/>
          <p:nvPr/>
        </p:nvSpPr>
        <p:spPr>
          <a:xfrm>
            <a:off x="3660140" y="3354817"/>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366378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下列对洋务运动的叙述，正确的是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．为培养翻译等各类人才，洋务派创办了中国第一所新式学堂京师同文馆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．以“自强”为口号，创办了轮船招商局等一大批近代民用企业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．洋务派主张利用西方先进技术，在中国发展资本主义，实行富国强兵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．阻止了外国资本主义在中国的扩张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A_7bbb1"/>
          <p:cNvSpPr/>
          <p:nvPr/>
        </p:nvSpPr>
        <p:spPr>
          <a:xfrm>
            <a:off x="7738428" y="1138969"/>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洋务运动时期，一些官僚、地主、旧商人和依附于外国资本的买办与民间自下而上发展起来的资本家相会合，逐渐形成具有新的共同经济利益和政治要求的集团，并构成一种新的社会经济成分。这说明洋务运动</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．改变了中国的社会性质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．促进了民族资本主义诞生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．维护了清王朝封建统治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．培养了大批现代化</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企业家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48a0"/>
          <p:cNvSpPr/>
          <p:nvPr/>
        </p:nvSpPr>
        <p:spPr>
          <a:xfrm>
            <a:off x="7344728" y="2983463"/>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李鸿章晚年说：“我办了一辈子的事，练兵也，海军也，都是纸糊的老虎，何尝能实在放手办理？不过勉强涂饰，虚有其表</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”下列选项中，对这句话理解正确的是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．洋务运动没有学到西方先进技术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．洋务运动没有改变腐朽落后的封建制度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．洋务运动是完全失败的一次尝试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．洋务运动促进了中国海军的发展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09b00"/>
          <p:cNvSpPr/>
          <p:nvPr/>
        </p:nvSpPr>
        <p:spPr>
          <a:xfrm>
            <a:off x="9779953" y="2727024"/>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79450" y="4744281"/>
            <a:ext cx="10833100" cy="1772793"/>
          </a:xfrm>
          <a:prstGeom prst="rect">
            <a:avLst/>
          </a:prstGeom>
        </p:spPr>
        <p:txBody>
          <a:bodyPr>
            <a:spAutoFit/>
          </a:bodyPr>
          <a:lstStyle/>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洋务派军事工业的成效　</a:t>
            </a: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近代中国面临的边疆危机　</a:t>
            </a: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传统宗藩关系逐渐</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解体</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800" b="1" dirty="0" smtClean="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亚洲民族民主意识的觉醒</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①③</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②③</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②④</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③④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61162" y="667286"/>
            <a:ext cx="10833100" cy="2332946"/>
          </a:xfrm>
          <a:prstGeom prst="rect">
            <a:avLst/>
          </a:prstGeom>
        </p:spPr>
        <p:txBody>
          <a:bodyPr>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15</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Arial" panose="020B0604020202020204" pitchFamily="34" charset="0"/>
                <a:ea typeface="微软雅黑" panose="020B0503020204020204" pitchFamily="34" charset="-122"/>
                <a:cs typeface="Times New Roman" panose="02020603050405020304" pitchFamily="18" charset="0"/>
              </a:rPr>
              <a:t>［史料实证］</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中法战争之前，越南对清朝的朝贡受到法国殖民当局的阻挠，中越官方往来几至断绝，清政府通过轮船招商局在越南设立的分局了解当地实况和法国军情，如表为其中两条信息。这可用于研究</a:t>
            </a:r>
            <a:r>
              <a:rPr lang="en-US" altLang="zh-CN" sz="2800" b="1">
                <a:latin typeface="Times New Roman" panose="02020603050405020304" pitchFamily="18" charset="0"/>
                <a:ea typeface="宋体" panose="02010600030101010101" pitchFamily="2" charset="-122"/>
              </a:rPr>
              <a:t>(</a:t>
            </a:r>
            <a:r>
              <a:rPr lang="en-US" altLang="zh-CN" sz="2800" b="1">
                <a:solidFill>
                  <a:srgbClr val="FF0000"/>
                </a:solidFill>
                <a:latin typeface="Times New Roman" panose="02020603050405020304" pitchFamily="18" charset="0"/>
                <a:ea typeface="宋体" panose="02010600030101010101" pitchFamily="2" charset="-122"/>
              </a:rPr>
              <a:t>   </a:t>
            </a:r>
            <a:r>
              <a:rPr lang="en-US" altLang="zh-CN" sz="2800" b="1" smtClean="0">
                <a:solidFill>
                  <a:srgbClr val="FF0000"/>
                </a:solidFill>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a:t>
            </a:r>
            <a:endParaRPr lang="zh-CN" altLang="en-US" sz="2800" dirty="0"/>
          </a:p>
        </p:txBody>
      </p:sp>
      <p:sp>
        <p:nvSpPr>
          <p:cNvPr id="5" name="A_10440"/>
          <p:cNvSpPr/>
          <p:nvPr/>
        </p:nvSpPr>
        <p:spPr>
          <a:xfrm>
            <a:off x="2556002" y="2428014"/>
            <a:ext cx="1278001"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rPr>
              <a:t>   </a:t>
            </a:r>
            <a:r>
              <a:rPr lang="en-US" altLang="zh-CN" sz="2800" b="1">
                <a:solidFill>
                  <a:srgbClr val="FF0000"/>
                </a:solidFill>
                <a:latin typeface="Times New Roman" panose="02020603050405020304" pitchFamily="18" charset="0"/>
                <a:ea typeface="宋体" panose="02010600030101010101" pitchFamily="2" charset="-122"/>
              </a:rPr>
              <a:t>B </a:t>
            </a:r>
            <a:endParaRPr lang="zh-CN" altLang="en-US"/>
          </a:p>
        </p:txBody>
      </p:sp>
      <p:graphicFrame>
        <p:nvGraphicFramePr>
          <p:cNvPr id="3" name="表格 2"/>
          <p:cNvGraphicFramePr>
            <a:graphicFrameLocks noGrp="1" noChangeAspect="1"/>
          </p:cNvGraphicFramePr>
          <p:nvPr>
            <p:extLst>
              <p:ext uri="{D42A27DB-BD31-4B8C-83A1-F6EECF244321}">
                <p14:modId xmlns:p14="http://schemas.microsoft.com/office/powerpoint/2010/main" val="1977848590"/>
              </p:ext>
            </p:extLst>
          </p:nvPr>
        </p:nvGraphicFramePr>
        <p:xfrm>
          <a:off x="692150" y="2948873"/>
          <a:ext cx="10807700" cy="1794510"/>
        </p:xfrm>
        <a:graphic>
          <a:graphicData uri="http://schemas.openxmlformats.org/drawingml/2006/table">
            <a:tbl>
              <a:tblPr firstRow="1" firstCol="1" bandRow="1"/>
              <a:tblGrid>
                <a:gridCol w="3348898">
                  <a:extLst>
                    <a:ext uri="{9D8B030D-6E8A-4147-A177-3AD203B41FA5}">
                      <a16:colId xmlns:a16="http://schemas.microsoft.com/office/drawing/2014/main" val="3396993184"/>
                    </a:ext>
                  </a:extLst>
                </a:gridCol>
                <a:gridCol w="7458802">
                  <a:extLst>
                    <a:ext uri="{9D8B030D-6E8A-4147-A177-3AD203B41FA5}">
                      <a16:colId xmlns:a16="http://schemas.microsoft.com/office/drawing/2014/main" val="3229749522"/>
                    </a:ext>
                  </a:extLst>
                </a:gridCol>
              </a:tblGrid>
              <a:tr h="205105">
                <a:tc>
                  <a:txBody>
                    <a:bodyPr/>
                    <a:lstStyle/>
                    <a:p>
                      <a:pPr 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发送时间</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主要内容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6502757"/>
                  </a:ext>
                </a:extLst>
              </a:tr>
              <a:tr h="405130">
                <a:tc>
                  <a:txBody>
                    <a:bodyPr/>
                    <a:lstStyle/>
                    <a:p>
                      <a:pPr algn="ctr">
                        <a:spcAft>
                          <a:spcPts val="0"/>
                        </a:spcAft>
                      </a:pPr>
                      <a:r>
                        <a:rPr lang="en-US" sz="2800" b="1" dirty="0" smtClean="0">
                          <a:effectLst/>
                          <a:latin typeface="Times New Roman" panose="02020603050405020304" pitchFamily="18" charset="0"/>
                          <a:ea typeface="宋体" panose="02010600030101010101" pitchFamily="2" charset="-122"/>
                          <a:cs typeface="Times New Roman" panose="02020603050405020304" pitchFamily="18" charset="0"/>
                        </a:rPr>
                        <a:t>1882</a:t>
                      </a:r>
                      <a:r>
                        <a:rPr 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年</a:t>
                      </a:r>
                      <a:r>
                        <a:rPr lang="en-US" sz="2800" b="1" dirty="0" smtClean="0">
                          <a:effectLst/>
                          <a:latin typeface="Times New Roman" panose="02020603050405020304" pitchFamily="18" charset="0"/>
                          <a:ea typeface="宋体" panose="02010600030101010101" pitchFamily="2" charset="-122"/>
                          <a:cs typeface="Times New Roman" panose="02020603050405020304" pitchFamily="18" charset="0"/>
                        </a:rPr>
                        <a:t>8</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月</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30</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清军至越，法人情怯，越亦思奋起</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4385809"/>
                  </a:ext>
                </a:extLst>
              </a:tr>
              <a:tr h="405130">
                <a:tc>
                  <a:txBody>
                    <a:bodyPr/>
                    <a:lstStyle/>
                    <a:p>
                      <a:pPr algn="ctr">
                        <a:spcAft>
                          <a:spcPts val="0"/>
                        </a:spcAft>
                      </a:pPr>
                      <a:r>
                        <a:rPr lang="en-US" sz="2800" b="1" dirty="0" smtClean="0">
                          <a:effectLst/>
                          <a:latin typeface="Times New Roman" panose="02020603050405020304" pitchFamily="18" charset="0"/>
                          <a:ea typeface="宋体" panose="02010600030101010101" pitchFamily="2" charset="-122"/>
                          <a:cs typeface="Times New Roman" panose="02020603050405020304" pitchFamily="18" charset="0"/>
                        </a:rPr>
                        <a:t>1883</a:t>
                      </a:r>
                      <a:r>
                        <a:rPr lang="zh-CN" sz="2800" b="1" dirty="0" smtClean="0">
                          <a:effectLst/>
                          <a:latin typeface="Times New Roman" panose="02020603050405020304" pitchFamily="18" charset="0"/>
                          <a:ea typeface="楷体" panose="02010609060101010101" pitchFamily="49" charset="-122"/>
                          <a:cs typeface="Times New Roman" panose="02020603050405020304" pitchFamily="18" charset="0"/>
                        </a:rPr>
                        <a:t>年</a:t>
                      </a:r>
                      <a:r>
                        <a:rPr lang="en-US" sz="2800" b="1" dirty="0" smtClean="0">
                          <a:effectLst/>
                          <a:latin typeface="Times New Roman" panose="02020603050405020304" pitchFamily="18" charset="0"/>
                          <a:ea typeface="宋体" panose="02010600030101010101" pitchFamily="2" charset="-122"/>
                          <a:cs typeface="Times New Roman" panose="02020603050405020304" pitchFamily="18" charset="0"/>
                        </a:rPr>
                        <a:t>9</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月</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日</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法军攻怀德大败及越已遵新约准法派员管辖收税等事</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4710375"/>
                  </a:ext>
                </a:extLst>
              </a:tr>
            </a:tbl>
          </a:graphicData>
        </a:graphic>
      </p:graphicFrame>
    </p:spTree>
    <p:extLst>
      <p:ext uri="{BB962C8B-B14F-4D97-AF65-F5344CB8AC3E}">
        <p14:creationId xmlns:p14="http://schemas.microsoft.com/office/powerpoint/2010/main" val="247882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年代以后，英国支持浩罕国首领阿古柏入侵新疆部分地区。俄国出兵占领伊犁地区。法国控制越南，中法战争爆发。</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1874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年日本侵台；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1884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年法国进攻台湾。据此构建的合适主题是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．边疆危机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．瓜分狂潮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．救亡图存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．开眼看世界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6190"/>
          <p:cNvSpPr/>
          <p:nvPr/>
        </p:nvSpPr>
        <p:spPr>
          <a:xfrm>
            <a:off x="3660140" y="3681095"/>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宜宾中考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1879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年，《纽约时报》报道称，洋务派“已经获得皇帝陛下的许可，在上海办中国第一家机器纺织厂——上海织布局”。该报道说明，洋务运动</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．实现了富国强兵的目的</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．掀起了实业救国的浪潮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．引起了西方社会的关注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．提高了中国的国际地位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64ae"/>
          <p:cNvSpPr/>
          <p:nvPr/>
        </p:nvSpPr>
        <p:spPr>
          <a:xfrm>
            <a:off x="8146415" y="2727024"/>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0" y="3241011"/>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　洋务运动和边疆危机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697757" y="428646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697757" y="523957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60" y="1804999"/>
            <a:ext cx="11919679" cy="1508105"/>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第二单元　早期现代化的初步探索和民族危机加剧</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13928"/>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面对内忧外患，清政府掀起了洋务运动。阅读材料，完成下列要求。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自强，是中国古有的概念，但在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年代，这一概念被赋予新的意义。一是就阶级而言，它所寻求的是在农民战争打击面前，王朝的自我振兴；二是就民族意义而言，它所寻求的是在外国侵略面前，中国的自我图强。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摘编自陈旭麓《近代中国社会的新陈代谢》</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7738" y="734369"/>
            <a:ext cx="10833100" cy="2094374"/>
          </a:xfrm>
          <a:prstGeom prst="rect">
            <a:avLst/>
          </a:prstGeom>
        </p:spPr>
        <p:txBody>
          <a:bodyPr wrap="none">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如图所示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11.jpeg"/>
          <p:cNvPicPr/>
          <p:nvPr/>
        </p:nvPicPr>
        <p:blipFill>
          <a:blip r:embed="rId2"/>
          <a:stretch>
            <a:fillRect/>
          </a:stretch>
        </p:blipFill>
        <p:spPr>
          <a:xfrm>
            <a:off x="2426208" y="1374156"/>
            <a:ext cx="2976035" cy="2379567"/>
          </a:xfrm>
          <a:prstGeom prst="rect">
            <a:avLst/>
          </a:prstGeom>
        </p:spPr>
      </p:pic>
      <p:pic>
        <p:nvPicPr>
          <p:cNvPr id="4" name="image12.jpeg"/>
          <p:cNvPicPr/>
          <p:nvPr/>
        </p:nvPicPr>
        <p:blipFill>
          <a:blip r:embed="rId3"/>
          <a:stretch>
            <a:fillRect/>
          </a:stretch>
        </p:blipFill>
        <p:spPr>
          <a:xfrm>
            <a:off x="8028432" y="1374156"/>
            <a:ext cx="2976035" cy="2379567"/>
          </a:xfrm>
          <a:prstGeom prst="rect">
            <a:avLst/>
          </a:prstGeom>
        </p:spPr>
      </p:pic>
      <p:sp>
        <p:nvSpPr>
          <p:cNvPr id="5" name="矩形 4"/>
          <p:cNvSpPr>
            <a:spLocks noChangeAspect="1"/>
          </p:cNvSpPr>
          <p:nvPr/>
        </p:nvSpPr>
        <p:spPr>
          <a:xfrm>
            <a:off x="697738" y="3831559"/>
            <a:ext cx="10833100" cy="2593402"/>
          </a:xfrm>
          <a:prstGeom prst="rect">
            <a:avLst/>
          </a:prstGeom>
        </p:spPr>
        <p:txBody>
          <a:bodyPr>
            <a:spAutoFit/>
          </a:bodyPr>
          <a:lstStyle/>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图</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江南机器制造总局炮厂炮房</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图</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轮船招商局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洋务派有保卫封建的一面，但它的事业在一定意义上超出了封建的范围。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摘编自陈旭麓《近代中国社会的新陈代谢》</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484838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55244"/>
            <a:ext cx="10807700" cy="329320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根据材料一，请从“自强”的结果角度概括其在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年代被赋予的意义。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［唯物史观］</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根据材料二，指出上述图片中洋务企业之间的区别和内在联系</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ba50"/>
          <p:cNvSpPr/>
          <p:nvPr/>
        </p:nvSpPr>
        <p:spPr>
          <a:xfrm>
            <a:off x="681990" y="2319732"/>
            <a:ext cx="998391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意义：维护清王朝的封建统治；抵抗列强的侵略。</a:t>
            </a:r>
            <a:endParaRPr lang="zh-CN" altLang="en-US"/>
          </a:p>
        </p:txBody>
      </p:sp>
      <p:sp>
        <p:nvSpPr>
          <p:cNvPr id="4" name="矩形 3"/>
          <p:cNvSpPr>
            <a:spLocks noChangeAspect="1"/>
          </p:cNvSpPr>
          <p:nvPr/>
        </p:nvSpPr>
        <p:spPr>
          <a:xfrm>
            <a:off x="679450" y="4248453"/>
            <a:ext cx="10833100" cy="2012859"/>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区别：图</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是军事工业，图</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是民用企业。</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联系：创办民用企业为军事工业服务</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或以民用企业辅助军事工业</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48702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201285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根据材料三并结合所学知识，举出洋务派的事业“超出了封建的范围”的证据。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d1ba"/>
          <p:cNvSpPr/>
          <p:nvPr/>
        </p:nvSpPr>
        <p:spPr>
          <a:xfrm>
            <a:off x="669290" y="4007374"/>
            <a:ext cx="825989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证据：促进了中国民族资本主义的产生。</a:t>
            </a:r>
            <a:endParaRPr lang="zh-CN" altLang="en-US"/>
          </a:p>
        </p:txBody>
      </p:sp>
    </p:spTree>
    <p:extLst>
      <p:ext uri="{BB962C8B-B14F-4D97-AF65-F5344CB8AC3E}">
        <p14:creationId xmlns:p14="http://schemas.microsoft.com/office/powerpoint/2010/main" val="4203949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86467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“强国梦”是先进中国人不断求索、自主践行的目标。阅读材料，完成下列要求。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中国遇到了数千年未有之强敌，中国处在三千年未有之大变局。盖目前之患在内寇，长久之患在西人，若不及早自强，厝火积薪</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把火放到柴堆下面</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，可危实甚。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李鸿章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769679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142018"/>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中国文武制度，事事远出西人之上，独火器万不能及</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中国欲自强，则莫如学习外国利器。欲学习外国利器，则莫如觅制器之器，师其法而不必尽用其人。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《江苏巡抚李鸿章致总理衙门原函》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美国汉学家芮玛丽这样评价洋务运动：</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不但一个王朝，而且一个文明看来已经崩溃了。但由于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年代的一些杰出的人物的非凡努力，它们终于死里求生，再延续了六十年。</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76506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1953227"/>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材料四</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这场持续了约</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年的运动，是一种浮于表面的近代化尝试；它只采用了西方文明中那些具有直接实用价值的东西。而另一些更为可取的方面</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却完全被忽视了。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75291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88594" y="629435"/>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根据材料一，分析李鸿章认为中国当时遇到的“内寇”和“西人”指的是什么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42487"/>
            <a:ext cx="10833100" cy="1372683"/>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内寇：太平天国运动。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西人：西方列强的侵略</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315170"/>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根据材料二，分析洋务派认为中国应如何自强</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3988047"/>
            <a:ext cx="10833100" cy="672877"/>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学习西方先进技术</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a:spLocks noChangeAspect="1"/>
          </p:cNvSpPr>
          <p:nvPr/>
        </p:nvSpPr>
        <p:spPr>
          <a:xfrm>
            <a:off x="679450" y="4646856"/>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材料三中芮玛丽是怎样评价洋务运动的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p:cNvSpPr>
            <a:spLocks noChangeAspect="1"/>
          </p:cNvSpPr>
          <p:nvPr/>
        </p:nvSpPr>
        <p:spPr>
          <a:xfrm>
            <a:off x="679450" y="5305665"/>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评价：芮玛丽认为，洋务派官员为强兵富国，以图自救而开展的洋务运动维护了腐朽没落的清王朝统治。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22977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087"/>
            <a:ext cx="10833100" cy="195322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［历史解释］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材料四中“具有直接实用价值的东西”“更为可取的方面”分别指什么？根据材料四我们可以看出，洋务运动失败的原因是什么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315314"/>
            <a:ext cx="10833100" cy="2594300"/>
          </a:xfrm>
          <a:prstGeom prst="rect">
            <a:avLst/>
          </a:prstGeom>
        </p:spPr>
        <p:txBody>
          <a:bodyPr>
            <a:spAutoFit/>
          </a:bodyPr>
          <a:lstStyle/>
          <a:p>
            <a:pPr>
              <a:lnSpc>
                <a:spcPct val="130000"/>
              </a:lnSpc>
            </a:pP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具有直接实用价值的东西</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：西方先进的军事、科技等实用技术。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更为可取的方面</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：西方先进的政治制度、管理经验。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失败的原因：只维护清王朝统治，没有触及落后的封建制度。</a:t>
            </a:r>
            <a:endParaRPr lang="zh-CN" altLang="en-US" sz="3200" dirty="0"/>
          </a:p>
        </p:txBody>
      </p:sp>
    </p:spTree>
    <p:extLst>
      <p:ext uri="{BB962C8B-B14F-4D97-AF65-F5344CB8AC3E}">
        <p14:creationId xmlns:p14="http://schemas.microsoft.com/office/powerpoint/2010/main" val="2677650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0306" y="1192548"/>
            <a:ext cx="10833100" cy="5213735"/>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洋务运动</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年代到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90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年代中期，晚清洋务派以“自强”“求富”为口号进行了一场引进西方军事装备、机器生产和科学技术的自救运动。这场“自救运动”的根本目的是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．引进西方先进的科学技术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．抵制西方列强的侵略扩张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．促进民族资本主义的发展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．维护和巩固清政府的统治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860d9"/>
          <p:cNvSpPr/>
          <p:nvPr/>
        </p:nvSpPr>
        <p:spPr>
          <a:xfrm>
            <a:off x="9770809" y="3191020"/>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长沙中考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吴晓波在《历代经济变革得失》一书中写到：在改革方式上，这是史上第一次输入式改革，意识形态上的破冰难乎其难。而就经济来说，这又是本民族从千年农耕文明向工业文明的“惊险一跃”。材料反映的是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．商鞅变法</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．孝文帝改革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．洋务运动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．戊戌变法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dfc2"/>
          <p:cNvSpPr/>
          <p:nvPr/>
        </p:nvSpPr>
        <p:spPr>
          <a:xfrm>
            <a:off x="8963978" y="368109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自强工业化运动首要关心的是国防。因此，国防和军火工业的发展首先受到关注，紧接着是直接支持军备制造的重工业</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煤炭、重机械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，纺织厂及其他生产消费商品的轻工业则较晚出现。上述论述反映中国洋务运动的实质是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．借鉴了西方先进工业化国家的经验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．使近代民族工业的轻工业基础薄弱</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．“内忧外患”形势下的主动自救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．保护了国内消费市场免受外国</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渗透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f1639"/>
          <p:cNvSpPr/>
          <p:nvPr/>
        </p:nvSpPr>
        <p:spPr>
          <a:xfrm>
            <a:off x="9792653" y="2983463"/>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1885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年，清政府成立海军衙门统一协调指挥。”该衙门指挥规模最大的海军是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．广东水师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．南洋水师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．福建水师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．北洋舰队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4f01"/>
          <p:cNvSpPr/>
          <p:nvPr/>
        </p:nvSpPr>
        <p:spPr>
          <a:xfrm>
            <a:off x="5292090" y="3053303"/>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美、日侵略台湾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1874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日本出兵侵略台湾。最后中日双方签订了《中日台事专条》，中国承认日本对台出兵是正义行为。“该事件真正决定了中国的命运，它向全世界宣布，富饶的清朝帝国愿意任人宰割，而不愿意用武力抵抗”。这一事件</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．致使台湾由日本正式割占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．加速了中国半殖民地化进程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．使清廷成为列强侵华工具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．迫使清政府放弃了朝贡体制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8bd2"/>
          <p:cNvSpPr/>
          <p:nvPr/>
        </p:nvSpPr>
        <p:spPr>
          <a:xfrm>
            <a:off x="9779953" y="3354817"/>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台湾因其特殊的地理位置，自古以来便不断遭受外来入侵。</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世纪六七十年代侵略过我国台湾的国家有</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．英国、日本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．美国、日本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．俄罗斯、荷兰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．荷兰、日本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510c"/>
          <p:cNvSpPr/>
          <p:nvPr/>
        </p:nvSpPr>
        <p:spPr>
          <a:xfrm>
            <a:off x="9370378" y="3053303"/>
            <a:ext cx="1389126"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收复新疆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“万里出征，抬棺死战，驱外虏于西域。为民族第一功臣，此左宗棠也。”引文称赞湖湘名人左宗棠为“民族功臣”，其历史依据是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．痛击阿古柏，收复新疆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．平定噶尔丹，巩固漠北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．查缴鸦片，虎门销烟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．黄海大战，壮烈牺牲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967a"/>
          <p:cNvSpPr/>
          <p:nvPr/>
        </p:nvSpPr>
        <p:spPr>
          <a:xfrm>
            <a:off x="4476115" y="3040921"/>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49889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5" id="{18AD0006-133B-4492-8DC6-1DC57D25B7F3}" vid="{175B7664-0D45-4392-ABAA-7A73845F83E7}"/>
    </a:ext>
  </a:extLst>
</a:theme>
</file>

<file path=docProps/app.xml><?xml version="1.0" encoding="utf-8"?>
<Properties xmlns="http://schemas.openxmlformats.org/officeDocument/2006/extended-properties" xmlns:vt="http://schemas.openxmlformats.org/officeDocument/2006/docPropsVTypes">
  <Template>2222222222</Template>
  <TotalTime>43</TotalTime>
  <Words>2213</Words>
  <Application>Microsoft Office PowerPoint</Application>
  <PresentationFormat>宽屏</PresentationFormat>
  <Paragraphs>139</Paragraphs>
  <Slides>29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5</cp:revision>
  <dcterms:created xsi:type="dcterms:W3CDTF">2025-08-30T02:20:26Z</dcterms:created>
  <dcterms:modified xsi:type="dcterms:W3CDTF">2025-08-30T13:16:30Z</dcterms:modified>
</cp:coreProperties>
</file>