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259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90" r:id="rId22"/>
    <p:sldId id="891" r:id="rId23"/>
    <p:sldId id="892" r:id="rId24"/>
    <p:sldId id="893" r:id="rId25"/>
    <p:sldId id="894" r:id="rId26"/>
    <p:sldId id="895" r:id="rId27"/>
    <p:sldId id="896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6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26" y="22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鸦片战争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《南京条约》等不平等条约的签订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［史料实证］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中英《南京条约》规定：“英国商民居住通商之广州等五处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均宜秉公议定则例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”。这一条款导致中国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．领土完整遭到了破坏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．劳动人民的负担大大增加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．关税自主权遭到破坏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．被卷入世界资本主义市场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fedd"/>
          <p:cNvSpPr/>
          <p:nvPr/>
        </p:nvSpPr>
        <p:spPr>
          <a:xfrm>
            <a:off x="243617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2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年代，中国的关税自主权遭到严重破坏，中国海关失去了保护本国工、农、商业生产的作用。出现这一后果是因为清政府被迫签订了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．《南京条约》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．《北京条约》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．《马关条约》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．《辛丑条约》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4442"/>
          <p:cNvSpPr/>
          <p:nvPr/>
        </p:nvSpPr>
        <p:spPr>
          <a:xfrm>
            <a:off x="7740015" y="3367199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8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“因大英商船远路涉洋，往往有损坏须修补者，自应给予沿海一处，以便修船及存守所用物料。今大皇帝准将香港一岛给予大英国君主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任便立法治理”。该规定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．提高了中国的政治影响力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．使中国开始丧失部分领土主权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．利于中英平等贸易的发展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．使中国完全纳入资本主义市场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a4a2"/>
          <p:cNvSpPr/>
          <p:nvPr/>
        </p:nvSpPr>
        <p:spPr>
          <a:xfrm>
            <a:off x="9779953" y="2727024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0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949939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学者认为，鸦片战争后，尽管中国进口关税很低，但除了鸦片贸易的大量涌入外，英国产品依然没有能力进入中国。因此马克思说，惯于吹嘘自己道德高尚的“约翰牛”，隔一定的时候就用海盗式的借口向中国勒索军事赔款。这表明鸦片战争爆发的主要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．英国无法扭转对中国的贸易逆差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．清政府失败的对外政策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．英国为了扩大对华鸦片贸易范围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．英国因工业革命而强大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656345"/>
            <a:ext cx="2525445" cy="459172"/>
          </a:xfrm>
          <a:prstGeom prst="rect">
            <a:avLst/>
          </a:prstGeom>
        </p:spPr>
      </p:pic>
      <p:sp>
        <p:nvSpPr>
          <p:cNvPr id="4" name="A_e45c3"/>
          <p:cNvSpPr/>
          <p:nvPr/>
        </p:nvSpPr>
        <p:spPr>
          <a:xfrm>
            <a:off x="6108065" y="358239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“它使中国社会的发展脱离开原有的轨道，开始丧失一个独立国家拥有的完整主权和尊严，走上听凭洋人欺凌和摆布的半殖民地道路。”材料表述的是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．鸦片战争的影响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．甲午中日战争的背景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．洋务运动的开展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．八国联军侵华的结果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95d1"/>
          <p:cNvSpPr/>
          <p:nvPr/>
        </p:nvSpPr>
        <p:spPr>
          <a:xfrm>
            <a:off x="9371965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5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在三元里人民抗英斗争中，民众是以“大清国子民”的立场抵抗英军的。事后，广西巡抚在奏议中说“这次广州未出大事是借乡民之力”。这反映出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．外来侵略激发官、民的民族意识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．政府官员和民众盲目排外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．民众成为抗击外来侵略的主力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．国内阶级矛盾趋于缓和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9f21"/>
          <p:cNvSpPr/>
          <p:nvPr/>
        </p:nvSpPr>
        <p:spPr>
          <a:xfrm>
            <a:off x="6924040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6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世纪法国经济学家巴斯夏认为：“如果商品不能通过边界，军队就会越过边界。”由此观之，英国发动鸦片战争的目的是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．促进公平贸易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．打开中国市场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．割占中国土地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．搜取中国赔款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acff"/>
          <p:cNvSpPr/>
          <p:nvPr/>
        </p:nvSpPr>
        <p:spPr>
          <a:xfrm>
            <a:off x="2448878" y="330749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9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潍坊中考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《南京条约》签订后，清政府照会英国：“从此万年和好，两国无争矣。”这表明清政府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．未能认清英国的侵略本性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．开始向西方学习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．给予英国片面最惠国待遇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．成为洋人的朝廷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3e4f"/>
          <p:cNvSpPr/>
          <p:nvPr/>
        </p:nvSpPr>
        <p:spPr>
          <a:xfrm>
            <a:off x="9371965" y="2413127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19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林则徐在给道光皇帝的上书中指出：如果听任鸦片泛滥，“是使数十年后，中原几无可以御敌之兵，且无可以充饷之银”。材料揭示的本质问题是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．鸦片输入的危害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．政府财力的不足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．军队战力的削弱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．清朝统治的腐败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9afa"/>
          <p:cNvSpPr/>
          <p:nvPr/>
        </p:nvSpPr>
        <p:spPr>
          <a:xfrm>
            <a:off x="6108065" y="3367199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9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臣窃见近来银价递增，每银一两，易制钱一千六百有零，非耗银于内地，实漏银于外夷也。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其初不过纨绔子弟，习为浮靡，尚知敛戢。嗣后上自官府缙绅，下至工商优吏，以及妇女僧尼道士，随在吸食。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以中国有用之财，填海外无穷之壑。易此害人之物，渐成病国之忧。日复一日，年复一年，臣不知伊于胡底。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黄爵滋《请严塞漏卮以培国本折》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414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鸦片战争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60" y="1804999"/>
            <a:ext cx="11919679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第一单元　中国开始沦为半殖民地半封建社会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6400" y="955244"/>
            <a:ext cx="11468100" cy="5201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1839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年的这场运动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给了我们一个战争的机会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可以使我们终于乘战胜之余威，提出我们自己的条件，强迫中国接受。这种机会也许不会再来，是不可能轻易放过的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《安德鲁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韩德森致拉本特函》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月，中英《南京条约》签订。条约的主要内容有：开放广州、福州、厦门、宁波、上海五处为通商口岸；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；英商进出口货物应纳的税款，必须经过双方协议。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536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对于中国人来说，这场战争是一块界碑。它铭刻着中世纪古老的社会在炮口逼迫下赶往近代的最初的一步。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英国兵轮鼓浪而来，由沿海入长江，撞倒了堡垒一壁。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陈旭麓《近代中国社会的新陈代谢》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41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65574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事件：虎门销烟。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不同意。鸦片战争爆发的根本原因是英国为了打开中国市场，虎门销烟是英国发动战争的借口。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结合材料一和所学知识，谈谈鸦片输入给中国造成的主要危害。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材料二中的“运动”指的是哪个事件？有人说，没有这场“运动”就不会有这场战争，你同意这种说法吗？为什么？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5b67"/>
          <p:cNvSpPr/>
          <p:nvPr/>
        </p:nvSpPr>
        <p:spPr>
          <a:xfrm>
            <a:off x="669290" y="2727024"/>
            <a:ext cx="8759952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危害：导致白银大量外流，摧残国人体质。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35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［史料实证］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请把材料三《南京条约》的主要内容补充完整。任选条约其中一项主要内容，说明其给中国带来的危害。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4714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割香港岛给英国；赔偿英国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2100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万银元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危害：割香港岛给英国，破坏了我国独立主权的完整性。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其他符合题意也可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8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根据材料四并结合所学知识回答，为什么说“这场战争是一块界碑”？从这场战争中你得到怎样的认识？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9567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原因：鸦片战争改变了中国历史发展的进程。中国独立主权的完整性遭到破坏，传统的小农经济逐步瓦解，中国开始沦为半殖民地半封建社会。鸦片战争成为中国近代史的开端。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认识：落后就要挨打，弱国无外交等。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7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3326" y="647212"/>
            <a:ext cx="10833100" cy="11612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［新考法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小论文］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如表为《鸦片战争期间中英双方军事实力对比》。阅读材料，完成下列探究活动。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02212917"/>
              </p:ext>
            </p:extLst>
          </p:nvPr>
        </p:nvGraphicFramePr>
        <p:xfrm>
          <a:off x="716026" y="1808492"/>
          <a:ext cx="10807700" cy="4194175"/>
        </p:xfrm>
        <a:graphic>
          <a:graphicData uri="http://schemas.openxmlformats.org/drawingml/2006/table">
            <a:tbl>
              <a:tblPr firstRow="1" firstCol="1" bandRow="1"/>
              <a:tblGrid>
                <a:gridCol w="2078482">
                  <a:extLst>
                    <a:ext uri="{9D8B030D-6E8A-4147-A177-3AD203B41FA5}">
                      <a16:colId xmlns:a16="http://schemas.microsoft.com/office/drawing/2014/main" val="2250108137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747857845"/>
                    </a:ext>
                  </a:extLst>
                </a:gridCol>
                <a:gridCol w="4852162">
                  <a:extLst>
                    <a:ext uri="{9D8B030D-6E8A-4147-A177-3AD203B41FA5}">
                      <a16:colId xmlns:a16="http://schemas.microsoft.com/office/drawing/2014/main" val="160813706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中方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英方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1675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舰船总数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艘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398414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舰船用材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易加工、易开裂的松木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耐腐蚀、耐磨损的橡木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42186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舰船航速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每小时最大航速约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每小时最大航速约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18.5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公里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79446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主导型火炮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分钟可射击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每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分钟可射击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05677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主要轻武器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射程约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米，每分钟可射击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1~2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射程约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200~300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米，每分钟可射击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2~4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63380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兵力总数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万人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万人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038633"/>
                  </a:ext>
                </a:extLst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800354" y="5902083"/>
            <a:ext cx="10833100" cy="6002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据张建雄、刘鸿亮等学者研究资料整理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71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84969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有人说，鸦片战争清朝战败，是败于英国的“坚船利炮”，针对这一观点，结合上表及所学，谈谈你的看法。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要求：观点明确，史论结合，条理清晰，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字左右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681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018" y="548080"/>
            <a:ext cx="10833100" cy="60389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观点：鸦片战争清朝战败，不仅仅败于英国的坚船利炮。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论述：首先，政治制度的落后是失败的根本原因。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英国已经完成资产阶级革命，确立了资本主义制度，而清朝依旧处于落后的封建专制统治，统治者昏庸愚昧，在狂傲自大的心态下，实行闭关锁国政策，使中国逐渐落后于西方。其次，经济上，英国已经完成工业革命，生产力飞速发展，而清王朝依然处于农业社会中，以传统的农业手工业为主。再则，英国蓄谋已久，战备充分，而清政府战和不定，战备松懈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综上所述，鸦片战争清朝战败，落后腐朽的封建制度无法抵御资本主义制度是其根本原因。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010379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35482" y="928704"/>
            <a:ext cx="11469422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鸦片走私与林则徐禁烟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道光十一年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1831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白银外流量为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万银元，到道光十八年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1838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激增到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1388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万银元，道光十九年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1839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又锐减到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万银元。导致白银外流量发生变化的直接原因是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．闭关锁国和政治腐败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．鸦片走私和林则徐禁烟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．鸦片战争和洋务运动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．《南京条约》和《北京条约》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35265"/>
            <a:ext cx="2353285" cy="513727"/>
          </a:xfrm>
          <a:prstGeom prst="rect">
            <a:avLst/>
          </a:prstGeom>
        </p:spPr>
      </p:pic>
      <p:sp>
        <p:nvSpPr>
          <p:cNvPr id="4" name="A_a5353"/>
          <p:cNvSpPr/>
          <p:nvPr/>
        </p:nvSpPr>
        <p:spPr>
          <a:xfrm>
            <a:off x="460260" y="356116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林则徐上书道光帝：“衙门中吸食最多，如幕友、官亲、长随、书办、差役，嗜鸦片者十之八九，皆力能包庇贩卖之人。”这反映了当时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．中国经济发达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．人民思想开放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．政府吏治腐败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．军队军纪涣散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b261"/>
          <p:cNvSpPr/>
          <p:nvPr/>
        </p:nvSpPr>
        <p:spPr>
          <a:xfrm>
            <a:off x="4476115" y="336719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0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1839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年林则徐虎门销烟的认识正确的是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．显示了中华民族反抗外来侵略的坚强意志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．虎门销烟是鸦片战争爆发的根本原因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．没有林则徐的虎门销烟就没有鸦片战争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．虎门销烟标志着我国近代史的开端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4033"/>
          <p:cNvSpPr/>
          <p:nvPr/>
        </p:nvSpPr>
        <p:spPr>
          <a:xfrm>
            <a:off x="9979978" y="2099231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如图为人民英雄纪念碑第一座浮雕，浮雕上，愤怒的群众正在把一箱箱毒害中国人民的鸦片运到海边，倾倒在放有石灰的窑坑里焚烧，一股股浓烟从石灰池上升起。其反映的史事是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．虎门销烟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．三元里人民抗英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．第二次鸦片战争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1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6863969" y="3564318"/>
            <a:ext cx="4176968" cy="1684338"/>
          </a:xfrm>
          <a:prstGeom prst="rect">
            <a:avLst/>
          </a:prstGeom>
        </p:spPr>
      </p:pic>
      <p:sp>
        <p:nvSpPr>
          <p:cNvPr id="4" name="A_5a511"/>
          <p:cNvSpPr/>
          <p:nvPr/>
        </p:nvSpPr>
        <p:spPr>
          <a:xfrm>
            <a:off x="2040890" y="298346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33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英国发动侵华战争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下列在鸦片战争中，率军英勇抗击英军侵略，壮烈殉国的英雄人物有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郑成功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关天培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林则徐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陈化成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f935"/>
          <p:cNvSpPr/>
          <p:nvPr/>
        </p:nvSpPr>
        <p:spPr>
          <a:xfrm>
            <a:off x="3264853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4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在中英鸦片战争开战之初，广州军民多持观望态度，但自英军攻城以来，民众由冷漠、恐惧到抗争，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年，广州城西北并东路学社均有团练，到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年以后，广州城内粤秀、越华、羊城三大书院也组织街约团勇“无事则负耒力田，闻警则操戈御侮”。广州民众的抗争说明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．清政府彻底丧失了民心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．知识分子充当了反侵略先锋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．民众民族意识逐渐觉醒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．中英两国军事力量存在差异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2324"/>
          <p:cNvSpPr/>
          <p:nvPr/>
        </p:nvSpPr>
        <p:spPr>
          <a:xfrm>
            <a:off x="7740015" y="3354817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4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鸦片战争期间，处在浙江前线的军官们虚构了一支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人的“南勇”，以这个为名义骗了国家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万两军费。总兵郑国鸿之子郑鼎臣虚构了一支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20 000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人的水军队伍，套取国家兵饷三四十万两。材料反映了鸦片战争失败的主要原因是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．防御空虚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．军饷不足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．装备落后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．政治腐败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8044"/>
          <p:cNvSpPr/>
          <p:nvPr/>
        </p:nvSpPr>
        <p:spPr>
          <a:xfrm>
            <a:off x="804228" y="399499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A37FB963-1BC0-4168-8AEE-77093C2D416A}" vid="{97291E99-440A-472C-AF40-99DAB6FBC8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111111111</Template>
  <TotalTime>17</TotalTime>
  <Words>3332</Words>
  <Application>Microsoft Office PowerPoint</Application>
  <PresentationFormat>宽屏</PresentationFormat>
  <Paragraphs>142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fei li</cp:lastModifiedBy>
  <cp:revision>3</cp:revision>
  <dcterms:created xsi:type="dcterms:W3CDTF">2025-08-30T02:00:52Z</dcterms:created>
  <dcterms:modified xsi:type="dcterms:W3CDTF">2025-08-30T15:17:20Z</dcterms:modified>
</cp:coreProperties>
</file>