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85" r:id="rId10"/>
    <p:sldId id="886" r:id="rId11"/>
    <p:sldId id="887" r:id="rId12"/>
    <p:sldId id="888" r:id="rId13"/>
    <p:sldId id="889" r:id="rId14"/>
    <p:sldId id="259" r:id="rId15"/>
    <p:sldId id="879" r:id="rId16"/>
    <p:sldId id="880" r:id="rId17"/>
    <p:sldId id="881" r:id="rId18"/>
    <p:sldId id="882" r:id="rId19"/>
    <p:sldId id="883" r:id="rId20"/>
    <p:sldId id="884" r:id="rId21"/>
    <p:sldId id="890" r:id="rId22"/>
    <p:sldId id="891" r:id="rId23"/>
    <p:sldId id="892" r:id="rId24"/>
    <p:sldId id="893" r:id="rId25"/>
    <p:sldId id="894" r:id="rId26"/>
    <p:sldId id="895" r:id="rId27"/>
    <p:sldId id="896" r:id="rId28"/>
    <p:sldId id="897" r:id="rId29"/>
    <p:sldId id="898" r:id="rId30"/>
    <p:sldId id="87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32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2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五四运动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812643" y="5077241"/>
                    <a:ext cx="1005403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 smtClean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历史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下列五四运动时期的口号中，最能反映五四爱国运动反帝反封建性质的是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．取消二十一条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．拒绝在和约上签字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．誓死力争、还我青岛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．外争主权、内除国贼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da30"/>
          <p:cNvSpPr/>
          <p:nvPr/>
        </p:nvSpPr>
        <p:spPr>
          <a:xfrm>
            <a:off x="4068128" y="241312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8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五四运动的历史意义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兴安盟中考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毛泽东对五四运动评价道：“五四运动杰出的历史意义，在于它带着辛亥革命还不曾有的姿态。”“不曾有的姿态”是指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．五四运动是一场思想启蒙运动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．五四运动是彻底的反帝反封建的爱国革命运动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．五四运动后工人阶级、农民阶级走向联合之路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．五四运动提出彻底的反帝反封建的民主革命纲领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6547"/>
          <p:cNvSpPr/>
          <p:nvPr/>
        </p:nvSpPr>
        <p:spPr>
          <a:xfrm>
            <a:off x="6108065" y="3040921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巴中中考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日后，五四运动的中心由北京转移到上海，运动主力由学生变成了工人，发展成为一场席卷全国声势浩大的群众性爱国运动。五四运动的历史地位是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．新民主主义革命的开端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．基本推翻了北洋军阀的统治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．取得了反帝斗争的完全胜利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．结束了两千多年的君主专制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006d"/>
          <p:cNvSpPr/>
          <p:nvPr/>
        </p:nvSpPr>
        <p:spPr>
          <a:xfrm>
            <a:off x="816928" y="298346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4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［家国情怀］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“中国的土地可以征服而不可以断送！”“中国的人民可以杀戮而不可以低头！”以上宣传口号，体现五四精神的核心是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．科学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．爱国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．进步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08a9"/>
          <p:cNvSpPr/>
          <p:nvPr/>
        </p:nvSpPr>
        <p:spPr>
          <a:xfrm>
            <a:off x="5700078" y="368728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27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年，北京大学学生创办白话文杂志，提出“批评的精神、科学的主义、革新的文词”三项原则。该杂志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．成为中国同盟会的机关报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．打开中国进步潮流的闸门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．率先提出民主与科学口号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．响应了新文化运动的号召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e8e9d"/>
          <p:cNvSpPr/>
          <p:nvPr/>
        </p:nvSpPr>
        <p:spPr>
          <a:xfrm>
            <a:off x="1620203" y="27270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新文化运动时期，陈独秀认为“国人欲脱蒙昧时代，羞为浅化之民”“科学之兴，其功不在人权之下，若舟车之两轮”；鲁迅也指出“科学能教道理明白，能教人思路清晰”。材料意在表明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．新文化运动对科学思想的提倡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．当下国民思想愚昧落后的现况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．救亡图存与政治革新紧密相连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．民主共和观念已成时人的共识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c806"/>
          <p:cNvSpPr/>
          <p:nvPr/>
        </p:nvSpPr>
        <p:spPr>
          <a:xfrm>
            <a:off x="3252153" y="3040921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1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宿迁中考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著名学者郭齐勇在评述《国史大纲》时说，即使在外患纷乘、国难深重的困境中，我国无数仁人志士仍然对祖国的未来充满企盼和信心，并以满腔的热忱为之奋斗。在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世纪早期，符合“外患纷乘”引发我国“仁人志士奋斗”的史实是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．鸦片战争　林则徐虎门销烟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．甲午战争　维新变法运动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．十月革命　中国共产党诞生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．巴黎和会　五四运动爆发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27b3"/>
          <p:cNvSpPr/>
          <p:nvPr/>
        </p:nvSpPr>
        <p:spPr>
          <a:xfrm>
            <a:off x="2436178" y="335481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潍坊中考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年，“学生罢课”“游行示威”“提倡国货”“抗日救国”等成为社会热词。这说明当时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．工农运动高涨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．封建军阀割据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．民族企业发展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．爱国运动兴起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302a"/>
          <p:cNvSpPr/>
          <p:nvPr/>
        </p:nvSpPr>
        <p:spPr>
          <a:xfrm>
            <a:off x="9779953" y="3053303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宜宾中考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五四运动使“中国人民和中华民族从斗争实践中懂得了中国社会的发展，中华民族的振兴，中国人民的幸福，必须依靠自己的英勇奋斗来实现，没有人会恩赐给我们一个光明的中国。”这说明五四运动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．形成反侵略的统一战线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．成为了民主革命的开端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．促使党的工作重心转移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．启迪了民众的思想觉悟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5228"/>
          <p:cNvSpPr/>
          <p:nvPr/>
        </p:nvSpPr>
        <p:spPr>
          <a:xfrm>
            <a:off x="7740015" y="3040921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32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94718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近代以来，面对西学冲击，如何对待中国传统文化成为时代课题。阅读材料，完成下列要求。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新文化运动期间发表的作品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93117599"/>
              </p:ext>
            </p:extLst>
          </p:nvPr>
        </p:nvGraphicFramePr>
        <p:xfrm>
          <a:off x="679450" y="3289018"/>
          <a:ext cx="10807700" cy="2009140"/>
        </p:xfrm>
        <a:graphic>
          <a:graphicData uri="http://schemas.openxmlformats.org/drawingml/2006/table">
            <a:tbl>
              <a:tblPr firstRow="1" firstCol="1" bandRow="1"/>
              <a:tblGrid>
                <a:gridCol w="1538986">
                  <a:extLst>
                    <a:ext uri="{9D8B030D-6E8A-4147-A177-3AD203B41FA5}">
                      <a16:colId xmlns:a16="http://schemas.microsoft.com/office/drawing/2014/main" val="789371299"/>
                    </a:ext>
                  </a:extLst>
                </a:gridCol>
                <a:gridCol w="9268714">
                  <a:extLst>
                    <a:ext uri="{9D8B030D-6E8A-4147-A177-3AD203B41FA5}">
                      <a16:colId xmlns:a16="http://schemas.microsoft.com/office/drawing/2014/main" val="336612520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代表人物及作品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972901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1915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陈独秀在《青年杂志》上发表《敬告青年》一文，认定：只有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德先生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赛先生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，可以救治中国政治上道德上学术上思想上的一切黑暗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661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9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215780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18" y="3002558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　五四运动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97757" y="428646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523957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136158" y="2069144"/>
            <a:ext cx="11919679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第四单元　新民主主义革命的兴起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80061881"/>
              </p:ext>
            </p:extLst>
          </p:nvPr>
        </p:nvGraphicFramePr>
        <p:xfrm>
          <a:off x="615442" y="1688818"/>
          <a:ext cx="10807700" cy="3013710"/>
        </p:xfrm>
        <a:graphic>
          <a:graphicData uri="http://schemas.openxmlformats.org/drawingml/2006/table">
            <a:tbl>
              <a:tblPr firstRow="1" firstCol="1" bandRow="1"/>
              <a:tblGrid>
                <a:gridCol w="1538986">
                  <a:extLst>
                    <a:ext uri="{9D8B030D-6E8A-4147-A177-3AD203B41FA5}">
                      <a16:colId xmlns:a16="http://schemas.microsoft.com/office/drawing/2014/main" val="789371299"/>
                    </a:ext>
                  </a:extLst>
                </a:gridCol>
                <a:gridCol w="9268714">
                  <a:extLst>
                    <a:ext uri="{9D8B030D-6E8A-4147-A177-3AD203B41FA5}">
                      <a16:colId xmlns:a16="http://schemas.microsoft.com/office/drawing/2014/main" val="3366125207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代表人物及作品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972901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胡适在《新青年》发表《文学改良刍议》一文，主张以白话文作为新文学的语言；陈独秀发表《文学革命论》一文，倡导使用白话文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865265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1918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鲁迅在《新青年》上发表《狂人日记》，号召人民起来推翻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黑漆漆的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吃人社会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018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3285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有识之士认识到，必须全面改造国人文化思想才能救中国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出现了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打倒孔家店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等偏颇过激行为，一些人认为中华文化等同于落后文化，主张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重新估定一切价值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，刻意忽视中国文化积极方面。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摘编自赵剑英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第二个结合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是又一次的思想解放》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新文化运动的文化转型是与反省激活传统文化相联系的，应当承认它对于儒学和传统文化的批判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新文化运动给我们的启示之一，是如何在中西文化结合的基础上，创造一种新文化。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摘编自陈卫平《走出新文化运动的认识误区》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8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74582"/>
            <a:ext cx="108077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概括材料一表格中新文化运动的内容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947459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内容：提倡民主与科学；提倡新文学，倡导白话文；反对封建专制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3260511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根据材料二及所学知识，指出新文化运动中存在的问题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393338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新文化运动在对待传统文化上存在着过于偏激的问题，对传统文化进行了全面否定，甚至出现了对传统文化的曲解和误读。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86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根据材料三，总结我们对待传统文化应该持有的态度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31576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我们对传统文化应该持取其精华、去其糟粕的态度，要批判继承，发扬创新。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95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642874" y="5182539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结合所学知识，判断图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所示史事之间的关系。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63782" y="4086034"/>
            <a:ext cx="9209572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五四运动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绘画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巴黎和会中国代表团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9f11"/>
          <p:cNvSpPr/>
          <p:nvPr/>
        </p:nvSpPr>
        <p:spPr>
          <a:xfrm>
            <a:off x="632714" y="5913043"/>
            <a:ext cx="1111262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1919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年巴黎和会上中国外交的失败是五四运动的导火索。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42874" y="76841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【搜集图片】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37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1937004" y="2081466"/>
            <a:ext cx="3006852" cy="2004568"/>
          </a:xfrm>
          <a:prstGeom prst="rect">
            <a:avLst/>
          </a:prstGeom>
        </p:spPr>
      </p:pic>
      <p:pic>
        <p:nvPicPr>
          <p:cNvPr id="4" name="image3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137653" y="2172301"/>
            <a:ext cx="2423169" cy="200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64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【研读史料】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学生罢课半月，政府不惟不理，且对待日益严厉，乃商界罢市不及一日，而北京被捕之学生释；工界罢工不及五日，而曹、章、陆去。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《上海学联告同胞书》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1919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［史料实证］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概括史料中五四运动的斗争方式，并结合所学知识，简要说明五四运动取得初步胜利的表现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7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斗争方式：学生罢课，商人罢市，工人罢工。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表现：北洋政府释放了被捕的学生；罢免了曹汝霖等人的职务；中国代表团没有在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巴黎和约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上签字。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9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3919"/>
            <a:ext cx="10807700" cy="3924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【学习讲话】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五四运动以全民族的力量高举起爱国主义的伟大旗帜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面对国家和民族生死存亡，一批爱国青年挺身而出，全国民众奋起抗争，誓言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国土不可断送、人民不可低头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，奏响了浩气长存的爱国主义壮歌。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摘编自习近平在纪念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五四运动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周年大会上的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讲话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53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262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五四运动孕育了伟大的五四精神，请指出五四精神的实质。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综合上述探究，当代中学生应如何继承和发扬五四精神？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        </a:t>
            </a:r>
            <a:endParaRPr lang="zh-CN" altLang="en-US" sz="3200" dirty="0"/>
          </a:p>
        </p:txBody>
      </p:sp>
      <p:sp>
        <p:nvSpPr>
          <p:cNvPr id="4" name="A_04447"/>
          <p:cNvSpPr/>
          <p:nvPr/>
        </p:nvSpPr>
        <p:spPr>
          <a:xfrm>
            <a:off x="669290" y="4634718"/>
            <a:ext cx="1193177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要有远大的理想；要勤于学习；要善于创造；要甘于奉献等。</a:t>
            </a:r>
            <a:endParaRPr lang="zh-CN" altLang="en-US"/>
          </a:p>
        </p:txBody>
      </p:sp>
      <p:sp>
        <p:nvSpPr>
          <p:cNvPr id="3" name="A_1c144"/>
          <p:cNvSpPr/>
          <p:nvPr/>
        </p:nvSpPr>
        <p:spPr>
          <a:xfrm>
            <a:off x="669290" y="3366750"/>
            <a:ext cx="304812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爱国主义。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15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新文化运动的兴起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年，中国一部分先进知识分子，进行了一场思想文化领域的革新运动。这场运动是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．太平天国运动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．新文化运动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．五四运动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．一二·九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e10eb"/>
          <p:cNvSpPr/>
          <p:nvPr/>
        </p:nvSpPr>
        <p:spPr>
          <a:xfrm>
            <a:off x="8568690" y="3307490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呼和浩特中考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惊醒了整个时代的青年，他们首先发现自己是青年，又粗略地认识了自己的时代，再来看旧道德、旧文学，心里就生出了叛逆的种子。一些青年逐渐地以至于突然地，打碎了身上的枷锁，歌唱着冲出了封建的堡垒。”下列与这段回忆相关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．邹韬奋《生活》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．陈天华《警世钟》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．邹容《革命军》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．陈独秀《新青年》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a86e"/>
          <p:cNvSpPr/>
          <p:nvPr/>
        </p:nvSpPr>
        <p:spPr>
          <a:xfrm>
            <a:off x="6516053" y="399499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7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年，胡适提出了“不用典”“不用套语”等主张，陈独秀号召用“国民文学”取代“贵族文学”。由此可知，胡适和陈独秀希望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．保留旧文学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．废除科举制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．普及白话文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．推翻清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6a2c"/>
          <p:cNvSpPr/>
          <p:nvPr/>
        </p:nvSpPr>
        <p:spPr>
          <a:xfrm>
            <a:off x="5712778" y="330749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40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陈独秀认定：“只有这两位先生，可以救治中国政治上道德上学术上思想上一切的黑暗。”材料中的“两位先生”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．最早由李大钊提出并传播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．完成了振兴近代教育的任务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．是指民主与科学两大口号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．揭露了封建礼教吃人的本质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d26b"/>
          <p:cNvSpPr/>
          <p:nvPr/>
        </p:nvSpPr>
        <p:spPr>
          <a:xfrm>
            <a:off x="1620203" y="27270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49986" y="466702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1919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1924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4586" y="758774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五四运动的爆发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下面是一份某年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日发出的电文。据此判断，“某年”应是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 dirty="0"/>
          </a:p>
        </p:txBody>
      </p:sp>
      <p:sp>
        <p:nvSpPr>
          <p:cNvPr id="5" name="A_e15b4"/>
          <p:cNvSpPr/>
          <p:nvPr/>
        </p:nvSpPr>
        <p:spPr>
          <a:xfrm>
            <a:off x="4013264" y="2123262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50224091"/>
              </p:ext>
            </p:extLst>
          </p:nvPr>
        </p:nvGraphicFramePr>
        <p:xfrm>
          <a:off x="649986" y="2712899"/>
          <a:ext cx="10807700" cy="1979930"/>
        </p:xfrm>
        <a:graphic>
          <a:graphicData uri="http://schemas.openxmlformats.org/drawingml/2006/table">
            <a:tbl>
              <a:tblPr firstRow="1" firstCol="1" bandRow="1"/>
              <a:tblGrid>
                <a:gridCol w="10807700">
                  <a:extLst>
                    <a:ext uri="{9D8B030D-6E8A-4147-A177-3AD203B41FA5}">
                      <a16:colId xmlns:a16="http://schemas.microsoft.com/office/drawing/2014/main" val="419953291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外交失败，举目愤激，贵会救国薄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海同钦，垦速电政府迅筹国策，勿丧国权，并电巴黎专使，毅力坚持，争还国土。同深感祷。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直隶甲种工业学校一百八十二人泣叩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878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7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青海中考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巴黎和会中国外交失败的消息传来后，以青年爱国学生为先锋，工人阶级为主力，揭开中国新民主主义革命开端的标志性事件是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．洋务运动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．戊戌变法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．辛亥革命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五四运动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8581"/>
          <p:cNvSpPr/>
          <p:nvPr/>
        </p:nvSpPr>
        <p:spPr>
          <a:xfrm>
            <a:off x="5304790" y="330749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济宁中考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近代中国有报刊登载了一篇“特约通讯”，题为《北京学界之大举动——昨日之游街大会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曹汝霖宅之焚烧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青岛问题之力争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章宗祥大受夷伤》。由该标题可知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．爱国浪潮已遍及全国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．学生是五四运动的先锋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．马克思主义广泛传播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．工人阶级登上历史舞台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1099"/>
          <p:cNvSpPr/>
          <p:nvPr/>
        </p:nvSpPr>
        <p:spPr>
          <a:xfrm>
            <a:off x="804228" y="3040921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18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5" id="{E977299B-7A5A-4FA0-B8FA-19033CDF1A13}" vid="{20D0D67F-4D5F-46D0-B3DA-DCE2DF2FF82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4444</Template>
  <TotalTime>37</TotalTime>
  <Words>1904</Words>
  <Application>Microsoft Office PowerPoint</Application>
  <PresentationFormat>宽屏</PresentationFormat>
  <Paragraphs>139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4</cp:revision>
  <dcterms:created xsi:type="dcterms:W3CDTF">2025-08-30T03:21:25Z</dcterms:created>
  <dcterms:modified xsi:type="dcterms:W3CDTF">2025-08-30T13:26:50Z</dcterms:modified>
</cp:coreProperties>
</file>