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85" r:id="rId10"/>
    <p:sldId id="886" r:id="rId11"/>
    <p:sldId id="887" r:id="rId12"/>
    <p:sldId id="888" r:id="rId13"/>
    <p:sldId id="889" r:id="rId14"/>
    <p:sldId id="259" r:id="rId15"/>
    <p:sldId id="879" r:id="rId16"/>
    <p:sldId id="880" r:id="rId17"/>
    <p:sldId id="881" r:id="rId18"/>
    <p:sldId id="882" r:id="rId19"/>
    <p:sldId id="883" r:id="rId20"/>
    <p:sldId id="884" r:id="rId21"/>
    <p:sldId id="890" r:id="rId22"/>
    <p:sldId id="891" r:id="rId23"/>
    <p:sldId id="892" r:id="rId24"/>
    <p:sldId id="893" r:id="rId25"/>
    <p:sldId id="894" r:id="rId26"/>
    <p:sldId id="895" r:id="rId27"/>
    <p:sldId id="87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235" autoAdjust="0"/>
    <p:restoredTop sz="94660"/>
  </p:normalViewPr>
  <p:slideViewPr>
    <p:cSldViewPr snapToGrid="0" showGuides="1">
      <p:cViewPr varScale="1">
        <p:scale>
          <a:sx n="68" d="100"/>
          <a:sy n="68" d="100"/>
        </p:scale>
        <p:origin x="18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2025/8/30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17</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　七七事变与全民族抗战</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812643" y="5077241"/>
                    <a:ext cx="1005403" cy="584775"/>
                  </a:xfrm>
                  <a:prstGeom prst="rect">
                    <a:avLst/>
                  </a:prstGeom>
                  <a:noFill/>
                </p:spPr>
                <p:txBody>
                  <a:bodyPr wrap="none" rtlCol="0">
                    <a:spAutoFit/>
                  </a:bodyPr>
                  <a:lstStyle/>
                  <a:p>
                    <a:pPr algn="l"/>
                    <a:r>
                      <a:rPr lang="zh-CN" altLang="en-US" sz="3200" b="1" dirty="0" smtClean="0">
                        <a:ea typeface="微软雅黑" panose="020B0503020204020204" pitchFamily="34" charset="-122"/>
                        <a:sym typeface="Times New Roman" panose="02020603050405020304" pitchFamily="18" charset="0"/>
                      </a:rPr>
                      <a:t>历史</a:t>
                    </a:r>
                    <a:endParaRPr lang="zh-CN" altLang="en-US" sz="3200" b="1" dirty="0">
                      <a:ea typeface="微软雅黑" panose="020B0503020204020204" pitchFamily="34" charset="-122"/>
                      <a:sym typeface="Times New Roman" panose="02020603050405020304" pitchFamily="18" charset="0"/>
                    </a:endParaRP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淞沪会战的影响是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．打破了日本三个月灭亡中国的迷梦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．是正面战场取得的最大的一场胜仗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．此后抗日战争进入到战略相持阶段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．提高了共产党和八路军的威望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eebd"/>
          <p:cNvSpPr/>
          <p:nvPr/>
        </p:nvSpPr>
        <p:spPr>
          <a:xfrm>
            <a:off x="4679315" y="2099231"/>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1304588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南京大屠杀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年南京军事法庭的一份判决书指出：“查屠杀最惨厉之时期，厥为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日至同月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日。计于中华门花神庙、宝塔桥、石观音、下关草鞋峡等处，我被俘军民遭日军集体射杀十九万人。此外零散屠杀，经慈善机关收埋者十五万余具。”这记录的是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．旅顺大屠杀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．七七事变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．八一三事变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．南京大屠杀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d7130"/>
          <p:cNvSpPr/>
          <p:nvPr/>
        </p:nvSpPr>
        <p:spPr>
          <a:xfrm>
            <a:off x="4068128" y="4308889"/>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4582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月，外国某传教士的日记中记录了这样一幕：日军进城</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南京</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后，商店被洗劫一空，大多数被烧毁</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商业街成了一片废墟。这一记录</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．印证了国民党的消极抗日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．说明了日本的财政危机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．夸大了南京城的破坏程度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．揭露了日军的侵华暴行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4c95"/>
          <p:cNvSpPr/>
          <p:nvPr/>
        </p:nvSpPr>
        <p:spPr>
          <a:xfrm>
            <a:off x="6108065" y="2727024"/>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45023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十二届全国人大常委会第七次会议全票通过，将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日设立为国家公祭日。与该公祭日直接相关的历史事件是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．旅顺大屠杀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．九一八事变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．七七事变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．南京大屠杀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55f82"/>
          <p:cNvSpPr/>
          <p:nvPr/>
        </p:nvSpPr>
        <p:spPr>
          <a:xfrm>
            <a:off x="804228" y="3367199"/>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375306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706882" y="1353487"/>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自贡中考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话剧是以对话形式为主的综合艺术。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年，上海文艺界人士以戏剧为武器，集体创作了大型话剧，剧幕内容如表。据此推断，该话剧描述的历史事件为</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．九一八事变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．西安事变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．七七事变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．皖南事变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5" name="A_b072e"/>
          <p:cNvSpPr/>
          <p:nvPr/>
        </p:nvSpPr>
        <p:spPr>
          <a:xfrm>
            <a:off x="9399397" y="271797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graphicFrame>
        <p:nvGraphicFramePr>
          <p:cNvPr id="3" name="表格 2"/>
          <p:cNvGraphicFramePr>
            <a:graphicFrameLocks noGrp="1" noChangeAspect="1"/>
          </p:cNvGraphicFramePr>
          <p:nvPr>
            <p:extLst>
              <p:ext uri="{D42A27DB-BD31-4B8C-83A1-F6EECF244321}">
                <p14:modId xmlns:p14="http://schemas.microsoft.com/office/powerpoint/2010/main" val="277091558"/>
              </p:ext>
            </p:extLst>
          </p:nvPr>
        </p:nvGraphicFramePr>
        <p:xfrm>
          <a:off x="5178298" y="3640267"/>
          <a:ext cx="4770374" cy="1492250"/>
        </p:xfrm>
        <a:graphic>
          <a:graphicData uri="http://schemas.openxmlformats.org/drawingml/2006/table">
            <a:tbl>
              <a:tblPr firstRow="1" firstCol="1" bandRow="1"/>
              <a:tblGrid>
                <a:gridCol w="4770374">
                  <a:extLst>
                    <a:ext uri="{9D8B030D-6E8A-4147-A177-3AD203B41FA5}">
                      <a16:colId xmlns:a16="http://schemas.microsoft.com/office/drawing/2014/main" val="1594945210"/>
                    </a:ext>
                  </a:extLst>
                </a:gridCol>
              </a:tblGrid>
              <a:tr h="605155">
                <a:tc>
                  <a:txBody>
                    <a:bodyPr/>
                    <a:lstStyle/>
                    <a:p>
                      <a:pPr>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第一幕：暴风雨的前夕</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第二幕：卢沟桥的抉择</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第三幕：全民族的抗战</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8806011"/>
                  </a:ext>
                </a:extLst>
              </a:tr>
            </a:tbl>
          </a:graphicData>
        </a:graphic>
      </p:graphicFrame>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日本侵略者发动全面侵华战争后，中国共产党与中国国民党分别发表声明，抗议日本侵略。根据国共两党协议，中国工农红军主力改编为</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．华北野战军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．红一方面军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．红二方面军</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．国民革命军第八路军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2117d"/>
          <p:cNvSpPr/>
          <p:nvPr/>
        </p:nvSpPr>
        <p:spPr>
          <a:xfrm>
            <a:off x="4884103" y="3367199"/>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412531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0306" y="639874"/>
            <a:ext cx="10833100" cy="5693866"/>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淮安中考</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年四川学生王建堂投笔从戎，其父赠送一面“死”字旗，旗帜部分内容是“国难当头，日寇狰狞，国家兴亡，匹夫有分</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份</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”。与王建堂同赴此“国难”的事迹有</a:t>
            </a:r>
            <a:r>
              <a:rPr lang="en-US" altLang="zh-CN" sz="28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．邓世昌在黄海海战中率致远舰全舰官兵奋勇抗敌</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重创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日舰</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．叶挺在北伐战争中率领独立团所向披靡，为</a:t>
            </a: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第四</a:t>
            </a:r>
            <a:endParaRPr lang="en-US" altLang="zh-CN" sz="28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smtClean="0">
                <a:latin typeface="Times New Roman" panose="02020603050405020304" pitchFamily="18" charset="0"/>
                <a:ea typeface="宋体" panose="02010600030101010101" pitchFamily="2" charset="-122"/>
                <a:cs typeface="Times New Roman" panose="02020603050405020304" pitchFamily="18" charset="0"/>
              </a:rPr>
              <a:t>军</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赢得“铁军”美誉</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．赵登禹率领大刀队参加北平保卫战，指挥部队奋勇抗击日军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．黄继光在上甘岭战役中用胸膛堵住敌人枪口，为战友开辟了前进道路</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59.jpeg"/>
          <p:cNvPicPr/>
          <p:nvPr/>
        </p:nvPicPr>
        <p:blipFill>
          <a:blip r:embed="rId2"/>
          <a:stretch>
            <a:fillRect/>
          </a:stretch>
        </p:blipFill>
        <p:spPr>
          <a:xfrm>
            <a:off x="9204705" y="2433141"/>
            <a:ext cx="1856177" cy="1547178"/>
          </a:xfrm>
          <a:prstGeom prst="rect">
            <a:avLst/>
          </a:prstGeom>
        </p:spPr>
      </p:pic>
      <p:sp>
        <p:nvSpPr>
          <p:cNvPr id="4" name="A_46bd8"/>
          <p:cNvSpPr/>
          <p:nvPr/>
        </p:nvSpPr>
        <p:spPr>
          <a:xfrm>
            <a:off x="7803896" y="1845866"/>
            <a:ext cx="1298639" cy="49926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87531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“逐步上升的民族危机迫使中华民族在危机面前作出选择</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当日本帝国主义的侵略使中国面对着亡国灭种之境的时候，民族矛盾便成为一种主要矛盾。于是有了‘停止内战、一致抗日’的主张和行动。”为此国共两党</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．创办黄埔军校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．建立抗日民族统一战线</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．进行北伐战争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．组织了第三次长沙</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会战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52b1"/>
          <p:cNvSpPr/>
          <p:nvPr/>
        </p:nvSpPr>
        <p:spPr>
          <a:xfrm>
            <a:off x="8568690" y="2983463"/>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47882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“侵华日军南京大屠杀遇难同胞纪念馆”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号门的墙面侧看好似一把断裂的军刀，但当我们从高空往下俯视整个馆时，它是一艘和平之舟。由此得知建馆理念是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．勿忘国耻，珍爱和平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．淡忘回忆，安于现状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．铭记历史，彰显个性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．遗忘过去，开创未来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8804"/>
          <p:cNvSpPr/>
          <p:nvPr/>
        </p:nvSpPr>
        <p:spPr>
          <a:xfrm>
            <a:off x="8963978" y="2727024"/>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335732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5986" y="648923"/>
            <a:ext cx="11216894" cy="5853910"/>
          </a:xfrm>
          <a:prstGeom prst="rect">
            <a:avLst/>
          </a:prstGeom>
        </p:spPr>
        <p:txBody>
          <a:bodyPr wrap="square">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历史不会因时代变迁而改变，事实也不会因巧舌抵赖而消失。阅读材料，完成下列要求。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日本右翼势力宣称：</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在事变</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年日本侵华战争</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发生的过程中，日军</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并没有掠夺领土的性质，最重要的是，日本方面并没有掠夺领土的意图。</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日本军国主义者发动对华侵略，最致命的错误是大大低估了中国民众内部深深蕴藏着的那种无穷无尽的力量，特别是当中华民族处于生死攸关时那种万众一心的民族凝聚力。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金冲及</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《二十世纪中国史纲》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75969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21578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18" y="3002558"/>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17</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　七七事变与全民族抗战</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697757" y="428646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697757" y="523957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36158" y="2069144"/>
            <a:ext cx="11919679" cy="800219"/>
          </a:xfrm>
          <a:prstGeom prst="rect">
            <a:avLst/>
          </a:prstGeom>
          <a:noFill/>
        </p:spPr>
        <p:txBody>
          <a:bodyPr vert="horz" wrap="square">
            <a:spAutoFit/>
          </a:bodyPr>
          <a:lstStyle/>
          <a:p>
            <a:pPr algn="ctr" fontAlgn="auto">
              <a:spcBef>
                <a:spcPts val="0"/>
              </a:spcBef>
              <a:spcAft>
                <a:spcPts val="0"/>
              </a:spcAft>
              <a:defRPr/>
            </a:pPr>
            <a:r>
              <a:rPr lang="zh-CN" altLang="en-US"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第六单元　中华民族的抗日战争</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33578"/>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1940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月，张自忠壮烈牺牲。张自忠牺牲前给将士们写下了鼓舞士气的抗战家书：</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为国家民族死之决心，海不清，石不烂，决不半点改变。</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王毅回答记者提问时曾说：</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年前日本输掉了战争，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年后日本不应再输掉良知。</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5236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79450" y="2812296"/>
            <a:ext cx="10833100" cy="329320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材料二中提及的“民族凝聚力”在政治上主要表现为什么？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张自忠的抗战家书体现了怎样的民族精神？</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2e74c"/>
          <p:cNvSpPr/>
          <p:nvPr/>
        </p:nvSpPr>
        <p:spPr>
          <a:xfrm>
            <a:off x="669290" y="5444752"/>
            <a:ext cx="825989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民族精神：为国家民族勇于牺牲的精神。</a:t>
            </a:r>
            <a:endParaRPr lang="zh-CN" altLang="en-US"/>
          </a:p>
        </p:txBody>
      </p:sp>
      <p:sp>
        <p:nvSpPr>
          <p:cNvPr id="3" name="矩形 2"/>
          <p:cNvSpPr>
            <a:spLocks noChangeAspect="1"/>
          </p:cNvSpPr>
          <p:nvPr/>
        </p:nvSpPr>
        <p:spPr>
          <a:xfrm>
            <a:off x="679450" y="1499244"/>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日本在发动全面侵华战争前已经侵占中国东北；全面侵华战争爆发后，又占领中国华北、华中和华南的大片领土</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5" name="A_fa445"/>
          <p:cNvSpPr/>
          <p:nvPr/>
        </p:nvSpPr>
        <p:spPr>
          <a:xfrm>
            <a:off x="669290" y="4176784"/>
            <a:ext cx="1161586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主要表现：国共两党第二次合作，建立抗日民族统一战线。</a:t>
            </a:r>
            <a:endParaRPr lang="zh-CN" altLang="en-US"/>
          </a:p>
        </p:txBody>
      </p:sp>
      <p:sp>
        <p:nvSpPr>
          <p:cNvPr id="2" name="矩形 1"/>
          <p:cNvSpPr>
            <a:spLocks noChangeAspect="1"/>
          </p:cNvSpPr>
          <p:nvPr/>
        </p:nvSpPr>
        <p:spPr>
          <a:xfrm>
            <a:off x="542290" y="826367"/>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结合有关史实，批驳材料一中日本右翼势力的谎言</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7842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67287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根据材料四，指出日本怎样做才不输掉良知</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315763"/>
            <a:ext cx="10833100" cy="1313052"/>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日本应该承认侵略历史，真诚向战争受害国道歉，走和平之路，与邻国和睦相处，共享发展。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82193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74582"/>
            <a:ext cx="10807700" cy="4562837"/>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平津危急！华北危急！中华民族危急！只有全民族实行抗战，才是我们的出路</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武装保卫平津，保卫华北！不让日本帝国主义占领中国寸土！为保卫国土流最后一滴血！全中国同胞、政府与军队，团结起来，筑成民族统一战线的坚固长城，抵抗日寇的侵掠！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仿宋" panose="02010609060101010101" pitchFamily="49" charset="-122"/>
                <a:cs typeface="Times New Roman" panose="02020603050405020304" pitchFamily="18" charset="0"/>
              </a:rPr>
              <a:t>《中国共产党为日军进攻卢沟桥通电》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857010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794279"/>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我们希望和平，而不求苟安；准备应战，而决不求战</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如果战端一开，那就是地无分南北，年无分老幼，无论何人</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皆应抱定牺牲一切之决心。所以政府必特别谨慎，以临此大事</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日，蒋介石庐山谈话</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巍巍金陵，滔滔大江，钟山花雨，千秋芬芳。一九三七，祸从天降，一二一三，古城沦丧。侵华倭寇，掳掠烧杀，尸横遍野，血染长江。三十余万，生灵涂炭，炼狱六周，哀哉国殇。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917441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79450" y="4509304"/>
            <a:ext cx="10833100" cy="201285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阅读材料一、二，说说国共两党在对待日本帝国主义侵略的态度上有什么区别。</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556077"/>
            <a:ext cx="10833100" cy="1953227"/>
          </a:xfrm>
          <a:prstGeom prst="rect">
            <a:avLst/>
          </a:prstGeom>
        </p:spPr>
        <p:txBody>
          <a:bodyPr>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背景：日本制造七七事变，发动全面侵华战争。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变化：国共两党进行第二次合作，建立抗日民族统一战线。国共团结御侮、全民族抗战的局面形成</a:t>
            </a: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5" name="A_dd07e"/>
          <p:cNvSpPr/>
          <p:nvPr/>
        </p:nvSpPr>
        <p:spPr>
          <a:xfrm>
            <a:off x="669290" y="5873792"/>
            <a:ext cx="1152379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中国共产党的态度是坚决抵抗，而国民党则抱有妥协思想。</a:t>
            </a:r>
            <a:endParaRPr lang="zh-CN" altLang="en-US"/>
          </a:p>
        </p:txBody>
      </p:sp>
      <p:sp>
        <p:nvSpPr>
          <p:cNvPr id="2" name="矩形 1"/>
          <p:cNvSpPr>
            <a:spLocks noChangeAspect="1"/>
          </p:cNvSpPr>
          <p:nvPr/>
        </p:nvSpPr>
        <p:spPr>
          <a:xfrm>
            <a:off x="606298" y="602850"/>
            <a:ext cx="10833100" cy="1953227"/>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材料一所示内容是中国共产党在什么背景下发出的？根据材料一并结合所学知识指出，在中国共产党的推动下，国内的抗战局面发生了什么变化</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945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350"/>
            <a:ext cx="10833100" cy="1313052"/>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材料三反映的是什么事件？结合所学知识，说说如何才能避免材料三中的悲剧重演</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635402"/>
            <a:ext cx="10833100" cy="1313949"/>
          </a:xfrm>
          <a:prstGeom prst="rect">
            <a:avLst/>
          </a:prstGeom>
        </p:spPr>
        <p:txBody>
          <a:bodyPr>
            <a:spAutoFit/>
          </a:bodyPr>
          <a:lstStyle/>
          <a:p>
            <a:pPr>
              <a:lnSpc>
                <a:spcPct val="13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南京大屠杀。</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要大力发展经济，提升综合国力；要加强国防建设；面对外来侵略，要团结一致、勇于反抗等。</a:t>
            </a:r>
            <a:endParaRPr lang="zh-CN" altLang="en-US" sz="3200" dirty="0"/>
          </a:p>
        </p:txBody>
      </p:sp>
    </p:spTree>
    <p:extLst>
      <p:ext uri="{BB962C8B-B14F-4D97-AF65-F5344CB8AC3E}">
        <p14:creationId xmlns:p14="http://schemas.microsoft.com/office/powerpoint/2010/main" val="1616153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61162" y="1192547"/>
            <a:ext cx="10833100" cy="5363391"/>
          </a:xfrm>
          <a:prstGeom prst="rect">
            <a:avLst/>
          </a:prstGeom>
        </p:spPr>
        <p:txBody>
          <a:bodyPr>
            <a:spAutoFit/>
          </a:bodyPr>
          <a:lstStyle/>
          <a:p>
            <a:pPr>
              <a:lnSpc>
                <a:spcPct val="12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七七事变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“某日晚，驻屯北平南郊的日军以军事演习中一名士兵失踪为借口，要求进入宛平城搜查，日方的无理要求，遭到中国驻军的拒绝。早有准备的日军悍然炮轰我军防地，中国守军奋起抵抗</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”这起事件的发生标志着</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．中国人民的抗日战争从此开始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．中国全民族抗战的开始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．世界反法西斯战争的开始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．抗日民族统一战线初步形成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0"/>
            <a:ext cx="2353285" cy="513727"/>
          </a:xfrm>
          <a:prstGeom prst="rect">
            <a:avLst/>
          </a:prstGeom>
        </p:spPr>
      </p:pic>
      <p:sp>
        <p:nvSpPr>
          <p:cNvPr id="5" name="A_2e69c"/>
          <p:cNvSpPr/>
          <p:nvPr/>
        </p:nvSpPr>
        <p:spPr>
          <a:xfrm>
            <a:off x="8537702" y="3629931"/>
            <a:ext cx="1389125" cy="52669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云南中考</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日，即事变发生的第二天，中共中央向全国发出通电：“平津危急！华北危急！中华民族危急！只有全民族实行抗战，才是我们的出路！”此“事变”指的是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．九一八事变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．西安事变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．卢沟桥事变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．一·二八事变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79a09"/>
          <p:cNvSpPr/>
          <p:nvPr/>
        </p:nvSpPr>
        <p:spPr>
          <a:xfrm>
            <a:off x="2028190" y="3681095"/>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 </a:t>
            </a:r>
            <a:endParaRPr lang="zh-CN" altLang="en-US"/>
          </a:p>
        </p:txBody>
      </p:sp>
    </p:spTree>
    <p:extLst>
      <p:ext uri="{BB962C8B-B14F-4D97-AF65-F5344CB8AC3E}">
        <p14:creationId xmlns:p14="http://schemas.microsoft.com/office/powerpoint/2010/main" val="2517578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由于列强的侵略，近代中国一步步沦为半殖民地半封建社会。在救亡图存的反抗斗争中，涌现出了无数英雄人物，用鲜血和生命谱写了一首首气吞山河的壮烈诗篇，显示了中华儿女宁死不屈的伟大精神和英雄气概。七七事变后，在保卫北平的战斗中壮烈殉国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．赵登禹、佟麟阁</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．姚子青、谢晋元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．张自忠、左权</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．杨靖宇、</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左权</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8302"/>
          <p:cNvSpPr/>
          <p:nvPr/>
        </p:nvSpPr>
        <p:spPr>
          <a:xfrm>
            <a:off x="6120765" y="3936784"/>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59140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第二次国共合作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“如此伟大的民族革命战争，没有普遍和深入的政治动员，是不能胜利的。</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要胜利，就要坚持</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统一战线，坚持持久战。然而一切这些，离不开动员老百姓。”材料中“统一战线”正式形成的标志性事件是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．西安事变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．七七事变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．八一三事变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．国共合作宣言发表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0a95"/>
          <p:cNvSpPr/>
          <p:nvPr/>
        </p:nvSpPr>
        <p:spPr>
          <a:xfrm>
            <a:off x="7740015" y="3994992"/>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 </a:t>
            </a:r>
            <a:endParaRPr lang="zh-CN" altLang="en-US"/>
          </a:p>
        </p:txBody>
      </p:sp>
    </p:spTree>
    <p:extLst>
      <p:ext uri="{BB962C8B-B14F-4D97-AF65-F5344CB8AC3E}">
        <p14:creationId xmlns:p14="http://schemas.microsoft.com/office/powerpoint/2010/main" val="73479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微软雅黑" panose="020B0503020204020204" pitchFamily="34" charset="-122"/>
                <a:cs typeface="Times New Roman" panose="02020603050405020304" pitchFamily="18" charset="0"/>
              </a:rPr>
              <a:t>美术］</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如图是创作于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月的漫画《现在，我们一致对外吧》。对该画作解读最为准确的是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．抒发对消极抗战的不满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．表达对团结抗战的支持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．体现对日寇侵华的谴责</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．蕴含对重庆谈判的期待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57.jpeg"/>
          <p:cNvPicPr/>
          <p:nvPr/>
        </p:nvPicPr>
        <p:blipFill>
          <a:blip r:embed="rId2"/>
          <a:stretch>
            <a:fillRect/>
          </a:stretch>
        </p:blipFill>
        <p:spPr>
          <a:xfrm>
            <a:off x="6949185" y="3017646"/>
            <a:ext cx="2987113" cy="2331593"/>
          </a:xfrm>
          <a:prstGeom prst="rect">
            <a:avLst/>
          </a:prstGeom>
        </p:spPr>
      </p:pic>
      <p:sp>
        <p:nvSpPr>
          <p:cNvPr id="4" name="A_6d5a0"/>
          <p:cNvSpPr/>
          <p:nvPr/>
        </p:nvSpPr>
        <p:spPr>
          <a:xfrm>
            <a:off x="9371965" y="2413127"/>
            <a:ext cx="1389125"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21775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淞沪会战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“在这</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多天里，他们稀里糊涂地打了一场从未打过的硬仗。这些人用他们的生命粉碎了日军三月亡华的狂言，为国家争取了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天宝贵的时间，用他们的鲜血改写了中国军人的形象。”这场“从未打过的硬仗”是指</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．淞沪会战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．长征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．北伐战争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．华北</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危机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85cf"/>
          <p:cNvSpPr/>
          <p:nvPr/>
        </p:nvSpPr>
        <p:spPr>
          <a:xfrm>
            <a:off x="8160703" y="3936784"/>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87066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1937</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日伦敦《泰晤士报》报道：“此次两军作战，双方伤亡惨重，但十周之英勇抵抗，已造成中国堪称军事国家之荣誉</a:t>
            </a:r>
            <a:r>
              <a:rPr lang="en-US" altLang="zh-CN" sz="3200" b="1" dirty="0">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上海一隅之抵抗，对于整个中国均有极大之影响。”与此报道所描述的会战相关的史实是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．赵登禹怒砍日本兵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．谢晋元血战四行仓库</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．葛先才死守修械所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．张自忠血洒南瓜店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e2483"/>
          <p:cNvSpPr/>
          <p:nvPr/>
        </p:nvSpPr>
        <p:spPr>
          <a:xfrm>
            <a:off x="8555990" y="3040921"/>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244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2" id="{62C1B8F2-AC7B-4D97-B9C1-41E06D4E6A9E}" vid="{C794651D-3A16-45E3-AD09-D4EEFB1801C7}"/>
    </a:ext>
  </a:extLst>
</a:theme>
</file>

<file path=docProps/app.xml><?xml version="1.0" encoding="utf-8"?>
<Properties xmlns="http://schemas.openxmlformats.org/officeDocument/2006/extended-properties" xmlns:vt="http://schemas.openxmlformats.org/officeDocument/2006/docPropsVTypes">
  <Template>6666</Template>
  <TotalTime>18</TotalTime>
  <Words>2079</Words>
  <Application>Microsoft Office PowerPoint</Application>
  <PresentationFormat>宽屏</PresentationFormat>
  <Paragraphs>129</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4</cp:revision>
  <dcterms:created xsi:type="dcterms:W3CDTF">2025-08-30T04:18:31Z</dcterms:created>
  <dcterms:modified xsi:type="dcterms:W3CDTF">2025-08-30T13:37:29Z</dcterms:modified>
</cp:coreProperties>
</file>