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 id="874" r:id="rId5"/>
    <p:sldId id="875" r:id="rId6"/>
    <p:sldId id="876" r:id="rId7"/>
    <p:sldId id="877" r:id="rId8"/>
    <p:sldId id="878" r:id="rId9"/>
    <p:sldId id="885" r:id="rId10"/>
    <p:sldId id="886" r:id="rId11"/>
    <p:sldId id="887" r:id="rId12"/>
    <p:sldId id="888" r:id="rId13"/>
    <p:sldId id="889" r:id="rId14"/>
    <p:sldId id="890" r:id="rId15"/>
    <p:sldId id="259" r:id="rId16"/>
    <p:sldId id="879" r:id="rId17"/>
    <p:sldId id="880" r:id="rId18"/>
    <p:sldId id="881" r:id="rId19"/>
    <p:sldId id="882" r:id="rId20"/>
    <p:sldId id="883" r:id="rId21"/>
    <p:sldId id="884" r:id="rId22"/>
    <p:sldId id="891" r:id="rId23"/>
    <p:sldId id="892" r:id="rId24"/>
    <p:sldId id="893" r:id="rId25"/>
    <p:sldId id="873"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1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5235" autoAdjust="0"/>
    <p:restoredTop sz="94660"/>
  </p:normalViewPr>
  <p:slideViewPr>
    <p:cSldViewPr snapToGrid="0" showGuides="1">
      <p:cViewPr varScale="1">
        <p:scale>
          <a:sx n="68" d="100"/>
          <a:sy n="68" d="100"/>
        </p:scale>
        <p:origin x="48" y="72"/>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41488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3081796-2ADD-468A-966D-400FB997E246}"/>
              </a:ext>
            </a:extLst>
          </p:cNvPr>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竖排文字占位符 2">
            <a:extLst>
              <a:ext uri="{FF2B5EF4-FFF2-40B4-BE49-F238E27FC236}">
                <a16:creationId xmlns:a16="http://schemas.microsoft.com/office/drawing/2014/main" id="{C086C6C3-9226-451C-B6B7-F11D8D152346}"/>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a:extLst>
              <a:ext uri="{FF2B5EF4-FFF2-40B4-BE49-F238E27FC236}">
                <a16:creationId xmlns:a16="http://schemas.microsoft.com/office/drawing/2014/main" id="{05E05198-E4EE-4794-BC6C-759C3B90959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2025/8/30</a:t>
            </a:fld>
            <a:endParaRPr lang="zh-CN" altLang="en-US"/>
          </a:p>
        </p:txBody>
      </p:sp>
      <p:sp>
        <p:nvSpPr>
          <p:cNvPr id="5" name="页脚占位符 4">
            <a:extLst>
              <a:ext uri="{FF2B5EF4-FFF2-40B4-BE49-F238E27FC236}">
                <a16:creationId xmlns:a16="http://schemas.microsoft.com/office/drawing/2014/main" id="{91DE9DE4-97F9-45D4-9EEF-023522C35D2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49F59F7-B9E1-4CBF-9240-E30A8F6CA75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15303552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46F72E5-D41D-46BE-A609-2E6D136F116E}"/>
              </a:ext>
            </a:extLst>
          </p:cNvPr>
          <p:cNvSpPr>
            <a:spLocks noGrp="1"/>
          </p:cNvSpPr>
          <p:nvPr>
            <p:ph type="title" orient="vert"/>
          </p:nvPr>
        </p:nvSpPr>
        <p:spPr>
          <a:xfrm>
            <a:off x="8724900" y="365125"/>
            <a:ext cx="2628900" cy="5811838"/>
          </a:xfrm>
          <a:prstGeom prst="rect">
            <a:avLst/>
          </a:prstGeom>
        </p:spPr>
        <p:txBody>
          <a:bodyPr vert="eaVert"/>
          <a:lstStyle/>
          <a:p>
            <a:r>
              <a:rPr lang="zh-CN" altLang="en-US" smtClean="0"/>
              <a:t>单击此处编辑母版标题样式</a:t>
            </a:r>
            <a:endParaRPr lang="zh-CN" altLang="en-US"/>
          </a:p>
        </p:txBody>
      </p:sp>
      <p:sp>
        <p:nvSpPr>
          <p:cNvPr id="3" name="竖排文字占位符 2">
            <a:extLst>
              <a:ext uri="{FF2B5EF4-FFF2-40B4-BE49-F238E27FC236}">
                <a16:creationId xmlns:a16="http://schemas.microsoft.com/office/drawing/2014/main" id="{A6F5C2A4-0B29-430C-9025-323D4CC50B10}"/>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a:extLst>
              <a:ext uri="{FF2B5EF4-FFF2-40B4-BE49-F238E27FC236}">
                <a16:creationId xmlns:a16="http://schemas.microsoft.com/office/drawing/2014/main" id="{263F275D-8621-498F-9B5C-CBF02A9886E9}"/>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2025/8/30</a:t>
            </a:fld>
            <a:endParaRPr lang="zh-CN" altLang="en-US"/>
          </a:p>
        </p:txBody>
      </p:sp>
      <p:sp>
        <p:nvSpPr>
          <p:cNvPr id="5" name="页脚占位符 4">
            <a:extLst>
              <a:ext uri="{FF2B5EF4-FFF2-40B4-BE49-F238E27FC236}">
                <a16:creationId xmlns:a16="http://schemas.microsoft.com/office/drawing/2014/main" id="{A3C3B24D-FB56-4873-98E2-D2227A5111D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63D195C-8F2E-4C46-9CBE-1411EF87CB8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200922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垂直排列标题与文本">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56072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718409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07683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81609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A0BA53C-FC17-4995-BD73-2AFA61E542E7}"/>
              </a:ext>
            </a:extLst>
          </p:cNvPr>
          <p:cNvSpPr>
            <a:spLocks noGrp="1"/>
          </p:cNvSpPr>
          <p:nvPr>
            <p:ph type="title"/>
          </p:nvPr>
        </p:nvSpPr>
        <p:spPr>
          <a:xfrm>
            <a:off x="839788" y="365125"/>
            <a:ext cx="10515600" cy="1325563"/>
          </a:xfrm>
          <a:prstGeom prst="rect">
            <a:avLst/>
          </a:prstGeom>
        </p:spPr>
        <p:txBody>
          <a:bodyPr/>
          <a:lstStyle/>
          <a:p>
            <a:r>
              <a:rPr lang="zh-CN" altLang="en-US" smtClean="0"/>
              <a:t>单击此处编辑母版标题样式</a:t>
            </a:r>
            <a:endParaRPr lang="zh-CN" altLang="en-US"/>
          </a:p>
        </p:txBody>
      </p:sp>
      <p:sp>
        <p:nvSpPr>
          <p:cNvPr id="3" name="文本占位符 2">
            <a:extLst>
              <a:ext uri="{FF2B5EF4-FFF2-40B4-BE49-F238E27FC236}">
                <a16:creationId xmlns:a16="http://schemas.microsoft.com/office/drawing/2014/main" id="{A35BA311-1EB8-4BDA-AF93-4530A4860D39}"/>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a:extLst>
              <a:ext uri="{FF2B5EF4-FFF2-40B4-BE49-F238E27FC236}">
                <a16:creationId xmlns:a16="http://schemas.microsoft.com/office/drawing/2014/main" id="{5B1B67F5-4541-44F4-800E-051204D1BE16}"/>
              </a:ext>
            </a:extLst>
          </p:cNvPr>
          <p:cNvSpPr>
            <a:spLocks noGrp="1"/>
          </p:cNvSpPr>
          <p:nvPr>
            <p:ph sz="half" idx="2"/>
          </p:nvPr>
        </p:nvSpPr>
        <p:spPr>
          <a:xfrm>
            <a:off x="839788" y="2505075"/>
            <a:ext cx="5157787" cy="3684588"/>
          </a:xfrm>
          <a:prstGeom prst="rect">
            <a:avLst/>
          </a:prstGeo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a:extLst>
              <a:ext uri="{FF2B5EF4-FFF2-40B4-BE49-F238E27FC236}">
                <a16:creationId xmlns:a16="http://schemas.microsoft.com/office/drawing/2014/main" id="{3DA8DE82-9895-4A2B-9960-0DE9C7618429}"/>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a:extLst>
              <a:ext uri="{FF2B5EF4-FFF2-40B4-BE49-F238E27FC236}">
                <a16:creationId xmlns:a16="http://schemas.microsoft.com/office/drawing/2014/main" id="{96FBDE9F-5AAC-4332-AED0-53E7057CDF6E}"/>
              </a:ext>
            </a:extLst>
          </p:cNvPr>
          <p:cNvSpPr>
            <a:spLocks noGrp="1"/>
          </p:cNvSpPr>
          <p:nvPr>
            <p:ph sz="quarter" idx="4"/>
          </p:nvPr>
        </p:nvSpPr>
        <p:spPr>
          <a:xfrm>
            <a:off x="6172200" y="2505075"/>
            <a:ext cx="5183188" cy="3684588"/>
          </a:xfrm>
          <a:prstGeom prst="rect">
            <a:avLst/>
          </a:prstGeo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a:extLst>
              <a:ext uri="{FF2B5EF4-FFF2-40B4-BE49-F238E27FC236}">
                <a16:creationId xmlns:a16="http://schemas.microsoft.com/office/drawing/2014/main" id="{C4F3089D-01BE-4AA1-A816-E4877F9E6E7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2025/8/30</a:t>
            </a:fld>
            <a:endParaRPr lang="zh-CN" altLang="en-US"/>
          </a:p>
        </p:txBody>
      </p:sp>
      <p:sp>
        <p:nvSpPr>
          <p:cNvPr id="8" name="页脚占位符 7">
            <a:extLst>
              <a:ext uri="{FF2B5EF4-FFF2-40B4-BE49-F238E27FC236}">
                <a16:creationId xmlns:a16="http://schemas.microsoft.com/office/drawing/2014/main" id="{43BCAACE-047A-4355-B938-08742B51019A}"/>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id="{43479820-B1AC-460E-9967-B255D2652AA0}"/>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726875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45ED157-A2CD-4BEC-BB74-7EDEE1085681}"/>
              </a:ext>
            </a:extLst>
          </p:cNvPr>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a:extLst>
              <a:ext uri="{FF2B5EF4-FFF2-40B4-BE49-F238E27FC236}">
                <a16:creationId xmlns:a16="http://schemas.microsoft.com/office/drawing/2014/main" id="{E0A9982B-26B0-456E-9D8B-E37B4356B4C5}"/>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2025/8/30</a:t>
            </a:fld>
            <a:endParaRPr lang="zh-CN" altLang="en-US"/>
          </a:p>
        </p:txBody>
      </p:sp>
      <p:sp>
        <p:nvSpPr>
          <p:cNvPr id="4" name="页脚占位符 3">
            <a:extLst>
              <a:ext uri="{FF2B5EF4-FFF2-40B4-BE49-F238E27FC236}">
                <a16:creationId xmlns:a16="http://schemas.microsoft.com/office/drawing/2014/main" id="{688E86F2-0AB4-4B74-811D-2777FB0C3B0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479B1C76-8890-4C12-AA76-F2BBF77F7A4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9838981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8149BF3-3D67-4551-B370-202ACFC3460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2025/8/30</a:t>
            </a:fld>
            <a:endParaRPr lang="zh-CN" altLang="en-US"/>
          </a:p>
        </p:txBody>
      </p:sp>
      <p:sp>
        <p:nvSpPr>
          <p:cNvPr id="3" name="页脚占位符 2">
            <a:extLst>
              <a:ext uri="{FF2B5EF4-FFF2-40B4-BE49-F238E27FC236}">
                <a16:creationId xmlns:a16="http://schemas.microsoft.com/office/drawing/2014/main" id="{8405ED6C-D44A-4ED2-9D79-FC0558A2A85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id="{A4AB21DE-078D-4382-BCC1-B2C66959459E}"/>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7624112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91491A1-9352-406A-BE02-F6331A18D737}"/>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内容占位符 2">
            <a:extLst>
              <a:ext uri="{FF2B5EF4-FFF2-40B4-BE49-F238E27FC236}">
                <a16:creationId xmlns:a16="http://schemas.microsoft.com/office/drawing/2014/main" id="{9973C501-1AEC-4880-A928-C6FFF13B4BEF}"/>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a:extLst>
              <a:ext uri="{FF2B5EF4-FFF2-40B4-BE49-F238E27FC236}">
                <a16:creationId xmlns:a16="http://schemas.microsoft.com/office/drawing/2014/main" id="{BDF44802-4845-4D92-8982-1D35BFE88C44}"/>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a:extLst>
              <a:ext uri="{FF2B5EF4-FFF2-40B4-BE49-F238E27FC236}">
                <a16:creationId xmlns:a16="http://schemas.microsoft.com/office/drawing/2014/main" id="{4175CC68-98F0-4CED-85EC-646DBDCF84F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2025/8/30</a:t>
            </a:fld>
            <a:endParaRPr lang="zh-CN" altLang="en-US"/>
          </a:p>
        </p:txBody>
      </p:sp>
      <p:sp>
        <p:nvSpPr>
          <p:cNvPr id="6" name="页脚占位符 5">
            <a:extLst>
              <a:ext uri="{FF2B5EF4-FFF2-40B4-BE49-F238E27FC236}">
                <a16:creationId xmlns:a16="http://schemas.microsoft.com/office/drawing/2014/main" id="{CA296DB8-BEBF-48E8-86CC-22E05C86E73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EA9ED5EB-C466-4284-8B35-7BF081F15341}"/>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1563371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021F442-66D8-442C-9735-564A5CE66CFB}"/>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图片占位符 2">
            <a:extLst>
              <a:ext uri="{FF2B5EF4-FFF2-40B4-BE49-F238E27FC236}">
                <a16:creationId xmlns:a16="http://schemas.microsoft.com/office/drawing/2014/main" id="{0D4657C5-F83F-444F-A1C9-C686AB59C4D0}"/>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a:extLst>
              <a:ext uri="{FF2B5EF4-FFF2-40B4-BE49-F238E27FC236}">
                <a16:creationId xmlns:a16="http://schemas.microsoft.com/office/drawing/2014/main" id="{D479F67F-774A-42D6-9A35-5415C2ECFAE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a:extLst>
              <a:ext uri="{FF2B5EF4-FFF2-40B4-BE49-F238E27FC236}">
                <a16:creationId xmlns:a16="http://schemas.microsoft.com/office/drawing/2014/main" id="{E3B6D6A0-62B3-42F9-B1EE-7D3EF0FAF4E0}"/>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2025/8/30</a:t>
            </a:fld>
            <a:endParaRPr lang="zh-CN" altLang="en-US"/>
          </a:p>
        </p:txBody>
      </p:sp>
      <p:sp>
        <p:nvSpPr>
          <p:cNvPr id="6" name="页脚占位符 5">
            <a:extLst>
              <a:ext uri="{FF2B5EF4-FFF2-40B4-BE49-F238E27FC236}">
                <a16:creationId xmlns:a16="http://schemas.microsoft.com/office/drawing/2014/main" id="{CA4B6D7A-D603-45DA-8650-E06CC449CDFF}"/>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86B663EC-6385-4AF6-8BF7-463DDE4C4A0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3010302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 Target="../slides/slid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BE3997AE-5637-44EA-AD5D-D1580F7A8535}"/>
              </a:ext>
            </a:extLst>
          </p:cNvPr>
          <p:cNvGrpSpPr/>
          <p:nvPr userDrawn="1"/>
        </p:nvGrpSpPr>
        <p:grpSpPr>
          <a:xfrm>
            <a:off x="367547" y="112121"/>
            <a:ext cx="353339" cy="381476"/>
            <a:chOff x="260576" y="210565"/>
            <a:chExt cx="303410" cy="327571"/>
          </a:xfrm>
        </p:grpSpPr>
        <p:sp>
          <p:nvSpPr>
            <p:cNvPr id="8" name="等腰三角形 7">
              <a:extLst>
                <a:ext uri="{FF2B5EF4-FFF2-40B4-BE49-F238E27FC236}">
                  <a16:creationId xmlns:a16="http://schemas.microsoft.com/office/drawing/2014/main" id="{28A31228-9A09-44F5-A84F-86BAE8F593CD}"/>
                </a:ext>
              </a:extLst>
            </p:cNvPr>
            <p:cNvSpPr/>
            <p:nvPr/>
          </p:nvSpPr>
          <p:spPr>
            <a:xfrm rot="5400000">
              <a:off x="237985" y="233156"/>
              <a:ext cx="327571" cy="282389"/>
            </a:xfrm>
            <a:prstGeom prst="triangle">
              <a:avLst/>
            </a:prstGeom>
            <a:solidFill>
              <a:srgbClr val="E60012"/>
            </a:solid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a:extLst>
                <a:ext uri="{FF2B5EF4-FFF2-40B4-BE49-F238E27FC236}">
                  <a16:creationId xmlns:a16="http://schemas.microsoft.com/office/drawing/2014/main" id="{ED5C1634-BB04-4B69-913F-06C7824D9AAD}"/>
                </a:ext>
              </a:extLst>
            </p:cNvPr>
            <p:cNvSpPr/>
            <p:nvPr/>
          </p:nvSpPr>
          <p:spPr>
            <a:xfrm rot="5400000">
              <a:off x="400895" y="375046"/>
              <a:ext cx="175171" cy="15101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a:extLst>
              <a:ext uri="{FF2B5EF4-FFF2-40B4-BE49-F238E27FC236}">
                <a16:creationId xmlns:a16="http://schemas.microsoft.com/office/drawing/2014/main" id="{02AE376E-10D8-4C01-B9DD-FFBBB0D706BC}"/>
              </a:ext>
            </a:extLst>
          </p:cNvPr>
          <p:cNvCxnSpPr/>
          <p:nvPr userDrawn="1"/>
        </p:nvCxnSpPr>
        <p:spPr>
          <a:xfrm>
            <a:off x="336000" y="601591"/>
            <a:ext cx="11520000" cy="0"/>
          </a:xfrm>
          <a:prstGeom prst="line">
            <a:avLst/>
          </a:prstGeom>
          <a:ln>
            <a:solidFill>
              <a:srgbClr val="E60012"/>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id="{C299776A-5294-4E33-A080-6A33F04E64B7}"/>
              </a:ext>
            </a:extLst>
          </p:cNvPr>
          <p:cNvSpPr/>
          <p:nvPr userDrawn="1"/>
        </p:nvSpPr>
        <p:spPr>
          <a:xfrm>
            <a:off x="0" y="6569842"/>
            <a:ext cx="12192000" cy="2881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11">
            <a:hlinkClick r:id="rId14" action="ppaction://hlinksldjump"/>
            <a:extLst>
              <a:ext uri="{FF2B5EF4-FFF2-40B4-BE49-F238E27FC236}">
                <a16:creationId xmlns:a16="http://schemas.microsoft.com/office/drawing/2014/main" id="{C41FBD50-8289-4C28-BA64-A90AF4043852}"/>
              </a:ext>
            </a:extLst>
          </p:cNvPr>
          <p:cNvSpPr txBox="1"/>
          <p:nvPr userDrawn="1"/>
        </p:nvSpPr>
        <p:spPr>
          <a:xfrm>
            <a:off x="10587745" y="182462"/>
            <a:ext cx="1287470" cy="369332"/>
          </a:xfrm>
          <a:prstGeom prst="rect">
            <a:avLst/>
          </a:prstGeom>
          <a:solidFill>
            <a:schemeClr val="bg1"/>
          </a:solidFill>
          <a:ln>
            <a:noFill/>
          </a:ln>
        </p:spPr>
        <p:txBody>
          <a:bodyPr wrap="square" rtlCol="0">
            <a:spAutoFit/>
          </a:bodyPr>
          <a:lstStyle/>
          <a:p>
            <a:pPr algn="ctr"/>
            <a:r>
              <a:rPr lang="zh-CN" altLang="en-US" sz="1800" b="1" baseline="0" dirty="0">
                <a:solidFill>
                  <a:srgbClr val="C00000"/>
                </a:solidFill>
              </a:rPr>
              <a:t>返回目录</a:t>
            </a:r>
          </a:p>
        </p:txBody>
      </p:sp>
      <p:sp>
        <p:nvSpPr>
          <p:cNvPr id="2" name="TextBox 7">
            <a:extLst>
              <a:ext uri="{FF2B5EF4-FFF2-40B4-BE49-F238E27FC236}">
                <a16:creationId xmlns:a16="http://schemas.microsoft.com/office/drawing/2014/main" id="{BF45EFFB-D4E6-A532-CFAE-5A1CC503CB65}"/>
              </a:ext>
            </a:extLst>
          </p:cNvPr>
          <p:cNvSpPr txBox="1"/>
          <p:nvPr userDrawn="1"/>
        </p:nvSpPr>
        <p:spPr>
          <a:xfrm>
            <a:off x="839819" y="79639"/>
            <a:ext cx="9384836" cy="523220"/>
          </a:xfrm>
          <a:prstGeom prst="rect">
            <a:avLst/>
          </a:prstGeom>
          <a:noFill/>
        </p:spPr>
        <p:txBody>
          <a:bodyPr wrap="square" rtlCol="0">
            <a:spAutoFit/>
          </a:bodyPr>
          <a:lstStyle/>
          <a:p>
            <a:r>
              <a:rPr lang="zh-CN" altLang="en-US" sz="2800" b="1"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第</a:t>
            </a:r>
            <a:r>
              <a:rPr lang="en-US" altLang="zh-CN" sz="2800" b="1"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18</a:t>
            </a:r>
            <a:r>
              <a:rPr lang="zh-CN" altLang="en-US" sz="2800" b="1"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课　全民族抗战中的正面战场和敌后战场　</a:t>
            </a:r>
            <a:endParaRPr lang="zh-CN" altLang="en-US" sz="28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14821887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DA24D249-5D20-91BC-2052-028BEBF204E7}"/>
              </a:ext>
            </a:extLst>
          </p:cNvPr>
          <p:cNvGrpSpPr/>
          <p:nvPr/>
        </p:nvGrpSpPr>
        <p:grpSpPr>
          <a:xfrm>
            <a:off x="223788" y="821515"/>
            <a:ext cx="11744425" cy="5332963"/>
            <a:chOff x="223788" y="821515"/>
            <a:chExt cx="11744425" cy="5332963"/>
          </a:xfrm>
        </p:grpSpPr>
        <p:grpSp>
          <p:nvGrpSpPr>
            <p:cNvPr id="3" name="组合 2">
              <a:extLst>
                <a:ext uri="{FF2B5EF4-FFF2-40B4-BE49-F238E27FC236}">
                  <a16:creationId xmlns:a16="http://schemas.microsoft.com/office/drawing/2014/main" id="{C3596A30-3B68-1884-36C1-687B7FDA4B17}"/>
                </a:ext>
              </a:extLst>
            </p:cNvPr>
            <p:cNvGrpSpPr/>
            <p:nvPr/>
          </p:nvGrpSpPr>
          <p:grpSpPr>
            <a:xfrm>
              <a:off x="223788" y="821515"/>
              <a:ext cx="11744425" cy="5332963"/>
              <a:chOff x="223788" y="821515"/>
              <a:chExt cx="11744425" cy="5332963"/>
            </a:xfrm>
          </p:grpSpPr>
          <p:grpSp>
            <p:nvGrpSpPr>
              <p:cNvPr id="17" name="组合 16">
                <a:extLst>
                  <a:ext uri="{FF2B5EF4-FFF2-40B4-BE49-F238E27FC236}">
                    <a16:creationId xmlns:a16="http://schemas.microsoft.com/office/drawing/2014/main" id="{C3305333-B7BC-8098-4E0A-AE9CEE8950C5}"/>
                  </a:ext>
                </a:extLst>
              </p:cNvPr>
              <p:cNvGrpSpPr/>
              <p:nvPr/>
            </p:nvGrpSpPr>
            <p:grpSpPr>
              <a:xfrm>
                <a:off x="223788" y="821515"/>
                <a:ext cx="11744425" cy="5332963"/>
                <a:chOff x="223788" y="561261"/>
                <a:chExt cx="11744425" cy="5332963"/>
              </a:xfrm>
            </p:grpSpPr>
            <p:sp>
              <p:nvSpPr>
                <p:cNvPr id="25" name="矩形 24">
                  <a:extLst>
                    <a:ext uri="{FF2B5EF4-FFF2-40B4-BE49-F238E27FC236}">
                      <a16:creationId xmlns:a16="http://schemas.microsoft.com/office/drawing/2014/main" id="{C6D72928-2564-AC34-C8A5-E6F6E001632E}"/>
                    </a:ext>
                  </a:extLst>
                </p:cNvPr>
                <p:cNvSpPr/>
                <p:nvPr/>
              </p:nvSpPr>
              <p:spPr>
                <a:xfrm>
                  <a:off x="223788" y="561261"/>
                  <a:ext cx="11744425" cy="5332963"/>
                </a:xfrm>
                <a:prstGeom prst="rect">
                  <a:avLst/>
                </a:prstGeom>
                <a:solidFill>
                  <a:srgbClr val="FFFCC5"/>
                </a:solidFill>
                <a:ln>
                  <a:solidFill>
                    <a:srgbClr val="FF0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Freeform 6">
                  <a:extLst>
                    <a:ext uri="{FF2B5EF4-FFF2-40B4-BE49-F238E27FC236}">
                      <a16:creationId xmlns:a16="http://schemas.microsoft.com/office/drawing/2014/main" id="{6282B25F-C43F-7344-259E-7613BCE184D7}"/>
                    </a:ext>
                  </a:extLst>
                </p:cNvPr>
                <p:cNvSpPr/>
                <p:nvPr/>
              </p:nvSpPr>
              <p:spPr bwMode="auto">
                <a:xfrm>
                  <a:off x="225393" y="561261"/>
                  <a:ext cx="9490509" cy="5332963"/>
                </a:xfrm>
                <a:custGeom>
                  <a:avLst/>
                  <a:gdLst>
                    <a:gd name="T0" fmla="*/ 0 w 4756"/>
                    <a:gd name="T1" fmla="*/ 0 h 2239"/>
                    <a:gd name="T2" fmla="*/ 3897 w 4756"/>
                    <a:gd name="T3" fmla="*/ 0 h 2239"/>
                    <a:gd name="T4" fmla="*/ 4756 w 4756"/>
                    <a:gd name="T5" fmla="*/ 1121 h 2239"/>
                    <a:gd name="T6" fmla="*/ 3897 w 4756"/>
                    <a:gd name="T7" fmla="*/ 2239 h 2239"/>
                    <a:gd name="T8" fmla="*/ 0 w 4756"/>
                    <a:gd name="T9" fmla="*/ 2239 h 2239"/>
                    <a:gd name="T10" fmla="*/ 0 w 4756"/>
                    <a:gd name="T11" fmla="*/ 0 h 2239"/>
                  </a:gdLst>
                  <a:ahLst/>
                  <a:cxnLst>
                    <a:cxn ang="0">
                      <a:pos x="T0" y="T1"/>
                    </a:cxn>
                    <a:cxn ang="0">
                      <a:pos x="T2" y="T3"/>
                    </a:cxn>
                    <a:cxn ang="0">
                      <a:pos x="T4" y="T5"/>
                    </a:cxn>
                    <a:cxn ang="0">
                      <a:pos x="T6" y="T7"/>
                    </a:cxn>
                    <a:cxn ang="0">
                      <a:pos x="T8" y="T9"/>
                    </a:cxn>
                    <a:cxn ang="0">
                      <a:pos x="T10" y="T11"/>
                    </a:cxn>
                  </a:cxnLst>
                  <a:rect l="0" t="0" r="r" b="b"/>
                  <a:pathLst>
                    <a:path w="4756" h="2239">
                      <a:moveTo>
                        <a:pt x="0" y="0"/>
                      </a:moveTo>
                      <a:lnTo>
                        <a:pt x="3897" y="0"/>
                      </a:lnTo>
                      <a:lnTo>
                        <a:pt x="4756" y="1121"/>
                      </a:lnTo>
                      <a:lnTo>
                        <a:pt x="3897" y="2239"/>
                      </a:lnTo>
                      <a:lnTo>
                        <a:pt x="0" y="2239"/>
                      </a:lnTo>
                      <a:lnTo>
                        <a:pt x="0" y="0"/>
                      </a:lnTo>
                      <a:close/>
                    </a:path>
                  </a:pathLst>
                </a:custGeom>
                <a:solidFill>
                  <a:srgbClr val="E60012"/>
                </a:solidFill>
                <a:ln w="0">
                  <a:noFill/>
                  <a:prstDash val="solid"/>
                  <a:round/>
                </a:ln>
              </p:spPr>
              <p:txBody>
                <a:bodyPr vert="horz" wrap="square" lIns="128580" tIns="64290" rIns="128580" bIns="64290" numCol="1" anchor="t" anchorCtr="0" compatLnSpc="1"/>
                <a:lstStyle/>
                <a:p>
                  <a:endParaRPr lang="zh-CN" altLang="en-US" dirty="0"/>
                </a:p>
              </p:txBody>
            </p:sp>
          </p:grpSp>
          <p:pic>
            <p:nvPicPr>
              <p:cNvPr id="18" name="图片 17">
                <a:extLst>
                  <a:ext uri="{FF2B5EF4-FFF2-40B4-BE49-F238E27FC236}">
                    <a16:creationId xmlns:a16="http://schemas.microsoft.com/office/drawing/2014/main" id="{E4F9485F-51E3-32F3-0FAD-8A66BA8F4A5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38843" y="1514759"/>
                <a:ext cx="5602377" cy="3753593"/>
              </a:xfrm>
              <a:prstGeom prst="rect">
                <a:avLst/>
              </a:prstGeom>
            </p:spPr>
          </p:pic>
          <p:grpSp>
            <p:nvGrpSpPr>
              <p:cNvPr id="19" name="组合 18">
                <a:extLst>
                  <a:ext uri="{FF2B5EF4-FFF2-40B4-BE49-F238E27FC236}">
                    <a16:creationId xmlns:a16="http://schemas.microsoft.com/office/drawing/2014/main" id="{84CBA5A1-4E59-94BE-C580-F6C236A26272}"/>
                  </a:ext>
                </a:extLst>
              </p:cNvPr>
              <p:cNvGrpSpPr/>
              <p:nvPr/>
            </p:nvGrpSpPr>
            <p:grpSpPr>
              <a:xfrm>
                <a:off x="9151034" y="4639752"/>
                <a:ext cx="2704218" cy="1339283"/>
                <a:chOff x="9051182" y="4714359"/>
                <a:chExt cx="2704218" cy="1339283"/>
              </a:xfrm>
            </p:grpSpPr>
            <p:grpSp>
              <p:nvGrpSpPr>
                <p:cNvPr id="20" name="组合 19">
                  <a:extLst>
                    <a:ext uri="{FF2B5EF4-FFF2-40B4-BE49-F238E27FC236}">
                      <a16:creationId xmlns:a16="http://schemas.microsoft.com/office/drawing/2014/main" id="{D36F44E6-1488-263C-F2F7-E31264AC29CC}"/>
                    </a:ext>
                  </a:extLst>
                </p:cNvPr>
                <p:cNvGrpSpPr/>
                <p:nvPr/>
              </p:nvGrpSpPr>
              <p:grpSpPr>
                <a:xfrm>
                  <a:off x="9051182" y="4714359"/>
                  <a:ext cx="2704218" cy="1339283"/>
                  <a:chOff x="8965838" y="4823543"/>
                  <a:chExt cx="2704218" cy="1339283"/>
                </a:xfrm>
              </p:grpSpPr>
              <p:sp>
                <p:nvSpPr>
                  <p:cNvPr id="22" name="矩形: 圆角 21">
                    <a:extLst>
                      <a:ext uri="{FF2B5EF4-FFF2-40B4-BE49-F238E27FC236}">
                        <a16:creationId xmlns:a16="http://schemas.microsoft.com/office/drawing/2014/main" id="{301D4674-5E08-5CEF-6A49-34D932B57894}"/>
                      </a:ext>
                    </a:extLst>
                  </p:cNvPr>
                  <p:cNvSpPr/>
                  <p:nvPr/>
                </p:nvSpPr>
                <p:spPr>
                  <a:xfrm>
                    <a:off x="8965838" y="4823543"/>
                    <a:ext cx="2704218" cy="1339283"/>
                  </a:xfrm>
                  <a:prstGeom prst="roundRect">
                    <a:avLst/>
                  </a:prstGeom>
                  <a:noFill/>
                  <a:ln w="28575">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40">
                      <a:latin typeface="Times New Roman" panose="02020603050405020304" pitchFamily="18" charset="0"/>
                      <a:sym typeface="Times New Roman" panose="02020603050405020304" pitchFamily="18" charset="0"/>
                    </a:endParaRPr>
                  </a:p>
                </p:txBody>
              </p:sp>
              <p:sp>
                <p:nvSpPr>
                  <p:cNvPr id="23" name="文本框 22">
                    <a:extLst>
                      <a:ext uri="{FF2B5EF4-FFF2-40B4-BE49-F238E27FC236}">
                        <a16:creationId xmlns:a16="http://schemas.microsoft.com/office/drawing/2014/main" id="{99D251E4-C802-36DB-61CF-71D101B9561F}"/>
                      </a:ext>
                    </a:extLst>
                  </p:cNvPr>
                  <p:cNvSpPr txBox="1"/>
                  <p:nvPr/>
                </p:nvSpPr>
                <p:spPr>
                  <a:xfrm>
                    <a:off x="9812643" y="5077241"/>
                    <a:ext cx="1005403" cy="584775"/>
                  </a:xfrm>
                  <a:prstGeom prst="rect">
                    <a:avLst/>
                  </a:prstGeom>
                  <a:noFill/>
                </p:spPr>
                <p:txBody>
                  <a:bodyPr wrap="none" rtlCol="0">
                    <a:spAutoFit/>
                  </a:bodyPr>
                  <a:lstStyle/>
                  <a:p>
                    <a:pPr algn="l"/>
                    <a:r>
                      <a:rPr lang="zh-CN" altLang="en-US" sz="3200" b="1" dirty="0" smtClean="0">
                        <a:ea typeface="微软雅黑" panose="020B0503020204020204" pitchFamily="34" charset="-122"/>
                        <a:sym typeface="Times New Roman" panose="02020603050405020304" pitchFamily="18" charset="0"/>
                      </a:rPr>
                      <a:t>历史</a:t>
                    </a:r>
                    <a:endParaRPr lang="zh-CN" altLang="en-US" sz="3200" b="1" dirty="0">
                      <a:ea typeface="微软雅黑" panose="020B0503020204020204" pitchFamily="34" charset="-122"/>
                      <a:sym typeface="Times New Roman" panose="02020603050405020304" pitchFamily="18" charset="0"/>
                    </a:endParaRPr>
                  </a:p>
                </p:txBody>
              </p:sp>
              <p:sp>
                <p:nvSpPr>
                  <p:cNvPr id="24" name="文本框 23">
                    <a:extLst>
                      <a:ext uri="{FF2B5EF4-FFF2-40B4-BE49-F238E27FC236}">
                        <a16:creationId xmlns:a16="http://schemas.microsoft.com/office/drawing/2014/main" id="{E30A6D2E-16A3-4F16-C35E-D54E79636D4E}"/>
                      </a:ext>
                    </a:extLst>
                  </p:cNvPr>
                  <p:cNvSpPr txBox="1"/>
                  <p:nvPr/>
                </p:nvSpPr>
                <p:spPr>
                  <a:xfrm>
                    <a:off x="9080133" y="5595467"/>
                    <a:ext cx="2475627" cy="400110"/>
                  </a:xfrm>
                  <a:prstGeom prst="rect">
                    <a:avLst/>
                  </a:prstGeom>
                  <a:noFill/>
                </p:spPr>
                <p:txBody>
                  <a:bodyPr wrap="square" rtlCol="0">
                    <a:spAutoFit/>
                  </a:bodyPr>
                  <a:lstStyle/>
                  <a:p>
                    <a:pPr algn="ctr"/>
                    <a:r>
                      <a:rPr lang="zh-CN" altLang="en-US" sz="2000" b="1" spc="300" dirty="0">
                        <a:cs typeface="Times New Roman" panose="02020603050405020304" pitchFamily="18" charset="0"/>
                        <a:sym typeface="Times New Roman" panose="02020603050405020304" pitchFamily="18" charset="0"/>
                      </a:rPr>
                      <a:t>八年级 上册</a:t>
                    </a:r>
                  </a:p>
                </p:txBody>
              </p:sp>
            </p:grpSp>
            <p:cxnSp>
              <p:nvCxnSpPr>
                <p:cNvPr id="21" name="直接连接符 20">
                  <a:extLst>
                    <a:ext uri="{FF2B5EF4-FFF2-40B4-BE49-F238E27FC236}">
                      <a16:creationId xmlns:a16="http://schemas.microsoft.com/office/drawing/2014/main" id="{659DA7CE-0AEE-BFFE-97EE-FBAC238DF54F}"/>
                    </a:ext>
                  </a:extLst>
                </p:cNvPr>
                <p:cNvCxnSpPr/>
                <p:nvPr/>
              </p:nvCxnSpPr>
              <p:spPr>
                <a:xfrm>
                  <a:off x="9288057" y="5485237"/>
                  <a:ext cx="225421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pic>
          <p:nvPicPr>
            <p:cNvPr id="16" name="图片 15">
              <a:extLst>
                <a:ext uri="{FF2B5EF4-FFF2-40B4-BE49-F238E27FC236}">
                  <a16:creationId xmlns:a16="http://schemas.microsoft.com/office/drawing/2014/main" id="{DA9D3E51-302D-E568-08F1-6E7CC941A6B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17992" y="1043545"/>
              <a:ext cx="1730939" cy="616443"/>
            </a:xfrm>
            <a:prstGeom prst="rect">
              <a:avLst/>
            </a:prstGeom>
          </p:spPr>
        </p:pic>
      </p:grpSp>
    </p:spTree>
    <p:extLst>
      <p:ext uri="{BB962C8B-B14F-4D97-AF65-F5344CB8AC3E}">
        <p14:creationId xmlns:p14="http://schemas.microsoft.com/office/powerpoint/2010/main" val="189626642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a:spLocks noChangeAspect="1"/>
          </p:cNvSpPr>
          <p:nvPr/>
        </p:nvSpPr>
        <p:spPr>
          <a:xfrm>
            <a:off x="697738" y="5257007"/>
            <a:ext cx="10833100" cy="1372683"/>
          </a:xfrm>
          <a:prstGeom prst="rect">
            <a:avLst/>
          </a:prstGeom>
        </p:spPr>
        <p:txBody>
          <a:bodyPr>
            <a:spAutoFit/>
          </a:bodyPr>
          <a:lstStyle/>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．全民族的</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抗战</a:t>
            </a: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．正面战场的浴血奋战</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．艰苦卓绝的敌后</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抗战</a:t>
            </a:r>
            <a:r>
              <a:rPr lang="en-US" altLang="zh-CN" sz="3200" dirty="0" smtClean="0">
                <a:latin typeface="Calibri" panose="020F0502020204030204" pitchFamily="34" charset="0"/>
                <a:ea typeface="宋体" panose="02010600030101010101" pitchFamily="2" charset="-122"/>
                <a:cs typeface="Times New Roman" panose="02020603050405020304" pitchFamily="18" charset="0"/>
              </a:rPr>
              <a:t>          </a:t>
            </a: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．海外侨胞的输财助战</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8" name="矩形 7"/>
          <p:cNvSpPr>
            <a:spLocks noChangeAspect="1"/>
          </p:cNvSpPr>
          <p:nvPr/>
        </p:nvSpPr>
        <p:spPr>
          <a:xfrm>
            <a:off x="8262692" y="4008228"/>
            <a:ext cx="2457813" cy="1372683"/>
          </a:xfrm>
          <a:prstGeom prst="rect">
            <a:avLst/>
          </a:prstGeom>
        </p:spPr>
        <p:txBody>
          <a:bodyPr wrap="square">
            <a:spAutoFit/>
          </a:bodyPr>
          <a:lstStyle/>
          <a:p>
            <a:pPr algn="ctr">
              <a:lnSpc>
                <a:spcPct val="130000"/>
              </a:lnSpc>
              <a:spcAft>
                <a:spcPts val="0"/>
              </a:spcAft>
            </a:pP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海外侨胞捐款购置</a:t>
            </a:r>
            <a:r>
              <a:rPr lang="zh-CN" altLang="zh-CN" sz="3200" b="1" dirty="0" smtClean="0">
                <a:latin typeface="Times New Roman" panose="02020603050405020304" pitchFamily="18" charset="0"/>
                <a:ea typeface="楷体" panose="02010609060101010101" pitchFamily="49" charset="-122"/>
                <a:cs typeface="Times New Roman" panose="02020603050405020304" pitchFamily="18" charset="0"/>
              </a:rPr>
              <a:t>飞机</a:t>
            </a:r>
            <a:r>
              <a:rPr lang="en-US" altLang="zh-CN" sz="3200" b="1" dirty="0" smtClean="0">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7" name="矩形 6"/>
          <p:cNvSpPr>
            <a:spLocks noChangeAspect="1"/>
          </p:cNvSpPr>
          <p:nvPr/>
        </p:nvSpPr>
        <p:spPr>
          <a:xfrm>
            <a:off x="4473669" y="4008229"/>
            <a:ext cx="2978691" cy="1372683"/>
          </a:xfrm>
          <a:prstGeom prst="rect">
            <a:avLst/>
          </a:prstGeom>
        </p:spPr>
        <p:txBody>
          <a:bodyPr wrap="square">
            <a:spAutoFit/>
          </a:bodyPr>
          <a:lstStyle/>
          <a:p>
            <a:pPr algn="ctr">
              <a:lnSpc>
                <a:spcPct val="130000"/>
              </a:lnSpc>
              <a:spcAft>
                <a:spcPts val="0"/>
              </a:spcAft>
            </a:pP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被服厂工人为部队赶制</a:t>
            </a:r>
            <a:r>
              <a:rPr lang="zh-CN" altLang="zh-CN" sz="3200" b="1" dirty="0" smtClean="0">
                <a:latin typeface="Times New Roman" panose="02020603050405020304" pitchFamily="18" charset="0"/>
                <a:ea typeface="楷体" panose="02010609060101010101" pitchFamily="49" charset="-122"/>
                <a:cs typeface="Times New Roman" panose="02020603050405020304" pitchFamily="18" charset="0"/>
              </a:rPr>
              <a:t>夏装</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6" name="矩形 5"/>
          <p:cNvSpPr>
            <a:spLocks noChangeAspect="1"/>
          </p:cNvSpPr>
          <p:nvPr/>
        </p:nvSpPr>
        <p:spPr>
          <a:xfrm>
            <a:off x="697738" y="3950207"/>
            <a:ext cx="3156761" cy="1372683"/>
          </a:xfrm>
          <a:prstGeom prst="rect">
            <a:avLst/>
          </a:prstGeom>
        </p:spPr>
        <p:txBody>
          <a:bodyPr wrap="square">
            <a:spAutoFit/>
          </a:bodyPr>
          <a:lstStyle/>
          <a:p>
            <a:pPr algn="ctr">
              <a:lnSpc>
                <a:spcPct val="130000"/>
              </a:lnSpc>
              <a:spcAft>
                <a:spcPts val="0"/>
              </a:spcAft>
            </a:pP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中国军队在台儿庄与日军</a:t>
            </a:r>
            <a:r>
              <a:rPr lang="zh-CN" altLang="zh-CN" sz="3200" b="1" dirty="0" smtClean="0">
                <a:latin typeface="Times New Roman" panose="02020603050405020304" pitchFamily="18" charset="0"/>
                <a:ea typeface="楷体" panose="02010609060101010101" pitchFamily="49" charset="-122"/>
                <a:cs typeface="Times New Roman" panose="02020603050405020304" pitchFamily="18" charset="0"/>
              </a:rPr>
              <a:t>战斗</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2" name="矩形 1"/>
          <p:cNvSpPr>
            <a:spLocks noChangeAspect="1"/>
          </p:cNvSpPr>
          <p:nvPr/>
        </p:nvSpPr>
        <p:spPr>
          <a:xfrm>
            <a:off x="697738" y="658638"/>
            <a:ext cx="10833100" cy="2012859"/>
          </a:xfrm>
          <a:prstGeom prst="rect">
            <a:avLst/>
          </a:prstGeom>
        </p:spPr>
        <p:txBody>
          <a:bodyPr>
            <a:spAutoFit/>
          </a:bodyPr>
          <a:lstStyle/>
          <a:p>
            <a:pPr>
              <a:lnSpc>
                <a:spcPct val="130000"/>
              </a:lnSpc>
              <a:spcAft>
                <a:spcPts val="0"/>
              </a:spcAf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知识点三</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坚持全民族抗战</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菏泽中考</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如图是“图说历史——抗日战争”展览活动中的一组图片。这组图片的主题是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10" name="A_78cf8"/>
          <p:cNvSpPr/>
          <p:nvPr/>
        </p:nvSpPr>
        <p:spPr>
          <a:xfrm>
            <a:off x="6942328" y="2023126"/>
            <a:ext cx="1366520" cy="57058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 </a:t>
            </a:r>
            <a:endParaRPr lang="zh-CN" altLang="en-US"/>
          </a:p>
        </p:txBody>
      </p:sp>
      <p:pic>
        <p:nvPicPr>
          <p:cNvPr id="3" name="image61.jpeg"/>
          <p:cNvPicPr/>
          <p:nvPr/>
        </p:nvPicPr>
        <p:blipFill>
          <a:blip r:embed="rId2"/>
          <a:stretch>
            <a:fillRect/>
          </a:stretch>
        </p:blipFill>
        <p:spPr>
          <a:xfrm>
            <a:off x="1162313" y="2590119"/>
            <a:ext cx="2185584" cy="1365990"/>
          </a:xfrm>
          <a:prstGeom prst="rect">
            <a:avLst/>
          </a:prstGeom>
        </p:spPr>
      </p:pic>
      <p:pic>
        <p:nvPicPr>
          <p:cNvPr id="4" name="image62.jpeg"/>
          <p:cNvPicPr/>
          <p:nvPr/>
        </p:nvPicPr>
        <p:blipFill>
          <a:blip r:embed="rId3"/>
          <a:stretch>
            <a:fillRect/>
          </a:stretch>
        </p:blipFill>
        <p:spPr>
          <a:xfrm>
            <a:off x="4738348" y="2642238"/>
            <a:ext cx="2185584" cy="1365990"/>
          </a:xfrm>
          <a:prstGeom prst="rect">
            <a:avLst/>
          </a:prstGeom>
        </p:spPr>
      </p:pic>
      <p:pic>
        <p:nvPicPr>
          <p:cNvPr id="5" name="image63.jpeg"/>
          <p:cNvPicPr/>
          <p:nvPr/>
        </p:nvPicPr>
        <p:blipFill>
          <a:blip r:embed="rId4"/>
          <a:stretch>
            <a:fillRect/>
          </a:stretch>
        </p:blipFill>
        <p:spPr>
          <a:xfrm>
            <a:off x="8247888" y="2617027"/>
            <a:ext cx="2277185" cy="1365990"/>
          </a:xfrm>
          <a:prstGeom prst="rect">
            <a:avLst/>
          </a:prstGeom>
        </p:spPr>
      </p:pic>
    </p:spTree>
    <p:extLst>
      <p:ext uri="{BB962C8B-B14F-4D97-AF65-F5344CB8AC3E}">
        <p14:creationId xmlns:p14="http://schemas.microsoft.com/office/powerpoint/2010/main" val="4130072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2002711"/>
            <a:ext cx="10833100" cy="3293209"/>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某一事变发生后，周恩来在重庆《新华日报》上发表了“千古奇冤，江南一叶，同室操戈，相煎何急”的题词。这一事变指的是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．皖南事变</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．九一八事变</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．西安事变</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．七七事变</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df81e"/>
          <p:cNvSpPr/>
          <p:nvPr/>
        </p:nvSpPr>
        <p:spPr>
          <a:xfrm>
            <a:off x="3252153" y="3367199"/>
            <a:ext cx="1366520"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 </a:t>
            </a:r>
            <a:endParaRPr lang="zh-CN" altLang="en-US"/>
          </a:p>
        </p:txBody>
      </p:sp>
    </p:spTree>
    <p:extLst>
      <p:ext uri="{BB962C8B-B14F-4D97-AF65-F5344CB8AC3E}">
        <p14:creationId xmlns:p14="http://schemas.microsoft.com/office/powerpoint/2010/main" val="3284304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spect="1"/>
          </p:cNvSpPr>
          <p:nvPr/>
        </p:nvSpPr>
        <p:spPr>
          <a:xfrm>
            <a:off x="679450" y="3178841"/>
            <a:ext cx="10833100" cy="2593402"/>
          </a:xfrm>
          <a:prstGeom prst="rect">
            <a:avLst/>
          </a:prstGeom>
        </p:spPr>
        <p:txBody>
          <a:bodyPr>
            <a:spAutoFit/>
          </a:bodyPr>
          <a:lstStyle/>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．国共团结御侮、全民族抗战的局面开始形成</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．中国战场是世界反法西斯战争的东方主战场</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．敌后战场和正面战场互相配合，构成抗战整体</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．世界反法西斯同盟正式建立，扭转了战争形势</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2" name="矩形 1"/>
          <p:cNvSpPr>
            <a:spLocks noChangeAspect="1"/>
          </p:cNvSpPr>
          <p:nvPr/>
        </p:nvSpPr>
        <p:spPr>
          <a:xfrm>
            <a:off x="679450" y="585439"/>
            <a:ext cx="10833100" cy="2653034"/>
          </a:xfrm>
          <a:prstGeom prst="rect">
            <a:avLst/>
          </a:prstGeom>
        </p:spPr>
        <p:txBody>
          <a:bodyPr>
            <a:spAutoFit/>
          </a:bodyPr>
          <a:lstStyle/>
          <a:p>
            <a:pPr>
              <a:lnSpc>
                <a:spcPct val="130000"/>
              </a:lnSpc>
              <a:spcAft>
                <a:spcPts val="0"/>
              </a:spcAf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知识点四</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世界反法西斯战争的东方主战场</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新疆中考</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如图是</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1941</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年发表的漫画。画面是一日本侵略者，左脚已经深陷中国大陆的泥沼中难以自拔，右脚也将陷入太平洋的泥沼中。这从一个侧面印证了</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4c208"/>
          <p:cNvSpPr/>
          <p:nvPr/>
        </p:nvSpPr>
        <p:spPr>
          <a:xfrm>
            <a:off x="8555990" y="2583911"/>
            <a:ext cx="1389125"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B </a:t>
            </a:r>
            <a:endParaRPr lang="zh-CN" altLang="en-US"/>
          </a:p>
        </p:txBody>
      </p:sp>
      <p:pic>
        <p:nvPicPr>
          <p:cNvPr id="4" name="image64.jpeg"/>
          <p:cNvPicPr/>
          <p:nvPr/>
        </p:nvPicPr>
        <p:blipFill>
          <a:blip r:embed="rId2"/>
          <a:stretch>
            <a:fillRect/>
          </a:stretch>
        </p:blipFill>
        <p:spPr>
          <a:xfrm>
            <a:off x="9679305" y="3386485"/>
            <a:ext cx="2139023" cy="1981043"/>
          </a:xfrm>
          <a:prstGeom prst="rect">
            <a:avLst/>
          </a:prstGeom>
        </p:spPr>
      </p:pic>
    </p:spTree>
    <p:extLst>
      <p:ext uri="{BB962C8B-B14F-4D97-AF65-F5344CB8AC3E}">
        <p14:creationId xmlns:p14="http://schemas.microsoft.com/office/powerpoint/2010/main" val="33867782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615442" y="4421505"/>
            <a:ext cx="10833100" cy="1313052"/>
          </a:xfrm>
          <a:prstGeom prst="rect">
            <a:avLst/>
          </a:prstGeom>
        </p:spPr>
        <p:txBody>
          <a:bodyPr>
            <a:spAutoFit/>
          </a:bodyPr>
          <a:lstStyle/>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．《联合国家宣言》</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．《开罗宣言》</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．《波茨坦公告》</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．《北大西洋公约》</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679450" y="1938751"/>
            <a:ext cx="10833100" cy="1372683"/>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如表是</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1943</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年中、美、英三国所发表的一部重要文献的部分内容。这部文献是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graphicFrame>
        <p:nvGraphicFramePr>
          <p:cNvPr id="2" name="表格 1"/>
          <p:cNvGraphicFramePr>
            <a:graphicFrameLocks noGrp="1" noChangeAspect="1"/>
          </p:cNvGraphicFramePr>
          <p:nvPr>
            <p:extLst>
              <p:ext uri="{D42A27DB-BD31-4B8C-83A1-F6EECF244321}">
                <p14:modId xmlns:p14="http://schemas.microsoft.com/office/powerpoint/2010/main" val="2638114522"/>
              </p:ext>
            </p:extLst>
          </p:nvPr>
        </p:nvGraphicFramePr>
        <p:xfrm>
          <a:off x="679450" y="3416935"/>
          <a:ext cx="10833100" cy="1004570"/>
        </p:xfrm>
        <a:graphic>
          <a:graphicData uri="http://schemas.openxmlformats.org/drawingml/2006/table">
            <a:tbl>
              <a:tblPr firstRow="1" firstCol="1" bandRow="1"/>
              <a:tblGrid>
                <a:gridCol w="10833100">
                  <a:extLst>
                    <a:ext uri="{9D8B030D-6E8A-4147-A177-3AD203B41FA5}">
                      <a16:colId xmlns:a16="http://schemas.microsoft.com/office/drawing/2014/main" val="1611018317"/>
                    </a:ext>
                  </a:extLst>
                </a:gridCol>
              </a:tblGrid>
              <a:tr h="405130">
                <a:tc>
                  <a:txBody>
                    <a:bodyPr/>
                    <a:lstStyle/>
                    <a:p>
                      <a:pPr>
                        <a:spcAft>
                          <a:spcPts val="0"/>
                        </a:spcAft>
                      </a:pPr>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sz="3200" b="1" dirty="0">
                          <a:effectLst/>
                          <a:latin typeface="Times New Roman" panose="02020603050405020304" pitchFamily="18" charset="0"/>
                          <a:ea typeface="楷体" panose="02010609060101010101" pitchFamily="49" charset="-122"/>
                          <a:cs typeface="Times New Roman" panose="02020603050405020304" pitchFamily="18" charset="0"/>
                        </a:rPr>
                        <a:t>日本窃取的中国领土，如东北地区、台湾及其附属岛屿、澎湖群岛等，应归还中国。</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68019647"/>
                  </a:ext>
                </a:extLst>
              </a:tr>
            </a:tbl>
          </a:graphicData>
        </a:graphic>
      </p:graphicFrame>
      <p:sp>
        <p:nvSpPr>
          <p:cNvPr id="5" name="A_94f8d"/>
          <p:cNvSpPr/>
          <p:nvPr/>
        </p:nvSpPr>
        <p:spPr>
          <a:xfrm>
            <a:off x="4884103" y="2669255"/>
            <a:ext cx="1389126"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B </a:t>
            </a:r>
            <a:endParaRPr lang="zh-CN" altLang="en-US"/>
          </a:p>
        </p:txBody>
      </p:sp>
    </p:spTree>
    <p:extLst>
      <p:ext uri="{BB962C8B-B14F-4D97-AF65-F5344CB8AC3E}">
        <p14:creationId xmlns:p14="http://schemas.microsoft.com/office/powerpoint/2010/main" val="15054629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692150" y="1304328"/>
            <a:ext cx="10807700" cy="4573560"/>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如图是抗日名将戴安澜将军入缅作战时写下的遗书，遗书中写道：“现孤军奋斗，决以全部牺牲，以报国家养育！为国战死，事极光荣。”这可用于研究</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．台儿庄战役</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endPar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．平型关大捷</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．淞沪会战</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endPar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．中国远征军抗战</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pic>
        <p:nvPicPr>
          <p:cNvPr id="2" name="image65.jpeg"/>
          <p:cNvPicPr/>
          <p:nvPr/>
        </p:nvPicPr>
        <p:blipFill>
          <a:blip r:embed="rId2"/>
          <a:stretch>
            <a:fillRect/>
          </a:stretch>
        </p:blipFill>
        <p:spPr>
          <a:xfrm>
            <a:off x="6594919" y="3218269"/>
            <a:ext cx="1691720" cy="2589403"/>
          </a:xfrm>
          <a:prstGeom prst="rect">
            <a:avLst/>
          </a:prstGeom>
        </p:spPr>
      </p:pic>
      <p:sp>
        <p:nvSpPr>
          <p:cNvPr id="4" name="A_a436f"/>
          <p:cNvSpPr/>
          <p:nvPr/>
        </p:nvSpPr>
        <p:spPr>
          <a:xfrm>
            <a:off x="7752715" y="2668816"/>
            <a:ext cx="1411350" cy="57058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D </a:t>
            </a:r>
            <a:endParaRPr lang="zh-CN" altLang="en-US"/>
          </a:p>
        </p:txBody>
      </p:sp>
    </p:spTree>
    <p:extLst>
      <p:ext uri="{BB962C8B-B14F-4D97-AF65-F5344CB8AC3E}">
        <p14:creationId xmlns:p14="http://schemas.microsoft.com/office/powerpoint/2010/main" val="11814875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679450" y="1362536"/>
            <a:ext cx="10833100" cy="4573560"/>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Arial" panose="020B0604020202020204" pitchFamily="34" charset="0"/>
                <a:ea typeface="微软雅黑" panose="020B0503020204020204" pitchFamily="34" charset="-122"/>
                <a:cs typeface="Times New Roman" panose="02020603050405020304" pitchFamily="18" charset="0"/>
              </a:rPr>
              <a:t>［跨学科</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Arial" panose="020B0604020202020204" pitchFamily="34" charset="0"/>
                <a:ea typeface="微软雅黑" panose="020B0503020204020204" pitchFamily="34" charset="-122"/>
                <a:cs typeface="Times New Roman" panose="02020603050405020304" pitchFamily="18" charset="0"/>
              </a:rPr>
              <a:t>音乐］</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枣庄中考</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在音乐社团为抗日歌词配曲活动中，老师呈现了词作家田汉</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1938</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年写的一首歌词：将士的喊声，震动了南部山东，榴弹掷处血光红，敌人如鼠我如龙。保卫华中，中华民族不愿做奴隶，要做主人翁。歌词描写的是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．淞沪会战</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．平型关大捷</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．台儿庄大战</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．百团大战</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pic>
        <p:nvPicPr>
          <p:cNvPr id="2" name="image3.jpeg">
            <a:extLst>
              <a:ext uri="{FF2B5EF4-FFF2-40B4-BE49-F238E27FC236}">
                <a16:creationId xmlns:a16="http://schemas.microsoft.com/office/drawing/2014/main" id="{3E4493F7-F526-57F4-72C3-D608EDBEC557}"/>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277132" y="720353"/>
            <a:ext cx="2525445" cy="459172"/>
          </a:xfrm>
          <a:prstGeom prst="rect">
            <a:avLst/>
          </a:prstGeom>
        </p:spPr>
      </p:pic>
      <p:sp>
        <p:nvSpPr>
          <p:cNvPr id="4" name="A_f8d9a"/>
          <p:cNvSpPr/>
          <p:nvPr/>
        </p:nvSpPr>
        <p:spPr>
          <a:xfrm>
            <a:off x="2028190" y="3994992"/>
            <a:ext cx="1411351"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 </a:t>
            </a:r>
            <a:endParaRPr lang="zh-CN" altLang="en-US"/>
          </a:p>
        </p:txBody>
      </p:sp>
    </p:spTree>
    <p:extLst>
      <p:ext uri="{BB962C8B-B14F-4D97-AF65-F5344CB8AC3E}">
        <p14:creationId xmlns:p14="http://schemas.microsoft.com/office/powerpoint/2010/main" val="6052357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722361"/>
            <a:ext cx="10833100" cy="5853910"/>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苏州中考</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1940</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年，某报社论称：“正太路自八月二十日被截断后，迄在游击军控制下，交通未能恢复，自然饶有价值，亦是最足令人兴奋的事态</a:t>
            </a:r>
            <a:r>
              <a:rPr lang="en-US" altLang="zh-CN" sz="3200" b="1" dirty="0">
                <a:latin typeface="宋体" panose="02010600030101010101" pitchFamily="2" charset="-122"/>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日人倘使还想‘征服’中国，推行‘新秩序’，真是做梦了。”这篇社论反映出</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．淞沪会战打破了日军灭亡中国的迷梦</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．台儿庄战役取得了抗战以来最大胜利</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．百团大战振奋了国人抗战胜利的信心</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．第三次长沙会战在国内外的积极影响</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c169a"/>
          <p:cNvSpPr/>
          <p:nvPr/>
        </p:nvSpPr>
        <p:spPr>
          <a:xfrm>
            <a:off x="804228" y="3354817"/>
            <a:ext cx="1411351"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 </a:t>
            </a:r>
            <a:endParaRPr lang="zh-CN" altLang="en-US"/>
          </a:p>
        </p:txBody>
      </p:sp>
    </p:spTree>
    <p:extLst>
      <p:ext uri="{BB962C8B-B14F-4D97-AF65-F5344CB8AC3E}">
        <p14:creationId xmlns:p14="http://schemas.microsoft.com/office/powerpoint/2010/main" val="41253146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2002711"/>
            <a:ext cx="10833100" cy="3293209"/>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16</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下列战役中，属于正面战场抗战的有</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Calibri" panose="020F0502020204030204" pitchFamily="34" charset="0"/>
                <a:ea typeface="宋体" panose="02010600030101010101" pitchFamily="2" charset="-122"/>
                <a:cs typeface="宋体" panose="02010600030101010101" pitchFamily="2" charset="-122"/>
              </a:rPr>
              <a:t>①</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台儿庄战役　</a:t>
            </a:r>
            <a:r>
              <a:rPr lang="zh-CN" altLang="zh-CN" sz="3200" b="1" dirty="0">
                <a:latin typeface="Calibri" panose="020F0502020204030204" pitchFamily="34" charset="0"/>
                <a:ea typeface="宋体" panose="02010600030101010101" pitchFamily="2" charset="-122"/>
                <a:cs typeface="宋体" panose="02010600030101010101" pitchFamily="2" charset="-122"/>
              </a:rPr>
              <a:t>②</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平型关大捷　</a:t>
            </a:r>
            <a:r>
              <a:rPr lang="zh-CN" altLang="zh-CN" sz="3200" b="1" dirty="0">
                <a:latin typeface="Calibri" panose="020F0502020204030204" pitchFamily="34" charset="0"/>
                <a:ea typeface="宋体" panose="02010600030101010101" pitchFamily="2" charset="-122"/>
                <a:cs typeface="宋体" panose="02010600030101010101" pitchFamily="2" charset="-122"/>
              </a:rPr>
              <a:t>③</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第三次长沙会战　</a:t>
            </a:r>
            <a:r>
              <a:rPr lang="zh-CN" altLang="zh-CN" sz="3200" b="1" dirty="0">
                <a:latin typeface="Calibri" panose="020F0502020204030204" pitchFamily="34" charset="0"/>
                <a:ea typeface="宋体" panose="02010600030101010101" pitchFamily="2" charset="-122"/>
                <a:cs typeface="宋体" panose="02010600030101010101" pitchFamily="2" charset="-122"/>
              </a:rPr>
              <a:t>④</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豫湘桂战役　</a:t>
            </a:r>
            <a:r>
              <a:rPr lang="zh-CN" altLang="zh-CN" sz="3200" b="1" dirty="0">
                <a:latin typeface="Calibri" panose="020F0502020204030204" pitchFamily="34" charset="0"/>
                <a:ea typeface="宋体" panose="02010600030101010101" pitchFamily="2" charset="-122"/>
                <a:cs typeface="宋体" panose="02010600030101010101" pitchFamily="2" charset="-122"/>
              </a:rPr>
              <a:t>⑤</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武汉会战　</a:t>
            </a:r>
            <a:r>
              <a:rPr lang="zh-CN" altLang="zh-CN" sz="3200" b="1" dirty="0">
                <a:latin typeface="Calibri" panose="020F0502020204030204" pitchFamily="34" charset="0"/>
                <a:ea typeface="宋体" panose="02010600030101010101" pitchFamily="2" charset="-122"/>
                <a:cs typeface="宋体" panose="02010600030101010101" pitchFamily="2" charset="-122"/>
              </a:rPr>
              <a:t>⑥</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百团大战</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Calibri" panose="020F0502020204030204" pitchFamily="34" charset="0"/>
                <a:ea typeface="宋体" panose="02010600030101010101" pitchFamily="2" charset="-122"/>
                <a:cs typeface="宋体" panose="02010600030101010101" pitchFamily="2" charset="-122"/>
              </a:rPr>
              <a:t>①②③④⑤</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Calibri" panose="020F0502020204030204" pitchFamily="34" charset="0"/>
                <a:ea typeface="宋体" panose="02010600030101010101" pitchFamily="2" charset="-122"/>
                <a:cs typeface="宋体" panose="02010600030101010101" pitchFamily="2" charset="-122"/>
              </a:rPr>
              <a:t>①②③</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Calibri" panose="020F0502020204030204" pitchFamily="34" charset="0"/>
                <a:ea typeface="宋体" panose="02010600030101010101" pitchFamily="2" charset="-122"/>
                <a:cs typeface="宋体" panose="02010600030101010101" pitchFamily="2" charset="-122"/>
              </a:rPr>
              <a:t>②④⑥</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Calibri" panose="020F0502020204030204" pitchFamily="34" charset="0"/>
                <a:ea typeface="宋体" panose="02010600030101010101" pitchFamily="2" charset="-122"/>
                <a:cs typeface="宋体" panose="02010600030101010101" pitchFamily="2" charset="-122"/>
              </a:rPr>
              <a:t>④⑤</a:t>
            </a:r>
            <a:r>
              <a:rPr lang="zh-CN" altLang="zh-CN" sz="3200" b="1" dirty="0" smtClean="0">
                <a:latin typeface="Calibri" panose="020F0502020204030204" pitchFamily="34" charset="0"/>
                <a:ea typeface="宋体" panose="02010600030101010101" pitchFamily="2" charset="-122"/>
                <a:cs typeface="宋体" panose="02010600030101010101" pitchFamily="2" charset="-122"/>
              </a:rPr>
              <a:t>⑥</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b07ab"/>
          <p:cNvSpPr/>
          <p:nvPr/>
        </p:nvSpPr>
        <p:spPr>
          <a:xfrm>
            <a:off x="8146415" y="2099231"/>
            <a:ext cx="1366520" cy="57058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 </a:t>
            </a:r>
            <a:endParaRPr lang="zh-CN" altLang="en-US"/>
          </a:p>
        </p:txBody>
      </p:sp>
    </p:spTree>
    <p:extLst>
      <p:ext uri="{BB962C8B-B14F-4D97-AF65-F5344CB8AC3E}">
        <p14:creationId xmlns:p14="http://schemas.microsoft.com/office/powerpoint/2010/main" val="875312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042449"/>
            <a:ext cx="10833100" cy="5213735"/>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《救亡之声——中国抗日战争歌曲汇编》一书收录了</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3621</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首抗战歌曲，词曲作者即达</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1800</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多人，来自社会各个方面。这些歌曲中，以“民族”“祖国”“同胞”为关键词的歌曲就有</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200</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多首。这反映出当时</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．抗日民族统一战线已形成</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．敌后战场取得巨大胜利</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．国人的民族意识不断增强</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．国共双方合作成效显著</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43f86"/>
          <p:cNvSpPr/>
          <p:nvPr/>
        </p:nvSpPr>
        <p:spPr>
          <a:xfrm>
            <a:off x="6717665" y="3040921"/>
            <a:ext cx="1411350"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 </a:t>
            </a:r>
            <a:endParaRPr lang="zh-CN" altLang="en-US"/>
          </a:p>
        </p:txBody>
      </p:sp>
    </p:spTree>
    <p:extLst>
      <p:ext uri="{BB962C8B-B14F-4D97-AF65-F5344CB8AC3E}">
        <p14:creationId xmlns:p14="http://schemas.microsoft.com/office/powerpoint/2010/main" val="24788215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639636"/>
            <a:ext cx="10833100" cy="5853910"/>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18</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阅读材料，完成下列要求。</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Arial" panose="020B0604020202020204" pitchFamily="34" charset="0"/>
                <a:ea typeface="黑体" panose="02010609060101010101" pitchFamily="49" charset="-122"/>
                <a:cs typeface="Times New Roman" panose="02020603050405020304" pitchFamily="18" charset="0"/>
              </a:rPr>
              <a:t>材料一</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宋体" panose="02010600030101010101" pitchFamily="2" charset="-122"/>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捷报发出后举国若狂。京</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南京</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沪沦陷后，笼罩着全国的悲观空气至此一扫而空，抗战前途露出一线曙光。</a:t>
            </a:r>
            <a:r>
              <a:rPr lang="en-US" altLang="zh-CN" sz="3200" b="1" dirty="0">
                <a:latin typeface="宋体" panose="02010600030101010101" pitchFamily="2" charset="-122"/>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经此一战之后，几成民族复兴的新象征。我军得此鼓励，无不精神百倍，各处断垣残壁之上，都出现一片欢乐之情，为抗战发动以来的第一快事。</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gn="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仿宋" panose="02010609060101010101" pitchFamily="49" charset="-122"/>
                <a:cs typeface="Times New Roman" panose="02020603050405020304" pitchFamily="18" charset="0"/>
              </a:rPr>
              <a:t>《李宗仁回忆录》</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Arial" panose="020B0604020202020204" pitchFamily="34" charset="0"/>
                <a:ea typeface="黑体" panose="02010609060101010101" pitchFamily="49" charset="-122"/>
                <a:cs typeface="Times New Roman" panose="02020603050405020304" pitchFamily="18" charset="0"/>
              </a:rPr>
              <a:t>材料二</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在江西发生了一个重大战役，该战役迫使日本空投两百多名军官加强力量，中国军队击毙日军</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3000</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余人</a:t>
            </a:r>
            <a:r>
              <a:rPr lang="en-US" altLang="zh-CN" sz="3200" b="1" dirty="0" smtClean="0">
                <a:latin typeface="宋体" panose="02010600030101010101" pitchFamily="2" charset="-122"/>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35732449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852F51E-0B0D-4410-9F52-935F9483CDBE}"/>
              </a:ext>
            </a:extLst>
          </p:cNvPr>
          <p:cNvSpPr/>
          <p:nvPr/>
        </p:nvSpPr>
        <p:spPr>
          <a:xfrm>
            <a:off x="0" y="1698759"/>
            <a:ext cx="12192000" cy="2157805"/>
          </a:xfrm>
          <a:prstGeom prst="rect">
            <a:avLst/>
          </a:prstGeom>
          <a:solidFill>
            <a:srgbClr val="E600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Times New Roman" panose="02020603050405020304" pitchFamily="18" charset="0"/>
              <a:cs typeface="Times New Roman" panose="02020603050405020304" pitchFamily="18" charset="0"/>
            </a:endParaRPr>
          </a:p>
        </p:txBody>
      </p:sp>
      <p:sp>
        <p:nvSpPr>
          <p:cNvPr id="5" name="TextBox 14">
            <a:extLst>
              <a:ext uri="{FF2B5EF4-FFF2-40B4-BE49-F238E27FC236}">
                <a16:creationId xmlns:a16="http://schemas.microsoft.com/office/drawing/2014/main" id="{785D1E4F-546B-4C6F-B152-DF81FC3BF4A8}"/>
              </a:ext>
            </a:extLst>
          </p:cNvPr>
          <p:cNvSpPr txBox="1"/>
          <p:nvPr/>
        </p:nvSpPr>
        <p:spPr>
          <a:xfrm>
            <a:off x="272318" y="3002558"/>
            <a:ext cx="11647357" cy="615553"/>
          </a:xfrm>
          <a:prstGeom prst="rect">
            <a:avLst/>
          </a:prstGeom>
          <a:noFill/>
        </p:spPr>
        <p:txBody>
          <a:bodyPr vert="horz" wrap="square">
            <a:spAutoFit/>
          </a:bodyPr>
          <a:lstStyle/>
          <a:p>
            <a:pPr algn="ctr" fontAlgn="auto">
              <a:spcBef>
                <a:spcPts val="0"/>
              </a:spcBef>
              <a:spcAft>
                <a:spcPts val="0"/>
              </a:spcAft>
              <a:defRPr/>
            </a:pPr>
            <a:r>
              <a:rPr lang="zh-CN" altLang="en-US" sz="3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第</a:t>
            </a:r>
            <a:r>
              <a:rPr lang="en-US" altLang="zh-CN" sz="3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18</a:t>
            </a:r>
            <a:r>
              <a:rPr lang="zh-CN" altLang="en-US" sz="3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课　全民族抗战中的正面战场和敌后战场　</a:t>
            </a:r>
          </a:p>
        </p:txBody>
      </p:sp>
      <p:grpSp>
        <p:nvGrpSpPr>
          <p:cNvPr id="6" name="组合 5">
            <a:extLst>
              <a:ext uri="{FF2B5EF4-FFF2-40B4-BE49-F238E27FC236}">
                <a16:creationId xmlns:a16="http://schemas.microsoft.com/office/drawing/2014/main" id="{96EE5104-B659-4620-9FB8-F7D86929E5D3}"/>
              </a:ext>
            </a:extLst>
          </p:cNvPr>
          <p:cNvGrpSpPr/>
          <p:nvPr/>
        </p:nvGrpSpPr>
        <p:grpSpPr>
          <a:xfrm>
            <a:off x="4697757" y="4286461"/>
            <a:ext cx="3044397" cy="640508"/>
            <a:chOff x="1145233" y="1930184"/>
            <a:chExt cx="3044397" cy="640508"/>
          </a:xfrm>
        </p:grpSpPr>
        <p:sp>
          <p:nvSpPr>
            <p:cNvPr id="7" name="矩形 6">
              <a:extLst>
                <a:ext uri="{FF2B5EF4-FFF2-40B4-BE49-F238E27FC236}">
                  <a16:creationId xmlns:a16="http://schemas.microsoft.com/office/drawing/2014/main" id="{4181739E-A672-4427-A7B0-5A9B5144356C}"/>
                </a:ext>
              </a:extLst>
            </p:cNvPr>
            <p:cNvSpPr/>
            <p:nvPr/>
          </p:nvSpPr>
          <p:spPr>
            <a:xfrm>
              <a:off x="1292798" y="2044667"/>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8" name="TextBox 18">
              <a:hlinkClick r:id="rId2" action="ppaction://hlinksldjump"/>
              <a:extLst>
                <a:ext uri="{FF2B5EF4-FFF2-40B4-BE49-F238E27FC236}">
                  <a16:creationId xmlns:a16="http://schemas.microsoft.com/office/drawing/2014/main" id="{6B7C65E2-F7B3-47E5-A852-E87ECEF3AAD9}"/>
                </a:ext>
              </a:extLst>
            </p:cNvPr>
            <p:cNvSpPr txBox="1"/>
            <p:nvPr/>
          </p:nvSpPr>
          <p:spPr>
            <a:xfrm>
              <a:off x="1865313" y="1986394"/>
              <a:ext cx="2324317"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基础过关</a:t>
              </a:r>
            </a:p>
          </p:txBody>
        </p:sp>
        <p:sp>
          <p:nvSpPr>
            <p:cNvPr id="9" name="TextBox 10">
              <a:extLst>
                <a:ext uri="{FF2B5EF4-FFF2-40B4-BE49-F238E27FC236}">
                  <a16:creationId xmlns:a16="http://schemas.microsoft.com/office/drawing/2014/main" id="{DFECE70A-7BCE-486C-B288-3F1FEA8EED16}"/>
                </a:ext>
              </a:extLst>
            </p:cNvPr>
            <p:cNvSpPr txBox="1"/>
            <p:nvPr/>
          </p:nvSpPr>
          <p:spPr>
            <a:xfrm>
              <a:off x="1145233" y="1930184"/>
              <a:ext cx="550151"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01</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grpSp>
      <p:grpSp>
        <p:nvGrpSpPr>
          <p:cNvPr id="10" name="组合 9">
            <a:extLst>
              <a:ext uri="{FF2B5EF4-FFF2-40B4-BE49-F238E27FC236}">
                <a16:creationId xmlns:a16="http://schemas.microsoft.com/office/drawing/2014/main" id="{661930A9-57A4-4281-8FD7-DD9BD9030090}"/>
              </a:ext>
            </a:extLst>
          </p:cNvPr>
          <p:cNvGrpSpPr/>
          <p:nvPr/>
        </p:nvGrpSpPr>
        <p:grpSpPr>
          <a:xfrm>
            <a:off x="4697757" y="5239578"/>
            <a:ext cx="4476446" cy="640508"/>
            <a:chOff x="1145233" y="1930184"/>
            <a:chExt cx="4476446" cy="640508"/>
          </a:xfrm>
        </p:grpSpPr>
        <p:sp>
          <p:nvSpPr>
            <p:cNvPr id="11" name="矩形 10">
              <a:extLst>
                <a:ext uri="{FF2B5EF4-FFF2-40B4-BE49-F238E27FC236}">
                  <a16:creationId xmlns:a16="http://schemas.microsoft.com/office/drawing/2014/main" id="{9117B8EF-60CE-4A31-B455-DC67E8F6ABC0}"/>
                </a:ext>
              </a:extLst>
            </p:cNvPr>
            <p:cNvSpPr/>
            <p:nvPr/>
          </p:nvSpPr>
          <p:spPr>
            <a:xfrm>
              <a:off x="1292798" y="2044667"/>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12" name="TextBox 18">
              <a:hlinkClick r:id="rId3" action="ppaction://hlinksldjump"/>
              <a:extLst>
                <a:ext uri="{FF2B5EF4-FFF2-40B4-BE49-F238E27FC236}">
                  <a16:creationId xmlns:a16="http://schemas.microsoft.com/office/drawing/2014/main" id="{430AE51E-66D2-45D2-B077-EDBC955C33F1}"/>
                </a:ext>
              </a:extLst>
            </p:cNvPr>
            <p:cNvSpPr txBox="1"/>
            <p:nvPr/>
          </p:nvSpPr>
          <p:spPr>
            <a:xfrm>
              <a:off x="1865313" y="1986394"/>
              <a:ext cx="3756366"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能力提升</a:t>
              </a:r>
            </a:p>
          </p:txBody>
        </p:sp>
        <p:sp>
          <p:nvSpPr>
            <p:cNvPr id="13" name="TextBox 10">
              <a:extLst>
                <a:ext uri="{FF2B5EF4-FFF2-40B4-BE49-F238E27FC236}">
                  <a16:creationId xmlns:a16="http://schemas.microsoft.com/office/drawing/2014/main" id="{D4A69202-68AE-4148-B0D7-CBAE5B697CA8}"/>
                </a:ext>
              </a:extLst>
            </p:cNvPr>
            <p:cNvSpPr txBox="1"/>
            <p:nvPr/>
          </p:nvSpPr>
          <p:spPr>
            <a:xfrm>
              <a:off x="1145233" y="1930184"/>
              <a:ext cx="543739"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02</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grpSp>
      <p:pic>
        <p:nvPicPr>
          <p:cNvPr id="14" name="图片 13">
            <a:extLst>
              <a:ext uri="{FF2B5EF4-FFF2-40B4-BE49-F238E27FC236}">
                <a16:creationId xmlns:a16="http://schemas.microsoft.com/office/drawing/2014/main" id="{D28D4CCA-B443-4DE6-B305-5643B8CAA65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4863" y="908321"/>
            <a:ext cx="1730939" cy="616443"/>
          </a:xfrm>
          <a:prstGeom prst="rect">
            <a:avLst/>
          </a:prstGeom>
        </p:spPr>
      </p:pic>
      <p:sp>
        <p:nvSpPr>
          <p:cNvPr id="2" name="TextBox 14">
            <a:extLst>
              <a:ext uri="{FF2B5EF4-FFF2-40B4-BE49-F238E27FC236}">
                <a16:creationId xmlns:a16="http://schemas.microsoft.com/office/drawing/2014/main" id="{DDBB0582-9D5D-6CF5-F6A1-1938C2DA1945}"/>
              </a:ext>
            </a:extLst>
          </p:cNvPr>
          <p:cNvSpPr txBox="1"/>
          <p:nvPr/>
        </p:nvSpPr>
        <p:spPr>
          <a:xfrm>
            <a:off x="136158" y="2069144"/>
            <a:ext cx="11919679" cy="800219"/>
          </a:xfrm>
          <a:prstGeom prst="rect">
            <a:avLst/>
          </a:prstGeom>
          <a:noFill/>
        </p:spPr>
        <p:txBody>
          <a:bodyPr vert="horz" wrap="square">
            <a:spAutoFit/>
          </a:bodyPr>
          <a:lstStyle/>
          <a:p>
            <a:pPr algn="ctr" fontAlgn="auto">
              <a:spcBef>
                <a:spcPts val="0"/>
              </a:spcBef>
              <a:spcAft>
                <a:spcPts val="0"/>
              </a:spcAft>
              <a:defRPr/>
            </a:pPr>
            <a:r>
              <a:rPr lang="zh-CN" altLang="en-US" sz="4600" b="1">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第六单元　中华民族的抗日战争</a:t>
            </a:r>
            <a:endParaRPr lang="zh-CN" altLang="en-US"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352920298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680157"/>
            <a:ext cx="10833100" cy="1313052"/>
          </a:xfrm>
          <a:prstGeom prst="rect">
            <a:avLst/>
          </a:prstGeom>
        </p:spPr>
        <p:txBody>
          <a:bodyPr>
            <a:spAutoFit/>
          </a:bodyPr>
          <a:lstStyle/>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材料一中的事件发生在正面战场哪一年的哪次战役中？请结合以上材料和所学知识分析，该历史事件有何重大意义</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679450" y="1993209"/>
            <a:ext cx="10833100" cy="1313052"/>
          </a:xfrm>
          <a:prstGeom prst="rect">
            <a:avLst/>
          </a:prstGeom>
        </p:spPr>
        <p:txBody>
          <a:bodyPr>
            <a:spAutoFit/>
          </a:bodyPr>
          <a:lstStyle/>
          <a:p>
            <a:pPr>
              <a:lnSpc>
                <a:spcPct val="130000"/>
              </a:lnSpc>
              <a:spcAft>
                <a:spcPts val="0"/>
              </a:spcAft>
            </a:pPr>
            <a:r>
              <a:rPr lang="en-US"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1938</a:t>
            </a: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年，台儿庄战役。</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意义：台儿庄大捷是抗战以来中国正面战场取得的最大胜仗，振奋了中国军民的精神</a:t>
            </a:r>
            <a:r>
              <a:rPr lang="zh-CN" altLang="zh-CN" sz="32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矩形 3"/>
          <p:cNvSpPr>
            <a:spLocks noChangeAspect="1"/>
          </p:cNvSpPr>
          <p:nvPr/>
        </p:nvSpPr>
        <p:spPr>
          <a:xfrm>
            <a:off x="679450" y="3306261"/>
            <a:ext cx="10833100" cy="1313052"/>
          </a:xfrm>
          <a:prstGeom prst="rect">
            <a:avLst/>
          </a:prstGeom>
        </p:spPr>
        <p:txBody>
          <a:bodyPr>
            <a:spAutoFit/>
          </a:bodyPr>
          <a:lstStyle/>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材料二中再现了哪一战役？该战役属于正面战场的哪一会战？该会战对当时的战局产生了怎样的影响</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5" name="矩形 4"/>
          <p:cNvSpPr>
            <a:spLocks noChangeAspect="1"/>
          </p:cNvSpPr>
          <p:nvPr/>
        </p:nvSpPr>
        <p:spPr>
          <a:xfrm>
            <a:off x="679450" y="4619313"/>
            <a:ext cx="10833100" cy="1953227"/>
          </a:xfrm>
          <a:prstGeom prst="rect">
            <a:avLst/>
          </a:prstGeom>
        </p:spPr>
        <p:txBody>
          <a:bodyPr>
            <a:spAutoFit/>
          </a:bodyPr>
          <a:lstStyle/>
          <a:p>
            <a:pPr>
              <a:lnSpc>
                <a:spcPct val="130000"/>
              </a:lnSpc>
              <a:spcAft>
                <a:spcPts val="0"/>
              </a:spcAf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万家岭战役。</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武汉会战。</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影响：武汉会战使日本迅速灭亡中国的既定战略彻底破灭，之后抗日战争进入战略相持阶段。</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7759696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500"/>
                                        <p:tgtEl>
                                          <p:spTgt spid="5">
                                            <p:txEl>
                                              <p:pRg st="0" end="0"/>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animEffect transition="in" filter="fade">
                                      <p:cBhvr>
                                        <p:cTn id="15"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274582"/>
            <a:ext cx="10807700" cy="4562837"/>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阅读材料，完成下列要求。</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Arial" panose="020B0604020202020204" pitchFamily="34" charset="0"/>
                <a:ea typeface="黑体" panose="02010609060101010101" pitchFamily="49" charset="-122"/>
                <a:cs typeface="Times New Roman" panose="02020603050405020304" pitchFamily="18" charset="0"/>
              </a:rPr>
              <a:t>材料一</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蒋介石在</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1937</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年</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9</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月</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26</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日给朱德、彭德怀电报中说：</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二十五日一战，歼敌如麻，足证官兵用命，深堪嘉慰。</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Arial" panose="020B0604020202020204" pitchFamily="34" charset="0"/>
                <a:ea typeface="黑体" panose="02010609060101010101" pitchFamily="49" charset="-122"/>
                <a:cs typeface="Times New Roman" panose="02020603050405020304" pitchFamily="18" charset="0"/>
              </a:rPr>
              <a:t>材料二</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某年《新华日报》华北版头条刊载了蒋介石的嘉奖电：朱</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德</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副长官、彭</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德怀</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副总司令：迭电均悉，贵部窥破好机，断然出击，予敌甚大打击，特电嘉勉。</a:t>
            </a:r>
            <a:r>
              <a:rPr lang="en-US" altLang="zh-CN" sz="3200" b="1" dirty="0">
                <a:latin typeface="宋体" panose="02010600030101010101" pitchFamily="2" charset="-122"/>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勿予敌喘息机会，彻底断绝其交通为要</a:t>
            </a:r>
            <a:r>
              <a:rPr lang="zh-CN" altLang="zh-CN" sz="3200" b="1" dirty="0" smtClean="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0752367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042449"/>
            <a:ext cx="10833100" cy="5154103"/>
          </a:xfrm>
          <a:prstGeom prst="rect">
            <a:avLst/>
          </a:prstGeom>
        </p:spPr>
        <p:txBody>
          <a:bodyPr>
            <a:spAutoFit/>
          </a:bodyPr>
          <a:lstStyle/>
          <a:p>
            <a:pPr>
              <a:lnSpc>
                <a:spcPct val="130000"/>
              </a:lnSpc>
              <a:spcAft>
                <a:spcPts val="0"/>
              </a:spcAft>
            </a:pPr>
            <a:r>
              <a:rPr lang="zh-CN" altLang="zh-CN" sz="3200" b="1" dirty="0">
                <a:latin typeface="Arial" panose="020B0604020202020204" pitchFamily="34" charset="0"/>
                <a:ea typeface="黑体" panose="02010609060101010101" pitchFamily="49" charset="-122"/>
                <a:cs typeface="Times New Roman" panose="02020603050405020304" pitchFamily="18" charset="0"/>
              </a:rPr>
              <a:t>材料三</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在波澜壮阔的全民族抗战中，全体中华儿女万众一心、众志成城，各党派、各民族、各阶级、各阶层、各团体同仇敌忾，共赴国难。长城内外，大江南北，到处燃起抗日的烽火。中国国民党和中国共产党领导的抗日军队，分别担负着正面战场和敌后战场的作战任务，形成了共同抗击日本侵略者的战略态势。</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gn="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仿宋" panose="02010609060101010101" pitchFamily="49" charset="-122"/>
                <a:cs typeface="Times New Roman" panose="02020603050405020304" pitchFamily="18" charset="0"/>
              </a:rPr>
              <a:t>摘编自赵箭平《谈谈屏幕上的</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gn="r">
              <a:lnSpc>
                <a:spcPct val="130000"/>
              </a:lnSpc>
              <a:spcAft>
                <a:spcPts val="0"/>
              </a:spcAft>
            </a:pPr>
            <a:r>
              <a:rPr lang="zh-CN" altLang="zh-CN" sz="3200" b="1" dirty="0">
                <a:latin typeface="Times New Roman" panose="02020603050405020304" pitchFamily="18" charset="0"/>
                <a:ea typeface="仿宋" panose="02010609060101010101" pitchFamily="49" charset="-122"/>
                <a:cs typeface="Times New Roman" panose="02020603050405020304" pitchFamily="18" charset="0"/>
              </a:rPr>
              <a:t>国军抗日英雄》</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65327972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955244"/>
            <a:ext cx="10807700" cy="1313052"/>
          </a:xfrm>
          <a:prstGeom prst="rect">
            <a:avLst/>
          </a:prstGeom>
        </p:spPr>
        <p:txBody>
          <a:bodyPr>
            <a:spAutoFit/>
          </a:bodyPr>
          <a:lstStyle/>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据材料一和所学知识，指出电报中的“一战”是哪次战役。该战役有何历史意义</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679450" y="2268296"/>
            <a:ext cx="10833100" cy="1953227"/>
          </a:xfrm>
          <a:prstGeom prst="rect">
            <a:avLst/>
          </a:prstGeom>
        </p:spPr>
        <p:txBody>
          <a:bodyPr>
            <a:spAutoFit/>
          </a:bodyPr>
          <a:lstStyle/>
          <a:p>
            <a:pPr>
              <a:lnSpc>
                <a:spcPct val="130000"/>
              </a:lnSpc>
              <a:spcAft>
                <a:spcPts val="0"/>
              </a:spcAf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平型关大捷。</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意义：平型关大捷是全民族抗战爆发后中国军队主动对日作战取得的第一个重大胜利，粉碎了日军</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不可战胜</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的神话</a:t>
            </a:r>
            <a:r>
              <a:rPr lang="zh-CN" altLang="zh-CN" sz="32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矩形 3"/>
          <p:cNvSpPr>
            <a:spLocks noChangeAspect="1"/>
          </p:cNvSpPr>
          <p:nvPr/>
        </p:nvSpPr>
        <p:spPr>
          <a:xfrm>
            <a:off x="679450" y="4221523"/>
            <a:ext cx="10833100" cy="1313052"/>
          </a:xfrm>
          <a:prstGeom prst="rect">
            <a:avLst/>
          </a:prstGeom>
        </p:spPr>
        <p:txBody>
          <a:bodyPr>
            <a:spAutoFit/>
          </a:bodyPr>
          <a:lstStyle/>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材料二是哪一次战役所取得的战果？它发生于抗日战争时期的哪一战场</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5" name="矩形 4"/>
          <p:cNvSpPr>
            <a:spLocks noChangeAspect="1"/>
          </p:cNvSpPr>
          <p:nvPr/>
        </p:nvSpPr>
        <p:spPr>
          <a:xfrm>
            <a:off x="679450" y="5534575"/>
            <a:ext cx="4716356" cy="672877"/>
          </a:xfrm>
          <a:prstGeom prst="rect">
            <a:avLst/>
          </a:prstGeom>
        </p:spPr>
        <p:txBody>
          <a:bodyPr wrap="none">
            <a:spAutoFit/>
          </a:bodyPr>
          <a:lstStyle/>
          <a:p>
            <a:pPr>
              <a:lnSpc>
                <a:spcPct val="130000"/>
              </a:lnSpc>
              <a:spcAft>
                <a:spcPts val="0"/>
              </a:spcAf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百团大战。</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敌后战场。</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8245954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679450" y="4335209"/>
            <a:ext cx="10833100" cy="1954125"/>
          </a:xfrm>
          <a:prstGeom prst="rect">
            <a:avLst/>
          </a:prstGeom>
        </p:spPr>
        <p:txBody>
          <a:bodyPr>
            <a:spAutoFit/>
          </a:bodyPr>
          <a:lstStyle/>
          <a:p>
            <a:pPr>
              <a:lnSpc>
                <a:spcPct val="130000"/>
              </a:lnSpc>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建立了抗日民族统一战线，实现了全民族抗战。正面战场与敌后战场相互配合，构成了中国抗日战争的整体，为抗日战争的胜利作出了重大贡献。</a:t>
            </a:r>
            <a:endParaRPr lang="zh-CN" altLang="en-US" sz="3200" dirty="0">
              <a:solidFill>
                <a:srgbClr val="FF0000"/>
              </a:solidFill>
            </a:endParaRPr>
          </a:p>
        </p:txBody>
      </p:sp>
      <p:sp>
        <p:nvSpPr>
          <p:cNvPr id="2" name="矩形 1"/>
          <p:cNvSpPr>
            <a:spLocks noChangeAspect="1"/>
          </p:cNvSpPr>
          <p:nvPr/>
        </p:nvSpPr>
        <p:spPr>
          <a:xfrm>
            <a:off x="679450" y="1042000"/>
            <a:ext cx="10833100" cy="3293209"/>
          </a:xfrm>
          <a:prstGeom prst="rect">
            <a:avLst/>
          </a:prstGeom>
        </p:spPr>
        <p:txBody>
          <a:bodyPr>
            <a:spAutoFit/>
          </a:bodyPr>
          <a:lstStyle/>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材料三中全体中华儿女万众一心，共赴国难的前提条件是什么？</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en-US" sz="32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根据上述材料，结合所学知识，概括抗日战争胜利的主要原因</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A_e4a02"/>
          <p:cNvSpPr/>
          <p:nvPr/>
        </p:nvSpPr>
        <p:spPr>
          <a:xfrm>
            <a:off x="669290" y="2406488"/>
            <a:ext cx="11885741"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latin typeface="Arial" panose="020B0604020202020204" pitchFamily="34" charset="0"/>
                <a:ea typeface="黑体" panose="02010609060101010101" pitchFamily="49" charset="-122"/>
                <a:cs typeface="Times New Roman" panose="02020603050405020304" pitchFamily="18" charset="0"/>
              </a:rPr>
              <a:t>第二次国共合作的正式实现</a:t>
            </a:r>
            <a:r>
              <a:rPr lang="en-US" altLang="zh-CN" sz="32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a:t>
            </a:r>
            <a:r>
              <a:rPr lang="zh-CN" altLang="zh-CN" sz="3200" b="1">
                <a:solidFill>
                  <a:srgbClr val="FF0000"/>
                </a:solidFill>
                <a:latin typeface="Arial" panose="020B0604020202020204" pitchFamily="34" charset="0"/>
                <a:ea typeface="黑体" panose="02010609060101010101" pitchFamily="49" charset="-122"/>
                <a:cs typeface="Times New Roman" panose="02020603050405020304" pitchFamily="18" charset="0"/>
              </a:rPr>
              <a:t>或抗日民族统一战线正式建立</a:t>
            </a:r>
            <a:r>
              <a:rPr lang="en-US" altLang="zh-CN" sz="32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a:t>
            </a:r>
            <a:r>
              <a:rPr lang="zh-CN" altLang="zh-CN" sz="3200" b="1">
                <a:solidFill>
                  <a:srgbClr val="FF0000"/>
                </a:solidFill>
                <a:latin typeface="Arial" panose="020B0604020202020204" pitchFamily="34" charset="0"/>
                <a:ea typeface="黑体" panose="02010609060101010101" pitchFamily="49" charset="-122"/>
                <a:cs typeface="Times New Roman" panose="02020603050405020304" pitchFamily="18" charset="0"/>
              </a:rPr>
              <a:t>。</a:t>
            </a:r>
            <a:endParaRPr lang="zh-CN" altLang="en-US"/>
          </a:p>
        </p:txBody>
      </p:sp>
    </p:spTree>
    <p:extLst>
      <p:ext uri="{BB962C8B-B14F-4D97-AF65-F5344CB8AC3E}">
        <p14:creationId xmlns:p14="http://schemas.microsoft.com/office/powerpoint/2010/main" val="15718141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bg>
      <p:bgPr>
        <a:solidFill>
          <a:srgbClr val="FFF100"/>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18055" y="984739"/>
            <a:ext cx="4555890" cy="3570240"/>
          </a:xfrm>
          <a:prstGeom prst="rect">
            <a:avLst/>
          </a:prstGeom>
        </p:spPr>
      </p:pic>
      <p:sp>
        <p:nvSpPr>
          <p:cNvPr id="4" name="文本框 3"/>
          <p:cNvSpPr txBox="1"/>
          <p:nvPr/>
        </p:nvSpPr>
        <p:spPr>
          <a:xfrm>
            <a:off x="4823857" y="4783016"/>
            <a:ext cx="2544286" cy="800219"/>
          </a:xfrm>
          <a:prstGeom prst="rect">
            <a:avLst/>
          </a:prstGeom>
          <a:noFill/>
        </p:spPr>
        <p:txBody>
          <a:bodyPr wrap="none" rtlCol="0">
            <a:spAutoFit/>
          </a:bodyPr>
          <a:lstStyle/>
          <a:p>
            <a:r>
              <a:rPr lang="zh-CN" altLang="en-US" sz="4600" dirty="0">
                <a:latin typeface="黑体" panose="02010609060101010101" pitchFamily="49" charset="-122"/>
                <a:ea typeface="黑体" panose="02010609060101010101" pitchFamily="49" charset="-122"/>
              </a:rPr>
              <a:t>谢谢观看</a:t>
            </a:r>
          </a:p>
        </p:txBody>
      </p:sp>
    </p:spTree>
  </p:cSld>
  <p:clrMapOvr>
    <a:masterClrMapping/>
  </p:clrMapOvr>
  <mc:AlternateContent xmlns:mc="http://schemas.openxmlformats.org/markup-compatibility/2006" xmlns:p14="http://schemas.microsoft.com/office/powerpoint/2010/main">
    <mc:Choice Requires="p14">
      <p:transition spd="slow" p14:dur="2000">
        <p:zoom dir="in"/>
      </p:transition>
    </mc:Choice>
    <mc:Fallback xmlns="">
      <p:transition spd="slow">
        <p:zoom dir="in"/>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679450" y="1362536"/>
            <a:ext cx="10833100" cy="4573560"/>
          </a:xfrm>
          <a:prstGeom prst="rect">
            <a:avLst/>
          </a:prstGeom>
        </p:spPr>
        <p:txBody>
          <a:bodyPr>
            <a:spAutoFit/>
          </a:bodyPr>
          <a:lstStyle/>
          <a:p>
            <a:pPr>
              <a:lnSpc>
                <a:spcPct val="130000"/>
              </a:lnSpc>
              <a:spcAft>
                <a:spcPts val="0"/>
              </a:spcAf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知识点一</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正面战场的抗战</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1937</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9</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26</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日，当时担任八路军旅长的陈赓在他的日记中写道：“这是红军参战的第一次胜利，也是中日开战以来最大的第一次胜利。这一胜利虽然是局部的，但在政治上的意义是无穷的。”陈赓讲到的这一次“胜利”是指</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．平型关大捷</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．淞沪会战</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．台儿庄战役</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．百团大战</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pic>
        <p:nvPicPr>
          <p:cNvPr id="2" name="image2.jpeg">
            <a:extLst>
              <a:ext uri="{FF2B5EF4-FFF2-40B4-BE49-F238E27FC236}">
                <a16:creationId xmlns:a16="http://schemas.microsoft.com/office/drawing/2014/main" id="{7E5E5E85-DB5E-0958-6743-EEA5EF1D3D54}"/>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335482" y="678821"/>
            <a:ext cx="2353285" cy="513727"/>
          </a:xfrm>
          <a:prstGeom prst="rect">
            <a:avLst/>
          </a:prstGeom>
        </p:spPr>
      </p:pic>
      <p:sp>
        <p:nvSpPr>
          <p:cNvPr id="4" name="A_20809"/>
          <p:cNvSpPr/>
          <p:nvPr/>
        </p:nvSpPr>
        <p:spPr>
          <a:xfrm>
            <a:off x="9779953" y="3994992"/>
            <a:ext cx="1366520"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 </a:t>
            </a:r>
            <a:endParaRPr lang="zh-CN" altLang="en-US"/>
          </a:p>
        </p:txBody>
      </p:sp>
    </p:spTree>
    <p:extLst>
      <p:ext uri="{BB962C8B-B14F-4D97-AF65-F5344CB8AC3E}">
        <p14:creationId xmlns:p14="http://schemas.microsoft.com/office/powerpoint/2010/main" val="432081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042449"/>
            <a:ext cx="10833100" cy="5213735"/>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《新华日报》是创刊于</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1938</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月的报纸。它在创刊后三个月，就连续报道了一件“大事”，其中写道“四月六日晚间九点半，</a:t>
            </a:r>
            <a:r>
              <a:rPr lang="en-US" altLang="zh-CN" sz="3200" b="1" dirty="0">
                <a:latin typeface="宋体" panose="02010600030101010101" pitchFamily="2" charset="-122"/>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前锋部队冲进台儿庄寨子，把原来困守一角之残敌七八百人解决了！”这件“大事”</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．揭开国共两党联合抗日的序幕</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．粉碎了日军“不可战胜”的神话</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．是抗战以来中国正面战场取得的最大胜仗</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．提高了共产党和八路军的威望</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bc71a"/>
          <p:cNvSpPr/>
          <p:nvPr/>
        </p:nvSpPr>
        <p:spPr>
          <a:xfrm>
            <a:off x="8148003" y="3040921"/>
            <a:ext cx="1411351"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 </a:t>
            </a:r>
            <a:endParaRPr lang="zh-CN" altLang="en-US"/>
          </a:p>
        </p:txBody>
      </p:sp>
    </p:spTree>
    <p:extLst>
      <p:ext uri="{BB962C8B-B14F-4D97-AF65-F5344CB8AC3E}">
        <p14:creationId xmlns:p14="http://schemas.microsoft.com/office/powerpoint/2010/main" val="2517578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042449"/>
            <a:ext cx="10833100" cy="5213735"/>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龙东地区中考</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这场战役使日本企图迅速灭亡中国的既定战略彻底破灭。这场战役指的是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．平型关大捷</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．台儿庄战役</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．武汉会战</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．百团大战</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牺牲于枣宜会战，被周恩来评价为“其忠义之志，壮烈之气，直可以为中国抗战军人之魂”的国民党将领是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．张自忠</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．谢晋元</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．李宗仁</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．赵登禹</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A_d9cd3"/>
          <p:cNvSpPr/>
          <p:nvPr/>
        </p:nvSpPr>
        <p:spPr>
          <a:xfrm>
            <a:off x="10187940" y="4308889"/>
            <a:ext cx="1366520"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 </a:t>
            </a:r>
            <a:endParaRPr lang="zh-CN" altLang="en-US"/>
          </a:p>
        </p:txBody>
      </p:sp>
      <p:sp>
        <p:nvSpPr>
          <p:cNvPr id="3" name="A_dfad0"/>
          <p:cNvSpPr/>
          <p:nvPr/>
        </p:nvSpPr>
        <p:spPr>
          <a:xfrm>
            <a:off x="6924040" y="1772953"/>
            <a:ext cx="1411350"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 </a:t>
            </a:r>
            <a:endParaRPr lang="zh-CN" altLang="en-US"/>
          </a:p>
        </p:txBody>
      </p:sp>
    </p:spTree>
    <p:extLst>
      <p:ext uri="{BB962C8B-B14F-4D97-AF65-F5344CB8AC3E}">
        <p14:creationId xmlns:p14="http://schemas.microsoft.com/office/powerpoint/2010/main" val="5914052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362536"/>
            <a:ext cx="10833100" cy="4573560"/>
          </a:xfrm>
          <a:prstGeom prst="rect">
            <a:avLst/>
          </a:prstGeom>
        </p:spPr>
        <p:txBody>
          <a:bodyPr>
            <a:spAutoFit/>
          </a:bodyPr>
          <a:lstStyle/>
          <a:p>
            <a:pPr>
              <a:lnSpc>
                <a:spcPct val="130000"/>
              </a:lnSpc>
              <a:spcAft>
                <a:spcPts val="0"/>
              </a:spcAf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知识点二</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敌后战场的抗战</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青岛中考</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1940</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8</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月，八路军在华北广阔的地域上发起了一场大规模战役，他们在敌人后方扒铁路、炸桥梁、毁公路、围攻炮楼和据点，历时四个多月，战果辉煌，有力打击了日军的侵略气焰。这场战役是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．淞沪会战</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．平型关大捷</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．台儿庄战役</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．百团大战</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58719"/>
          <p:cNvSpPr/>
          <p:nvPr/>
        </p:nvSpPr>
        <p:spPr>
          <a:xfrm>
            <a:off x="6516053" y="3994992"/>
            <a:ext cx="1411351"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D </a:t>
            </a:r>
            <a:endParaRPr lang="zh-CN" altLang="en-US"/>
          </a:p>
        </p:txBody>
      </p:sp>
    </p:spTree>
    <p:extLst>
      <p:ext uri="{BB962C8B-B14F-4D97-AF65-F5344CB8AC3E}">
        <p14:creationId xmlns:p14="http://schemas.microsoft.com/office/powerpoint/2010/main" val="7347943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943002"/>
            <a:ext cx="10807700" cy="3293209"/>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“整个华北地区，都成了战场，战斗日以继夜，一连厮杀了五个月。日军所有的煤矿、电厂、铁路、桥梁、公路、车辆和电讯都遭到破坏。”此次“战斗”的总指挥是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．叶挺</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．李宗仁</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．彭德怀</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．张自</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忠</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ffb0e"/>
          <p:cNvSpPr/>
          <p:nvPr/>
        </p:nvSpPr>
        <p:spPr>
          <a:xfrm>
            <a:off x="10200640" y="3307490"/>
            <a:ext cx="1411350"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 </a:t>
            </a:r>
            <a:endParaRPr lang="zh-CN" altLang="en-US"/>
          </a:p>
        </p:txBody>
      </p:sp>
    </p:spTree>
    <p:extLst>
      <p:ext uri="{BB962C8B-B14F-4D97-AF65-F5344CB8AC3E}">
        <p14:creationId xmlns:p14="http://schemas.microsoft.com/office/powerpoint/2010/main" val="12177574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362536"/>
            <a:ext cx="10833100" cy="4573560"/>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抗战时期，由于缺少空中支持和大炮的掩护，在山区根据地的共产党游击队采取打了就跑的方式，破坏桥梁和公路，骚扰日本军队。这段材料反映了</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．反攻阶段的中国军民全力反攻</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．敌后战场的游击战</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．战略相持阶段的国民政府消极抗日</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．正面战场的阵地战</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64e18"/>
          <p:cNvSpPr/>
          <p:nvPr/>
        </p:nvSpPr>
        <p:spPr>
          <a:xfrm>
            <a:off x="6516053" y="2727024"/>
            <a:ext cx="1389126"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B </a:t>
            </a:r>
            <a:endParaRPr lang="zh-CN" altLang="en-US"/>
          </a:p>
        </p:txBody>
      </p:sp>
    </p:spTree>
    <p:extLst>
      <p:ext uri="{BB962C8B-B14F-4D97-AF65-F5344CB8AC3E}">
        <p14:creationId xmlns:p14="http://schemas.microsoft.com/office/powerpoint/2010/main" val="870665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2322799"/>
            <a:ext cx="10833100" cy="2653034"/>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抗日战争时期，共产党八路军在敌后战场的战略总后方和指挥中枢是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．山西延安</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．江西瑞金</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．山西太原</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．陕西延安</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f070d"/>
          <p:cNvSpPr/>
          <p:nvPr/>
        </p:nvSpPr>
        <p:spPr>
          <a:xfrm>
            <a:off x="3252153" y="3053303"/>
            <a:ext cx="1411351" cy="57058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D </a:t>
            </a:r>
            <a:endParaRPr lang="zh-CN" altLang="en-US"/>
          </a:p>
        </p:txBody>
      </p:sp>
    </p:spTree>
    <p:extLst>
      <p:ext uri="{BB962C8B-B14F-4D97-AF65-F5344CB8AC3E}">
        <p14:creationId xmlns:p14="http://schemas.microsoft.com/office/powerpoint/2010/main" val="37769813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theme/theme1.xml><?xml version="1.0" encoding="utf-8"?>
<a:theme xmlns:a="http://schemas.openxmlformats.org/drawingml/2006/main" name="全频道课时作业">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22" id="{62C1B8F2-AC7B-4D97-B9C1-41E06D4E6A9E}" vid="{C794651D-3A16-45E3-AD09-D4EEFB1801C7}"/>
    </a:ext>
  </a:extLst>
</a:theme>
</file>

<file path=docProps/app.xml><?xml version="1.0" encoding="utf-8"?>
<Properties xmlns="http://schemas.openxmlformats.org/officeDocument/2006/extended-properties" xmlns:vt="http://schemas.openxmlformats.org/officeDocument/2006/docPropsVTypes">
  <Template>6666</Template>
  <TotalTime>17</TotalTime>
  <Words>2013</Words>
  <Application>Microsoft Office PowerPoint</Application>
  <PresentationFormat>宽屏</PresentationFormat>
  <Paragraphs>122</Paragraphs>
  <Slides>25</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25</vt:i4>
      </vt:variant>
    </vt:vector>
  </HeadingPairs>
  <TitlesOfParts>
    <vt:vector size="36" baseType="lpstr">
      <vt:lpstr>等线</vt:lpstr>
      <vt:lpstr>等线 Light</vt:lpstr>
      <vt:lpstr>仿宋</vt:lpstr>
      <vt:lpstr>黑体</vt:lpstr>
      <vt:lpstr>楷体</vt:lpstr>
      <vt:lpstr>宋体</vt:lpstr>
      <vt:lpstr>微软雅黑</vt:lpstr>
      <vt:lpstr>Arial</vt:lpstr>
      <vt:lpstr>Calibri</vt:lpstr>
      <vt:lpstr>Times New Roman</vt:lpstr>
      <vt:lpstr>全频道课时作业</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c:creator>
  <cp:lastModifiedBy>Administrator</cp:lastModifiedBy>
  <cp:revision>4</cp:revision>
  <dcterms:created xsi:type="dcterms:W3CDTF">2025-08-30T04:22:43Z</dcterms:created>
  <dcterms:modified xsi:type="dcterms:W3CDTF">2025-08-30T13:39:20Z</dcterms:modified>
</cp:coreProperties>
</file>