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2"/>
  </p:handoutMasterIdLst>
  <p:sldIdLst>
    <p:sldId id="256" r:id="rId2"/>
    <p:sldId id="258" r:id="rId3"/>
    <p:sldId id="257" r:id="rId4"/>
    <p:sldId id="874" r:id="rId5"/>
    <p:sldId id="875" r:id="rId6"/>
    <p:sldId id="876" r:id="rId7"/>
    <p:sldId id="877" r:id="rId8"/>
    <p:sldId id="878" r:id="rId9"/>
    <p:sldId id="259" r:id="rId10"/>
    <p:sldId id="879" r:id="rId11"/>
    <p:sldId id="880" r:id="rId12"/>
    <p:sldId id="881" r:id="rId13"/>
    <p:sldId id="882" r:id="rId14"/>
    <p:sldId id="883" r:id="rId15"/>
    <p:sldId id="884" r:id="rId16"/>
    <p:sldId id="885" r:id="rId17"/>
    <p:sldId id="886" r:id="rId18"/>
    <p:sldId id="887" r:id="rId19"/>
    <p:sldId id="888" r:id="rId20"/>
    <p:sldId id="87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460" autoAdjust="0"/>
    <p:restoredTop sz="94660"/>
  </p:normalViewPr>
  <p:slideViewPr>
    <p:cSldViewPr snapToGrid="0" showGuides="1">
      <p:cViewPr varScale="1">
        <p:scale>
          <a:sx n="64" d="100"/>
          <a:sy n="64" d="100"/>
        </p:scale>
        <p:origin x="78" y="162"/>
      </p:cViewPr>
      <p:guideLst>
        <p:guide orient="horz" pos="2183"/>
        <p:guide pos="3840"/>
      </p:guideLst>
    </p:cSldViewPr>
  </p:slideViewPr>
  <p:notesTextViewPr>
    <p:cViewPr>
      <p:scale>
        <a:sx n="1" d="1"/>
        <a:sy n="1" d="1"/>
      </p:scale>
      <p:origin x="0" y="0"/>
    </p:cViewPr>
  </p:notesTextViewPr>
  <p:notesViewPr>
    <p:cSldViewPr snapToGrid="0">
      <p:cViewPr varScale="1">
        <p:scale>
          <a:sx n="64" d="100"/>
          <a:sy n="64" d="100"/>
        </p:scale>
        <p:origin x="31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051023-BD4E-4644-8A26-72CEBFBB1FCF}" type="datetimeFigureOut">
              <a:rPr lang="zh-CN" altLang="en-US" smtClean="0"/>
              <a:t>2025/8/30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7780B2-EE2C-4DB9-9C5C-ED446A1C25FF}" type="slidenum">
              <a:rPr lang="zh-CN" altLang="en-US" smtClean="0"/>
              <a:t>‹#›</a:t>
            </a:fld>
            <a:endParaRPr lang="zh-CN" altLang="en-US"/>
          </a:p>
        </p:txBody>
      </p:sp>
    </p:spTree>
    <p:extLst>
      <p:ext uri="{BB962C8B-B14F-4D97-AF65-F5344CB8AC3E}">
        <p14:creationId xmlns:p14="http://schemas.microsoft.com/office/powerpoint/2010/main" val="199909165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专题一　列强侵略与中国人民的抗争　</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13256"/>
            <a:ext cx="10807700" cy="3285488"/>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包头中考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世纪末，先进的中国人认识到单凭引进外国器物已不足以挽救民族危亡，开始从思想层面和制度层面进行了救亡与启蒙的探索。这一探索指的是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．洋务运动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．新文化运动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．义和团运动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戊戌变法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189a"/>
          <p:cNvSpPr/>
          <p:nvPr/>
        </p:nvSpPr>
        <p:spPr>
          <a:xfrm>
            <a:off x="8568690" y="3277744"/>
            <a:ext cx="141135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412531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扬州中考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月，延安《新中华报》在贺电中写道：此次战役不仅打破了敌寇在华北之不断“扫荡”和封锁，同时将提高全国人民抗战胜利的坚定信念。这次战役是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．淞沪会战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．平型关大捷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．武汉会战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．百团大战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4bc0"/>
          <p:cNvSpPr/>
          <p:nvPr/>
        </p:nvSpPr>
        <p:spPr>
          <a:xfrm>
            <a:off x="10187940" y="3367199"/>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87531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年广州、武汉相继失守后，大部分音乐工作者转入敌后或大后方，创作了《游击队歌》《八路军进行曲》等作品，之后这些作品被广大军民传唱。这反映了</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．抗日民族统一战线已初步形成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．正面战场取得巨大战绩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．抗日根据地军民抗日热情高涨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．各条战线欢庆抗战</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0d0ae"/>
          <p:cNvSpPr/>
          <p:nvPr/>
        </p:nvSpPr>
        <p:spPr>
          <a:xfrm>
            <a:off x="8976678" y="2668816"/>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47882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安徽中考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抗战时期，“母亲送儿打日寇，妻子送郎上战场，男女老少齐动员”。华北平原上的一户人家写下对联：“万众一心保障国家独立，百折不挠争取民族解放”，横批：“抗战到底”。这</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．揭开了国共两党联合抗日的序幕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．标志着世界反法西斯同盟正式形成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．反映了中华儿女血战到底的决心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．打破了日本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个月灭亡中国的迷梦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9def"/>
          <p:cNvSpPr/>
          <p:nvPr/>
        </p:nvSpPr>
        <p:spPr>
          <a:xfrm>
            <a:off x="4068128" y="304092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357324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692545"/>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西藏中考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在外来入侵的敌人面前，各民族休戚与共的命运共同体意识被唤醒，各民族人民做出了“维护中华之一体”的历史选择，维护了国家统一和领土完整。阅读下列材料，回答问题。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在广西，名将冯子材</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1885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年率领由汉、壮、彝等各族人民组成的边防军，英勇抗击法国侵略军，取得了镇南关大捷。此战是中国近代史上反对外来侵略的战役中难能可贵的一次胜利。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摘编自郑茜</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《何以中华</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759696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12633"/>
            <a:ext cx="10833100" cy="5213735"/>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光绪三十年</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1904</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四月，英帝国主义有意制造纠纷，侵占江孜。西藏军民以落后的武器英勇杀敌，克复了江孜堡垒，进袭英军大本营，包围敌军达月余之久，后英军增援，西藏军民虽反被包围，仍坚守奋战，殊死拼搏，直到弹尽粮绝，始退出堡垒。江孜战役沉重地打击了入侵者的嚣张气焰，西藏人民抵抗外侮的英雄事迹可歌可泣，在我国各族人民反帝斗争史上写下了光辉的一页。</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摘编自</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《西藏历史文化辞典》</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75236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13928"/>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经过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悲壮的、付出重大牺牲的持久战，中国人民终于取得了抗日战争的伟大胜利，这是近代以来中华民族第一次在反外国侵略斗争中取得完全的胜利，是中华民族获得独立解放的伟大转折。它使中华民族的凝聚力和向心力得到空前增强，并使中华民族成为一个休戚与共、荣辱与共、生死与共、命运与共的共同体。</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摘编自郑茜《何以中华》</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2117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79450" y="3638737"/>
            <a:ext cx="10833100" cy="201285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根据材料一、二，概括各族人民在反抗外来侵略中体现的精神。</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325685"/>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意义：是中国近代史上反对外来侵略的战役中难能可贵的一次胜利</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5" name="A_2fcb8"/>
          <p:cNvSpPr/>
          <p:nvPr/>
        </p:nvSpPr>
        <p:spPr>
          <a:xfrm>
            <a:off x="669290" y="5003225"/>
            <a:ext cx="9483852"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精神：热爱祖国、不怕牺牲、英勇顽强的精神。</a:t>
            </a:r>
            <a:endParaRPr lang="zh-CN" altLang="en-US"/>
          </a:p>
        </p:txBody>
      </p:sp>
      <p:sp>
        <p:nvSpPr>
          <p:cNvPr id="2" name="矩形 1"/>
          <p:cNvSpPr>
            <a:spLocks noChangeAspect="1"/>
          </p:cNvSpPr>
          <p:nvPr/>
        </p:nvSpPr>
        <p:spPr>
          <a:xfrm>
            <a:off x="679450" y="1652808"/>
            <a:ext cx="108331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根据材料一，概括镇南关大捷的意义</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88576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5908"/>
            <a:ext cx="108077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根据材料三，结合所学知识，简述抗日战争胜利的意义</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308785"/>
            <a:ext cx="10833100" cy="5154103"/>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意义：抗日战争是近代以来中国人民反抗外敌入侵第一次取得完全胜利的民族解放斗争。抗日战争的胜利，铸就了伟大抗战精神，成为中华民族走向复兴的历史转折点。它促进了中华民族的觉醒，实现了中华民族的大团结，为中国共产党带领中国人民实现彻底的民族独立和人民解放奠定重要基础。中国战场对世界反法西斯战争的胜利、维护世界和平作出巨大贡献，提高了中国的国际地位和国际影响，中华民族赢得崇高的声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5657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438"/>
            <a:ext cx="108331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综合上述材料，谈谈你对中华民族伟大复兴的感悟</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315315"/>
            <a:ext cx="10833100" cy="1313949"/>
          </a:xfrm>
          <a:prstGeom prst="rect">
            <a:avLst/>
          </a:prstGeom>
        </p:spPr>
        <p:txBody>
          <a:bodyPr>
            <a:spAutoFit/>
          </a:bodyPr>
          <a:lstStyle/>
          <a:p>
            <a:pPr>
              <a:lnSpc>
                <a:spcPct val="130000"/>
              </a:lnSpc>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感悟：中华民族伟大复兴需要各族人民的共同努力，需要团结互助。</a:t>
            </a:r>
            <a:endParaRPr lang="zh-CN" altLang="en-US" sz="3200" dirty="0"/>
          </a:p>
        </p:txBody>
      </p:sp>
    </p:spTree>
    <p:extLst>
      <p:ext uri="{BB962C8B-B14F-4D97-AF65-F5344CB8AC3E}">
        <p14:creationId xmlns:p14="http://schemas.microsoft.com/office/powerpoint/2010/main" val="298832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485143"/>
            <a:ext cx="12192000" cy="2157805"/>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18" y="3788942"/>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专题一　列强侵略与中国人民的抗争　</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36158" y="2855528"/>
            <a:ext cx="11919679"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复习专题</a:t>
            </a: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593919"/>
            <a:ext cx="10807700" cy="3924162"/>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云南中考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这场战争后，中国国门洞开，领土开始被割裂，独立主权的完整性遭到破坏，自给自足的自然经济遭到破坏，社会性质和发展方向开始改变。这场“战争”指的是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．鸦片战争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．第二次鸦片战争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．甲午中日战争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．八国联军</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侵华战争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A_92f18"/>
          <p:cNvSpPr/>
          <p:nvPr/>
        </p:nvSpPr>
        <p:spPr>
          <a:xfrm>
            <a:off x="816928" y="3592391"/>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齐齐哈尔中考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小华在参观圆明园遗址时，看到残垣断壁，愤怒之情油然而生。火烧圆明园的是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．葡萄牙殖民者</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．荷兰殖民者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．英法联军</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．八国联军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836c"/>
          <p:cNvSpPr/>
          <p:nvPr/>
        </p:nvSpPr>
        <p:spPr>
          <a:xfrm>
            <a:off x="8148003" y="3053303"/>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51757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13256"/>
            <a:ext cx="10807700" cy="3285488"/>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陕西中考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“致远</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药弹尽，管带邓世昌遂鼓快车，向吉野冲突，吉野即驶避，而致远中其鱼雷，顷刻沉没，世昌死之，船众尽殉。”材料描述的战况发生于</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．鸦片战争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．第二次鸦片战争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．甲午中日战争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．八国联军</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侵华</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7eae"/>
          <p:cNvSpPr/>
          <p:nvPr/>
        </p:nvSpPr>
        <p:spPr>
          <a:xfrm>
            <a:off x="8568690" y="3277744"/>
            <a:ext cx="141135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59140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新疆中考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在第二次鸦片战争期间，当清朝的主要力量应付来自东南海疆的英法联军时，俄国趁火打劫，攫取的利益更超乎英法之上。俄国“攫取的利益”主要是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．侵占大片领土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．索要巨额赔款</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．增开通商口岸</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．获得领事裁判权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93d2"/>
          <p:cNvSpPr/>
          <p:nvPr/>
        </p:nvSpPr>
        <p:spPr>
          <a:xfrm>
            <a:off x="9371965" y="3367199"/>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73479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苏州中考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从两次鸦片战争到甲午中日战争，列强逼迫清政府签订了一系列不平等条约，割让土地和开放通商口岸是重要内容，但由于列强侵华方式的变化，下列哪一条约没有此类条款</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．《南京条约》</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．《北京条约》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．《马关条约》</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《辛丑条约》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84e6"/>
          <p:cNvSpPr/>
          <p:nvPr/>
        </p:nvSpPr>
        <p:spPr>
          <a:xfrm>
            <a:off x="2844165" y="368109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21775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黔南州中考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九年级某历史兴趣小组对“中华民族反抗列强侵略”的相关知识进行梳理，以下史事按时间先后顺序排列正确的是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．左宗棠收复新疆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虎门销烟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黄海海战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廊坊阻击战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．廊坊阻击战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黄海海战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虎门销烟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左宗棠收复新疆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．黄海海战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虎门销烟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廊坊阻击战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左宗棠收复新疆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．虎门销烟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左宗棠收复新疆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黄海海战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廊坊阻击战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2b33"/>
          <p:cNvSpPr/>
          <p:nvPr/>
        </p:nvSpPr>
        <p:spPr>
          <a:xfrm>
            <a:off x="3252153" y="2727024"/>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87066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42874" y="5011135"/>
            <a:ext cx="10833100" cy="1212640"/>
          </a:xfrm>
          <a:prstGeom prst="rect">
            <a:avLst/>
          </a:prstGeom>
        </p:spPr>
        <p:txBody>
          <a:bodyPr>
            <a:spAutoFit/>
          </a:bodyPr>
          <a:lstStyle/>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．开放的通商口岸都集中在</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沿海地区</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．中国沦为列强的殖民地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．条约都严重侵害了中国的领土</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主权</a:t>
            </a:r>
            <a:r>
              <a:rPr lang="en-US" altLang="zh-CN" sz="28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．中国民族危机不断加深</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734314" y="667382"/>
            <a:ext cx="10833100" cy="1212640"/>
          </a:xfrm>
          <a:prstGeom prst="rect">
            <a:avLst/>
          </a:prstGeom>
        </p:spPr>
        <p:txBody>
          <a:bodyPr>
            <a:spAutoFit/>
          </a:bodyPr>
          <a:lstStyle/>
          <a:p>
            <a:pPr>
              <a:lnSpc>
                <a:spcPct val="130000"/>
              </a:lnSpc>
            </a:pPr>
            <a:r>
              <a:rPr lang="en-US" altLang="zh-CN" sz="2800" b="1" dirty="0">
                <a:solidFill>
                  <a:srgbClr val="000000"/>
                </a:solidFill>
                <a:latin typeface="Times New Roman" panose="02020603050405020304" pitchFamily="18" charset="0"/>
                <a:ea typeface="宋体" panose="02010600030101010101" pitchFamily="2" charset="-122"/>
              </a:rPr>
              <a:t>7</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青岛中考改编</a:t>
            </a:r>
            <a:r>
              <a:rPr lang="en-US" altLang="zh-CN" sz="2800" b="1" dirty="0">
                <a:latin typeface="Times New Roman" panose="02020603050405020304" pitchFamily="18" charset="0"/>
                <a:ea typeface="楷体" panose="02010609060101010101" pitchFamily="49" charset="-122"/>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表格的使用有助于对历史知识进行归纳总结。通过下表可知</a:t>
            </a:r>
            <a:r>
              <a:rPr lang="en-US" altLang="zh-CN" sz="2800" b="1">
                <a:latin typeface="Times New Roman" panose="02020603050405020304" pitchFamily="18" charset="0"/>
                <a:ea typeface="宋体" panose="02010600030101010101" pitchFamily="2" charset="-122"/>
              </a:rPr>
              <a:t>(</a:t>
            </a:r>
            <a:r>
              <a:rPr lang="en-US" altLang="zh-CN" sz="2800" b="1">
                <a:solidFill>
                  <a:srgbClr val="FF0000"/>
                </a:solidFill>
                <a:latin typeface="Times New Roman" panose="02020603050405020304" pitchFamily="18" charset="0"/>
                <a:ea typeface="宋体" panose="02010600030101010101" pitchFamily="2" charset="-122"/>
              </a:rPr>
              <a:t>   </a:t>
            </a:r>
            <a:r>
              <a:rPr lang="en-US" altLang="zh-CN" sz="2800" b="1" smtClean="0">
                <a:solidFill>
                  <a:srgbClr val="FF0000"/>
                </a:solidFill>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a:t>
            </a:r>
            <a:endParaRPr lang="zh-CN" altLang="en-US" sz="2800" dirty="0"/>
          </a:p>
        </p:txBody>
      </p:sp>
      <p:sp>
        <p:nvSpPr>
          <p:cNvPr id="2" name="A_f7d93"/>
          <p:cNvSpPr/>
          <p:nvPr/>
        </p:nvSpPr>
        <p:spPr>
          <a:xfrm>
            <a:off x="2629154" y="1318638"/>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rPr>
              <a:t>   </a:t>
            </a:r>
            <a:r>
              <a:rPr lang="en-US" altLang="zh-CN" sz="2800" b="1">
                <a:solidFill>
                  <a:srgbClr val="FF0000"/>
                </a:solidFill>
                <a:latin typeface="Times New Roman" panose="02020603050405020304" pitchFamily="18" charset="0"/>
                <a:ea typeface="宋体" panose="02010600030101010101" pitchFamily="2" charset="-122"/>
              </a:rPr>
              <a:t>D </a:t>
            </a:r>
            <a:endParaRPr lang="zh-CN" altLang="en-US"/>
          </a:p>
        </p:txBody>
      </p:sp>
      <p:graphicFrame>
        <p:nvGraphicFramePr>
          <p:cNvPr id="4" name="表格 3"/>
          <p:cNvGraphicFramePr>
            <a:graphicFrameLocks noGrp="1" noChangeAspect="1"/>
          </p:cNvGraphicFramePr>
          <p:nvPr>
            <p:extLst>
              <p:ext uri="{D42A27DB-BD31-4B8C-83A1-F6EECF244321}">
                <p14:modId xmlns:p14="http://schemas.microsoft.com/office/powerpoint/2010/main" val="3575314485"/>
              </p:ext>
            </p:extLst>
          </p:nvPr>
        </p:nvGraphicFramePr>
        <p:xfrm>
          <a:off x="642874" y="1828662"/>
          <a:ext cx="10833100" cy="3103880"/>
        </p:xfrm>
        <a:graphic>
          <a:graphicData uri="http://schemas.openxmlformats.org/drawingml/2006/table">
            <a:tbl>
              <a:tblPr firstRow="1" firstCol="1" bandRow="1"/>
              <a:tblGrid>
                <a:gridCol w="2475230">
                  <a:extLst>
                    <a:ext uri="{9D8B030D-6E8A-4147-A177-3AD203B41FA5}">
                      <a16:colId xmlns:a16="http://schemas.microsoft.com/office/drawing/2014/main" val="3932510082"/>
                    </a:ext>
                  </a:extLst>
                </a:gridCol>
                <a:gridCol w="8357870">
                  <a:extLst>
                    <a:ext uri="{9D8B030D-6E8A-4147-A177-3AD203B41FA5}">
                      <a16:colId xmlns:a16="http://schemas.microsoft.com/office/drawing/2014/main" val="2205431780"/>
                    </a:ext>
                  </a:extLst>
                </a:gridCol>
              </a:tblGrid>
              <a:tr h="205105">
                <a:tc>
                  <a:txBody>
                    <a:bodyPr/>
                    <a:lstStyle/>
                    <a:p>
                      <a:pPr 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条约</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内容</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部分</a:t>
                      </a:r>
                      <a:r>
                        <a:rPr lang="en-US" sz="2800" b="1">
                          <a:effectLst/>
                          <a:latin typeface="Times New Roman" panose="02020603050405020304" pitchFamily="18" charset="0"/>
                          <a:ea typeface="楷体" panose="02010609060101010101" pitchFamily="49" charset="-122"/>
                          <a:cs typeface="Times New Roman" panose="02020603050405020304" pitchFamily="18" charset="0"/>
                        </a:rPr>
                        <a:t>)</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2440365"/>
                  </a:ext>
                </a:extLst>
              </a:tr>
              <a:tr h="605155">
                <a:tc>
                  <a:txBody>
                    <a:bodyPr/>
                    <a:lstStyle/>
                    <a:p>
                      <a:pPr 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《南京条约》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开放广州、福州、厦门、宁波、上海五处为通商口岸；割香港岛给英国；赔款英国</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2100</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万银元</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1033011"/>
                  </a:ext>
                </a:extLst>
              </a:tr>
              <a:tr h="605155">
                <a:tc>
                  <a:txBody>
                    <a:bodyPr/>
                    <a:lstStyle/>
                    <a:p>
                      <a:pPr 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《马关条约》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赔偿日本军费白银</a:t>
                      </a:r>
                      <a:r>
                        <a:rPr lang="en-US" sz="2800" b="1">
                          <a:effectLst/>
                          <a:latin typeface="Times New Roman" panose="02020603050405020304" pitchFamily="18" charset="0"/>
                          <a:ea typeface="宋体" panose="02010600030101010101" pitchFamily="2" charset="-122"/>
                          <a:cs typeface="Times New Roman" panose="02020603050405020304" pitchFamily="18" charset="0"/>
                        </a:rPr>
                        <a:t>2</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亿两；开放沙市、重庆、苏州、杭州为通商口岸；日本可在中国通商口岸开设工厂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7261723"/>
                  </a:ext>
                </a:extLst>
              </a:tr>
              <a:tr h="605155">
                <a:tc>
                  <a:txBody>
                    <a:bodyPr/>
                    <a:lstStyle/>
                    <a:p>
                      <a:pPr 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《辛丑条约》</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赔款白银</a:t>
                      </a:r>
                      <a:r>
                        <a:rPr lang="en-US" sz="2800" b="1" dirty="0">
                          <a:effectLst/>
                          <a:latin typeface="Times New Roman" panose="02020603050405020304" pitchFamily="18" charset="0"/>
                          <a:ea typeface="宋体" panose="02010600030101010101" pitchFamily="2" charset="-122"/>
                          <a:cs typeface="Times New Roman" panose="02020603050405020304" pitchFamily="18" charset="0"/>
                        </a:rPr>
                        <a:t>4.5</a:t>
                      </a: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亿两；划定北京东交民巷为使馆界；保证严禁人民参加各种形式的反帝活动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4602202"/>
                  </a:ext>
                </a:extLst>
              </a:tr>
            </a:tbl>
          </a:graphicData>
        </a:graphic>
      </p:graphicFrame>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1322F630-4F12-4E26-BD02-036FBB6EF8F8}" vid="{8C330616-4E2F-4A09-BEB7-D9FE632A3D7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777777</Template>
  <TotalTime>17</TotalTime>
  <Words>1421</Words>
  <Application>Microsoft Office PowerPoint</Application>
  <PresentationFormat>宽屏</PresentationFormat>
  <Paragraphs>79</Paragraphs>
  <Slides>20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4</cp:revision>
  <dcterms:created xsi:type="dcterms:W3CDTF">2025-08-30T05:53:14Z</dcterms:created>
  <dcterms:modified xsi:type="dcterms:W3CDTF">2025-08-30T13:46:16Z</dcterms:modified>
</cp:coreProperties>
</file>