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7" r:id="rId7"/>
    <p:sldId id="878" r:id="rId8"/>
    <p:sldId id="879" r:id="rId9"/>
    <p:sldId id="880" r:id="rId10"/>
    <p:sldId id="881" r:id="rId11"/>
    <p:sldId id="259" r:id="rId12"/>
    <p:sldId id="882" r:id="rId13"/>
    <p:sldId id="883" r:id="rId14"/>
    <p:sldId id="884" r:id="rId15"/>
    <p:sldId id="885" r:id="rId16"/>
    <p:sldId id="886" r:id="rId17"/>
    <p:sldId id="887" r:id="rId18"/>
    <p:sldId id="888" r:id="rId19"/>
    <p:sldId id="889" r:id="rId20"/>
    <p:sldId id="890"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35" autoAdjust="0"/>
    <p:restoredTop sz="94660"/>
  </p:normalViewPr>
  <p:slideViewPr>
    <p:cSldViewPr snapToGrid="0" showGuides="1">
      <p:cViewPr varScale="1">
        <p:scale>
          <a:sx n="68" d="100"/>
          <a:sy n="68" d="100"/>
        </p:scale>
        <p:origin x="10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第二次鸦片战争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维吾尔族民歌《破迁歌》用低沉的旋律揭露了近代史上侵略军的暴行，控诉了我国伊犁等地区在内的</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多万平方千米领土被侵占的史实。歌曲控诉的侵略者是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．法国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．美国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6ffd"/>
          <p:cNvSpPr/>
          <p:nvPr/>
        </p:nvSpPr>
        <p:spPr>
          <a:xfrm>
            <a:off x="8963978" y="368728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31375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两次鸦片战争本质上的相似之处是，侵略者都要</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．占据中国市场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．勒索巨额战争赔款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．推进到清朝统治中心京津地区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．武力挫败清政府的抵抗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5cff9"/>
          <p:cNvSpPr/>
          <p:nvPr/>
        </p:nvSpPr>
        <p:spPr>
          <a:xfrm>
            <a:off x="9983153" y="2099231"/>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78866" y="640017"/>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有史学家指出：“如果说鸦片战争的震撼主要是冲击了沿海地区的话，那么持续四年之久的第二次鸦片战争则把沉重的震撼带到了中国的社会中枢。”下列关于第二次鸦片战争的说法正确的是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是鸦片战争的继续和扩大　</a:t>
            </a: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战争期间及其之后，俄国割占中国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多万平方千米领土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清政府允许鸦片贸易合法化　</a:t>
            </a: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西方列强获得外国公使进驻北京的权利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①②③④</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①②</a:t>
            </a:r>
            <a:r>
              <a:rPr lang="zh-CN" altLang="zh-CN" sz="3200" b="1" dirty="0" smtClean="0">
                <a:latin typeface="Calibri" panose="020F0502020204030204" pitchFamily="34" charset="0"/>
                <a:ea typeface="宋体" panose="02010600030101010101" pitchFamily="2" charset="-122"/>
                <a:cs typeface="宋体" panose="02010600030101010101" pitchFamily="2" charset="-122"/>
              </a:rPr>
              <a:t>③</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②③④</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①③④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505c"/>
          <p:cNvSpPr/>
          <p:nvPr/>
        </p:nvSpPr>
        <p:spPr>
          <a:xfrm>
            <a:off x="3967544" y="2638489"/>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29935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87375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英国的大炮首先破坏了中国皇帝的权威，迫使天朝帝国与地上的世界接触。与外界完全隔绝曾是保存旧中国的首要条件，而当这种隔绝状态在英国的努力之下被暴力所打破的时候，接踵而来的必然是旧制度解体的过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马克思《中国革命和欧洲革命》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06840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英国人克服了这些困难，逼近镇江城的时候，才充分认识到驻防旗兵虽然不通兵法，可是决不缺乏勇敢和锐气。这些驻防旗兵总共只有一千五百人，但却殊死奋战，直到最后一人。</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如果这些侵略者到处都遭到同样的抵抗，他们绝对到不了南京。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恩格斯</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《英人对华的新远征》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5529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据估计，在第二次鸦片战争中，被劫掠和破坏的财产，总值超过六百万镑。在场的每个军人都掠夺很多。在进入皇宫的宫殿后，谁也不知道该拿什么东西。为了拿金子，而把银子丢了，为了拿镶有珠玉的饰品和宝石，又把金子丢了，无价的瓷器和珐琅器，因为太大不能运走，竟被打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英国</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《泰晤士报》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262303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62339"/>
            <a:ext cx="10807700" cy="2587321"/>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当英国和法国对中国进行一场代价巨大的战争时，只是为了让俄国得到好处。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马克思说，第二次鸦片战争中，它</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不需要花费一文钱，出动一兵一卒，而能比任何一个参战国获得更多好处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44084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873753"/>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材料五</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1858</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年，俄国东西伯利亚总督率兵船闯到瑷珲城下，向清朝黑龙江将军奕山提出重新划分中俄边界的无理要求。奕山不答应。俄国东西伯利亚总督气势汹汹地来见奕山。他声称</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以河为界，同意与否，我只能等到明天。</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说完，他一甩袖子，转身就走。当天夜晚，俄国兵船放炮示威。腐朽无能的奕山屈服了。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3883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620804"/>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材料一中“旧制度”指什么制度？“英国的大炮首先破坏了中国皇帝的权威”具体是指什么战争？请写出该战争爆发的时间</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74031"/>
            <a:ext cx="10833100" cy="1372683"/>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旧制度：封建制度。</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战争：鸦片战争。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时间：</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年</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946714"/>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［家国情怀］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材料二恩格斯在这里高度赞扬了“驻防旗兵”的什么精神？他认为中国军队所进行的抵抗具有什么性质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855918"/>
            <a:ext cx="5952270"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爱国主义精神。</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反侵略性质。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4095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材料三的战争中，英国发动战争的借口是什么？这场战争中哪一条约让西方列强获得外国公使进驻北京的特权</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87634"/>
            <a:ext cx="10833100" cy="1372683"/>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借口：</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亚罗号事件</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条约：《天津条约》</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960317"/>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［历史解释］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材料四中“它</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能比任何一个参战国获得更多好处”，这里的“好处”指的是什么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273369"/>
            <a:ext cx="3480440"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好处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：土地。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207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第二次鸦片战争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60" y="1804999"/>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中国开始沦为半殖民地半封建社会</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350"/>
            <a:ext cx="10833100" cy="1313052"/>
          </a:xfrm>
          <a:prstGeom prst="rect">
            <a:avLst/>
          </a:prstGeom>
        </p:spPr>
        <p:txBody>
          <a:bodyPr>
            <a:spAutoFit/>
          </a:bodyPr>
          <a:lstStyle/>
          <a:p>
            <a:pPr>
              <a:lnSpc>
                <a:spcPct val="130000"/>
              </a:lnSpc>
              <a:spcAft>
                <a:spcPts val="0"/>
              </a:spcAft>
            </a:pP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smtClean="0">
                <a:latin typeface="Arial" panose="020B0604020202020204" pitchFamily="34" charset="0"/>
                <a:ea typeface="微软雅黑" panose="020B0503020204020204" pitchFamily="34" charset="-122"/>
                <a:cs typeface="Times New Roman" panose="02020603050405020304" pitchFamily="18" charset="0"/>
              </a:rPr>
              <a:t>［唯物史观］</a:t>
            </a:r>
            <a:r>
              <a:rPr lang="zh-CN" altLang="zh-CN" sz="3200" b="1" smtClean="0">
                <a:latin typeface="Times New Roman" panose="02020603050405020304" pitchFamily="18" charset="0"/>
                <a:ea typeface="宋体" panose="02010600030101010101" pitchFamily="2" charset="-122"/>
                <a:cs typeface="Times New Roman" panose="02020603050405020304" pitchFamily="18" charset="0"/>
              </a:rPr>
              <a:t>材料五反映出俄国用什么方式得到利益？清政府对待俄国这种行为是怎样的表现？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635402"/>
            <a:ext cx="10833100" cy="1313949"/>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方式：以武力为后盾，采取威胁恐吓的方式。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表现：清政府腐败无能，采取妥协的态度。</a:t>
            </a:r>
            <a:endParaRPr lang="zh-CN" altLang="en-US" sz="3200" dirty="0"/>
          </a:p>
        </p:txBody>
      </p:sp>
    </p:spTree>
    <p:extLst>
      <p:ext uri="{BB962C8B-B14F-4D97-AF65-F5344CB8AC3E}">
        <p14:creationId xmlns:p14="http://schemas.microsoft.com/office/powerpoint/2010/main" val="314256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0306" y="1316769"/>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英法发动第二次鸦片战争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有学者在分析第二次鸦片战争爆发原因时说：“欧洲人渴望中国做出更大的让步以实现其贸易扩张。”该学者</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．说明列强发动战争的正确性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．认为战争爆发具有偶然性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．揭示了战争爆发的根本原因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．旨在批评清政府顽固保守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53a86"/>
          <p:cNvSpPr/>
          <p:nvPr/>
        </p:nvSpPr>
        <p:spPr>
          <a:xfrm>
            <a:off x="795084" y="331524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德州中考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下列关于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年中英《天津条约》的描述，正确的一项是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．是中国近代第一个不平等条约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．签订于第二次鸦片战争期间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．允许列强在通商口岸开设工厂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．掀起了列强瓜分中国的狂潮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5dcc"/>
          <p:cNvSpPr/>
          <p:nvPr/>
        </p:nvSpPr>
        <p:spPr>
          <a:xfrm>
            <a:off x="3252153" y="2413127"/>
            <a:ext cx="1389126"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1083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1858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年，美、英公使声称：“从遥远的地方无法驾驭中国政府，到了它的身边，它就会变得驯服多了。”下列选项中实现美、英这种意图的是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．割香港岛给英国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．公使进驻北京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．掀起瓜分狂潮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．允许在通商口岸设厂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90c5"/>
          <p:cNvSpPr/>
          <p:nvPr/>
        </p:nvSpPr>
        <p:spPr>
          <a:xfrm>
            <a:off x="5292090" y="3367199"/>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681772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火烧圆明园与《北京条约》的签订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年，圆明园被列强纵火焚毁。如今，圆明园的残垣断壁，仿佛在诉说着侵略者的残暴行径，更为后人敲响警钟：铭记历史，吾辈自强！这一野蛮行为是近代史上哪些列强造成的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．英法联军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．俄日联军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．美俄联军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．八国联军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cc44"/>
          <p:cNvSpPr/>
          <p:nvPr/>
        </p:nvSpPr>
        <p:spPr>
          <a:xfrm>
            <a:off x="1620203" y="3994992"/>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28321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第二次鸦片战争中，英军头目额尔金说，“焚毁圆明园实际上是谈判前的一个步骤，使中国人记住我们给他们的教训。”由此可判断，焚毁圆明园的主要目的是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．惩罚清政府的反抗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．掩盖抢劫圆明园的罪行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．让中国人记住惨痛的教训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．迫使清政府同意提出的苛刻条件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56b5"/>
          <p:cNvSpPr/>
          <p:nvPr/>
        </p:nvSpPr>
        <p:spPr>
          <a:xfrm>
            <a:off x="8963978"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56061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“清政府承认《天津条约》有效，增开天津为通商口岸，割九龙半岛南端给英国，对英、法两国的赔款各增至</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800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万两白银。”这个不平等条约是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．《南京条约》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．《虎门条约》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．《黄埔条约》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．《北京条约》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94c0"/>
          <p:cNvSpPr/>
          <p:nvPr/>
        </p:nvSpPr>
        <p:spPr>
          <a:xfrm>
            <a:off x="6108065" y="3367199"/>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57698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俄国侵占中国北方大片领土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年代，俄国割占中国的库页岛源自</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．中俄《尼布楚条约》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．中俄《北京条约》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．中俄《勘分西北界约记》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．中俄《改订条约》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359c"/>
          <p:cNvSpPr/>
          <p:nvPr/>
        </p:nvSpPr>
        <p:spPr>
          <a:xfrm>
            <a:off x="8857615" y="2413127"/>
            <a:ext cx="1389125"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37690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A37FB963-1BC0-4168-8AEE-77093C2D416A}" vid="{97291E99-440A-472C-AF40-99DAB6FBC81D}"/>
    </a:ext>
  </a:extLst>
</a:theme>
</file>

<file path=docProps/app.xml><?xml version="1.0" encoding="utf-8"?>
<Properties xmlns="http://schemas.openxmlformats.org/officeDocument/2006/extended-properties" xmlns:vt="http://schemas.openxmlformats.org/officeDocument/2006/docPropsVTypes">
  <Template>111111111</Template>
  <TotalTime>11</TotalTime>
  <Words>1329</Words>
  <Application>Microsoft Office PowerPoint</Application>
  <PresentationFormat>宽屏</PresentationFormat>
  <Paragraphs>84</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5</cp:revision>
  <dcterms:created xsi:type="dcterms:W3CDTF">2025-08-30T02:09:10Z</dcterms:created>
  <dcterms:modified xsi:type="dcterms:W3CDTF">2025-08-30T13:12:10Z</dcterms:modified>
</cp:coreProperties>
</file>